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344" r:id="rId4"/>
    <p:sldId id="331" r:id="rId5"/>
    <p:sldId id="334" r:id="rId6"/>
    <p:sldId id="340" r:id="rId7"/>
    <p:sldId id="312" r:id="rId8"/>
    <p:sldId id="342" r:id="rId9"/>
    <p:sldId id="338" r:id="rId10"/>
    <p:sldId id="339" r:id="rId11"/>
    <p:sldId id="320" r:id="rId12"/>
    <p:sldId id="343" r:id="rId13"/>
    <p:sldId id="326" r:id="rId14"/>
    <p:sldId id="329" r:id="rId15"/>
    <p:sldId id="330" r:id="rId16"/>
    <p:sldId id="333" r:id="rId17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7D1EA7-412F-4AA3-9622-3F4DA6F2CF11}" type="doc">
      <dgm:prSet loTypeId="urn:microsoft.com/office/officeart/2005/8/layout/radial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DB2E1A4-FFAE-4E5A-844F-8DC98AF0D0E5}">
      <dgm:prSet phldrT="[Text]"/>
      <dgm:spPr/>
      <dgm:t>
        <a:bodyPr/>
        <a:lstStyle/>
        <a:p>
          <a:r>
            <a:rPr lang="en-US" dirty="0"/>
            <a:t>Plan</a:t>
          </a:r>
        </a:p>
      </dgm:t>
    </dgm:pt>
    <dgm:pt modelId="{A69B85FB-99BD-4FC3-89D0-FD5AC3511A10}" type="parTrans" cxnId="{B2F2A378-8DB8-464E-9321-1AB8DC5D5B5C}">
      <dgm:prSet/>
      <dgm:spPr/>
      <dgm:t>
        <a:bodyPr/>
        <a:lstStyle/>
        <a:p>
          <a:endParaRPr lang="en-US"/>
        </a:p>
      </dgm:t>
    </dgm:pt>
    <dgm:pt modelId="{269D2C3C-2FE7-4439-81E2-0322B31454A7}" type="sibTrans" cxnId="{B2F2A378-8DB8-464E-9321-1AB8DC5D5B5C}">
      <dgm:prSet/>
      <dgm:spPr/>
      <dgm:t>
        <a:bodyPr/>
        <a:lstStyle/>
        <a:p>
          <a:endParaRPr lang="en-US"/>
        </a:p>
      </dgm:t>
    </dgm:pt>
    <dgm:pt modelId="{E19CA20C-17E1-4F33-9E6B-664E4D67A60D}">
      <dgm:prSet phldrT="[Text]"/>
      <dgm:spPr/>
      <dgm:t>
        <a:bodyPr/>
        <a:lstStyle/>
        <a:p>
          <a:r>
            <a:rPr lang="en-US" b="1" dirty="0"/>
            <a:t>Regions</a:t>
          </a:r>
        </a:p>
      </dgm:t>
    </dgm:pt>
    <dgm:pt modelId="{459B22C5-CB84-4504-A2C7-5E0BED7F018C}" type="parTrans" cxnId="{68B139A9-4EB1-4F96-A44F-ED5BB9B02634}">
      <dgm:prSet/>
      <dgm:spPr/>
      <dgm:t>
        <a:bodyPr/>
        <a:lstStyle/>
        <a:p>
          <a:endParaRPr lang="en-US" dirty="0"/>
        </a:p>
      </dgm:t>
    </dgm:pt>
    <dgm:pt modelId="{E77DB9C5-A53D-4A92-A50A-0E99D4BB37BA}" type="sibTrans" cxnId="{68B139A9-4EB1-4F96-A44F-ED5BB9B02634}">
      <dgm:prSet/>
      <dgm:spPr/>
      <dgm:t>
        <a:bodyPr/>
        <a:lstStyle/>
        <a:p>
          <a:endParaRPr lang="en-US"/>
        </a:p>
      </dgm:t>
    </dgm:pt>
    <dgm:pt modelId="{BCF23863-191F-487A-949F-C09D12EA975C}">
      <dgm:prSet phldrT="[Text]"/>
      <dgm:spPr/>
      <dgm:t>
        <a:bodyPr/>
        <a:lstStyle/>
        <a:p>
          <a:r>
            <a:rPr lang="en-US" b="1" dirty="0"/>
            <a:t>Committees</a:t>
          </a:r>
        </a:p>
      </dgm:t>
    </dgm:pt>
    <dgm:pt modelId="{FFCC0CE7-5081-4D76-88F5-B39FAB05CDE7}" type="parTrans" cxnId="{7A215E74-768C-4CFC-8500-0EE53B33D8A9}">
      <dgm:prSet/>
      <dgm:spPr/>
      <dgm:t>
        <a:bodyPr/>
        <a:lstStyle/>
        <a:p>
          <a:endParaRPr lang="en-US" dirty="0"/>
        </a:p>
      </dgm:t>
    </dgm:pt>
    <dgm:pt modelId="{5545C8D5-1A40-4289-A658-6AD76D7A123E}" type="sibTrans" cxnId="{7A215E74-768C-4CFC-8500-0EE53B33D8A9}">
      <dgm:prSet/>
      <dgm:spPr/>
      <dgm:t>
        <a:bodyPr/>
        <a:lstStyle/>
        <a:p>
          <a:endParaRPr lang="en-US"/>
        </a:p>
      </dgm:t>
    </dgm:pt>
    <dgm:pt modelId="{22ABDDD0-BCAF-49C7-8945-1A8B5631C234}">
      <dgm:prSet phldrT="[Text]"/>
      <dgm:spPr/>
      <dgm:t>
        <a:bodyPr/>
        <a:lstStyle/>
        <a:p>
          <a:r>
            <a:rPr lang="en-US" b="1" dirty="0"/>
            <a:t>Councils</a:t>
          </a:r>
        </a:p>
      </dgm:t>
    </dgm:pt>
    <dgm:pt modelId="{5317F8B9-366D-43B7-A952-919796704092}" type="parTrans" cxnId="{5489F639-3352-4EC2-88FC-FB86372B5E72}">
      <dgm:prSet/>
      <dgm:spPr/>
      <dgm:t>
        <a:bodyPr/>
        <a:lstStyle/>
        <a:p>
          <a:endParaRPr lang="en-US" dirty="0"/>
        </a:p>
      </dgm:t>
    </dgm:pt>
    <dgm:pt modelId="{F5A6D714-E992-4159-A7CB-400483A3078F}" type="sibTrans" cxnId="{5489F639-3352-4EC2-88FC-FB86372B5E72}">
      <dgm:prSet/>
      <dgm:spPr/>
      <dgm:t>
        <a:bodyPr/>
        <a:lstStyle/>
        <a:p>
          <a:endParaRPr lang="en-US"/>
        </a:p>
      </dgm:t>
    </dgm:pt>
    <dgm:pt modelId="{E27B5B0E-49C1-49EA-B5F8-C28DE8D769B4}">
      <dgm:prSet phldrT="[Text]"/>
      <dgm:spPr/>
      <dgm:t>
        <a:bodyPr/>
        <a:lstStyle/>
        <a:p>
          <a:r>
            <a:rPr lang="en-US" b="1" dirty="0"/>
            <a:t>ACSA</a:t>
          </a:r>
          <a:r>
            <a:rPr lang="en-US" dirty="0"/>
            <a:t> </a:t>
          </a:r>
          <a:r>
            <a:rPr lang="en-US" b="1" dirty="0"/>
            <a:t>Board</a:t>
          </a:r>
        </a:p>
      </dgm:t>
    </dgm:pt>
    <dgm:pt modelId="{99FCA7E4-955A-42F5-B6CB-2042311E8D0E}" type="parTrans" cxnId="{5894BB20-D2C0-495A-A764-E38D5CAF835C}">
      <dgm:prSet/>
      <dgm:spPr/>
      <dgm:t>
        <a:bodyPr/>
        <a:lstStyle/>
        <a:p>
          <a:endParaRPr lang="en-US" dirty="0"/>
        </a:p>
      </dgm:t>
    </dgm:pt>
    <dgm:pt modelId="{8B40A608-4F0A-44DD-9982-EE4C263C86A7}" type="sibTrans" cxnId="{5894BB20-D2C0-495A-A764-E38D5CAF835C}">
      <dgm:prSet/>
      <dgm:spPr/>
      <dgm:t>
        <a:bodyPr/>
        <a:lstStyle/>
        <a:p>
          <a:endParaRPr lang="en-US"/>
        </a:p>
      </dgm:t>
    </dgm:pt>
    <dgm:pt modelId="{7C8566CD-6035-4711-AF49-084B00D34061}">
      <dgm:prSet/>
      <dgm:spPr/>
      <dgm:t>
        <a:bodyPr/>
        <a:lstStyle/>
        <a:p>
          <a:r>
            <a:rPr lang="en-US" b="1" dirty="0"/>
            <a:t>ACSA</a:t>
          </a:r>
          <a:r>
            <a:rPr lang="en-US" dirty="0"/>
            <a:t> </a:t>
          </a:r>
          <a:r>
            <a:rPr lang="en-US" b="1" dirty="0"/>
            <a:t>Staff</a:t>
          </a:r>
        </a:p>
      </dgm:t>
    </dgm:pt>
    <dgm:pt modelId="{FC4AC9ED-2450-4C70-9EC0-834F74FD08C9}" type="parTrans" cxnId="{6ECBA37F-66EF-4F23-BBED-714C5072C1FE}">
      <dgm:prSet/>
      <dgm:spPr/>
      <dgm:t>
        <a:bodyPr/>
        <a:lstStyle/>
        <a:p>
          <a:endParaRPr lang="en-US" dirty="0"/>
        </a:p>
      </dgm:t>
    </dgm:pt>
    <dgm:pt modelId="{AEB831D4-B7A1-4999-BA12-B764CB4A14BB}" type="sibTrans" cxnId="{6ECBA37F-66EF-4F23-BBED-714C5072C1FE}">
      <dgm:prSet/>
      <dgm:spPr/>
      <dgm:t>
        <a:bodyPr/>
        <a:lstStyle/>
        <a:p>
          <a:endParaRPr lang="en-US"/>
        </a:p>
      </dgm:t>
    </dgm:pt>
    <dgm:pt modelId="{E70E70A3-522B-4873-B902-C99D718B8E6F}" type="pres">
      <dgm:prSet presAssocID="{F57D1EA7-412F-4AA3-9622-3F4DA6F2CF1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267CA1-9C9C-4660-B11D-35BB4ABB772D}" type="pres">
      <dgm:prSet presAssocID="{FDB2E1A4-FFAE-4E5A-844F-8DC98AF0D0E5}" presName="centerShape" presStyleLbl="node0" presStyleIdx="0" presStyleCnt="1"/>
      <dgm:spPr/>
      <dgm:t>
        <a:bodyPr/>
        <a:lstStyle/>
        <a:p>
          <a:endParaRPr lang="en-US"/>
        </a:p>
      </dgm:t>
    </dgm:pt>
    <dgm:pt modelId="{CF9920AF-3ED2-47C1-A5F8-6C5E3C82E755}" type="pres">
      <dgm:prSet presAssocID="{459B22C5-CB84-4504-A2C7-5E0BED7F018C}" presName="parTrans" presStyleLbl="sibTrans2D1" presStyleIdx="0" presStyleCnt="5"/>
      <dgm:spPr/>
      <dgm:t>
        <a:bodyPr/>
        <a:lstStyle/>
        <a:p>
          <a:endParaRPr lang="en-US"/>
        </a:p>
      </dgm:t>
    </dgm:pt>
    <dgm:pt modelId="{51B62FD7-9753-42AC-BBC9-72AEB3A119EA}" type="pres">
      <dgm:prSet presAssocID="{459B22C5-CB84-4504-A2C7-5E0BED7F018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422F0BC-8FB2-490B-81AB-B6C3A4E607E5}" type="pres">
      <dgm:prSet presAssocID="{E19CA20C-17E1-4F33-9E6B-664E4D67A60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A57673-9B8C-4FBF-A29B-9FB9DC51B4B7}" type="pres">
      <dgm:prSet presAssocID="{FFCC0CE7-5081-4D76-88F5-B39FAB05CDE7}" presName="parTrans" presStyleLbl="sibTrans2D1" presStyleIdx="1" presStyleCnt="5"/>
      <dgm:spPr/>
      <dgm:t>
        <a:bodyPr/>
        <a:lstStyle/>
        <a:p>
          <a:endParaRPr lang="en-US"/>
        </a:p>
      </dgm:t>
    </dgm:pt>
    <dgm:pt modelId="{7A5AEB8B-14A5-4371-97C9-DAAD0D8CC4B7}" type="pres">
      <dgm:prSet presAssocID="{FFCC0CE7-5081-4D76-88F5-B39FAB05CDE7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037FC4A8-336C-4B81-873A-A4D3C8D9096C}" type="pres">
      <dgm:prSet presAssocID="{BCF23863-191F-487A-949F-C09D12EA975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9DAD5-369E-4664-A2D9-28D7B9979D91}" type="pres">
      <dgm:prSet presAssocID="{5317F8B9-366D-43B7-A952-919796704092}" presName="parTrans" presStyleLbl="sibTrans2D1" presStyleIdx="2" presStyleCnt="5"/>
      <dgm:spPr/>
      <dgm:t>
        <a:bodyPr/>
        <a:lstStyle/>
        <a:p>
          <a:endParaRPr lang="en-US"/>
        </a:p>
      </dgm:t>
    </dgm:pt>
    <dgm:pt modelId="{BE74BDFF-C025-431B-905B-4F5BD46743E3}" type="pres">
      <dgm:prSet presAssocID="{5317F8B9-366D-43B7-A952-919796704092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F0A040C-3514-41F1-8554-10CA242EE567}" type="pres">
      <dgm:prSet presAssocID="{22ABDDD0-BCAF-49C7-8945-1A8B5631C23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4D266-F86F-4A72-BCCA-64D73D5F2471}" type="pres">
      <dgm:prSet presAssocID="{FC4AC9ED-2450-4C70-9EC0-834F74FD08C9}" presName="parTrans" presStyleLbl="sibTrans2D1" presStyleIdx="3" presStyleCnt="5"/>
      <dgm:spPr/>
      <dgm:t>
        <a:bodyPr/>
        <a:lstStyle/>
        <a:p>
          <a:endParaRPr lang="en-US"/>
        </a:p>
      </dgm:t>
    </dgm:pt>
    <dgm:pt modelId="{33D697D8-458A-47CA-B395-D1D05A0DA817}" type="pres">
      <dgm:prSet presAssocID="{FC4AC9ED-2450-4C70-9EC0-834F74FD08C9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B9E4864E-2FAC-4ED6-9EFA-E43DFFA14F6D}" type="pres">
      <dgm:prSet presAssocID="{7C8566CD-6035-4711-AF49-084B00D340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5C33DF-CF2B-4B35-A499-3BFAA2B9D9A2}" type="pres">
      <dgm:prSet presAssocID="{99FCA7E4-955A-42F5-B6CB-2042311E8D0E}" presName="parTrans" presStyleLbl="sibTrans2D1" presStyleIdx="4" presStyleCnt="5"/>
      <dgm:spPr/>
      <dgm:t>
        <a:bodyPr/>
        <a:lstStyle/>
        <a:p>
          <a:endParaRPr lang="en-US"/>
        </a:p>
      </dgm:t>
    </dgm:pt>
    <dgm:pt modelId="{8E4AB61F-3BAE-474D-AA5F-EF4517BEE4AF}" type="pres">
      <dgm:prSet presAssocID="{99FCA7E4-955A-42F5-B6CB-2042311E8D0E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3BD49012-3702-4B15-9820-733288BF830D}" type="pres">
      <dgm:prSet presAssocID="{E27B5B0E-49C1-49EA-B5F8-C28DE8D769B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F2A378-8DB8-464E-9321-1AB8DC5D5B5C}" srcId="{F57D1EA7-412F-4AA3-9622-3F4DA6F2CF11}" destId="{FDB2E1A4-FFAE-4E5A-844F-8DC98AF0D0E5}" srcOrd="0" destOrd="0" parTransId="{A69B85FB-99BD-4FC3-89D0-FD5AC3511A10}" sibTransId="{269D2C3C-2FE7-4439-81E2-0322B31454A7}"/>
    <dgm:cxn modelId="{55DA662D-6EF0-4C7C-AB1C-46591DAE2898}" type="presOf" srcId="{459B22C5-CB84-4504-A2C7-5E0BED7F018C}" destId="{CF9920AF-3ED2-47C1-A5F8-6C5E3C82E755}" srcOrd="0" destOrd="0" presId="urn:microsoft.com/office/officeart/2005/8/layout/radial5"/>
    <dgm:cxn modelId="{19053370-AFF6-4AA1-BCDC-F110826548D8}" type="presOf" srcId="{FFCC0CE7-5081-4D76-88F5-B39FAB05CDE7}" destId="{A7A57673-9B8C-4FBF-A29B-9FB9DC51B4B7}" srcOrd="0" destOrd="0" presId="urn:microsoft.com/office/officeart/2005/8/layout/radial5"/>
    <dgm:cxn modelId="{06F001F9-D47F-47A2-A530-F16E47A83574}" type="presOf" srcId="{E19CA20C-17E1-4F33-9E6B-664E4D67A60D}" destId="{1422F0BC-8FB2-490B-81AB-B6C3A4E607E5}" srcOrd="0" destOrd="0" presId="urn:microsoft.com/office/officeart/2005/8/layout/radial5"/>
    <dgm:cxn modelId="{E9604D98-F4F6-45E9-986C-A69617172569}" type="presOf" srcId="{22ABDDD0-BCAF-49C7-8945-1A8B5631C234}" destId="{5F0A040C-3514-41F1-8554-10CA242EE567}" srcOrd="0" destOrd="0" presId="urn:microsoft.com/office/officeart/2005/8/layout/radial5"/>
    <dgm:cxn modelId="{5489F639-3352-4EC2-88FC-FB86372B5E72}" srcId="{FDB2E1A4-FFAE-4E5A-844F-8DC98AF0D0E5}" destId="{22ABDDD0-BCAF-49C7-8945-1A8B5631C234}" srcOrd="2" destOrd="0" parTransId="{5317F8B9-366D-43B7-A952-919796704092}" sibTransId="{F5A6D714-E992-4159-A7CB-400483A3078F}"/>
    <dgm:cxn modelId="{14511392-80BC-41F4-B02B-E8E20D8E808B}" type="presOf" srcId="{99FCA7E4-955A-42F5-B6CB-2042311E8D0E}" destId="{EC5C33DF-CF2B-4B35-A499-3BFAA2B9D9A2}" srcOrd="0" destOrd="0" presId="urn:microsoft.com/office/officeart/2005/8/layout/radial5"/>
    <dgm:cxn modelId="{68B139A9-4EB1-4F96-A44F-ED5BB9B02634}" srcId="{FDB2E1A4-FFAE-4E5A-844F-8DC98AF0D0E5}" destId="{E19CA20C-17E1-4F33-9E6B-664E4D67A60D}" srcOrd="0" destOrd="0" parTransId="{459B22C5-CB84-4504-A2C7-5E0BED7F018C}" sibTransId="{E77DB9C5-A53D-4A92-A50A-0E99D4BB37BA}"/>
    <dgm:cxn modelId="{9EA60F57-D605-4E2A-A8EB-6C22094C9B2E}" type="presOf" srcId="{BCF23863-191F-487A-949F-C09D12EA975C}" destId="{037FC4A8-336C-4B81-873A-A4D3C8D9096C}" srcOrd="0" destOrd="0" presId="urn:microsoft.com/office/officeart/2005/8/layout/radial5"/>
    <dgm:cxn modelId="{420C2262-31F8-472E-BA19-3CE71249EF3D}" type="presOf" srcId="{459B22C5-CB84-4504-A2C7-5E0BED7F018C}" destId="{51B62FD7-9753-42AC-BBC9-72AEB3A119EA}" srcOrd="1" destOrd="0" presId="urn:microsoft.com/office/officeart/2005/8/layout/radial5"/>
    <dgm:cxn modelId="{A861A78B-C491-4C90-BF65-345122ADF27A}" type="presOf" srcId="{E27B5B0E-49C1-49EA-B5F8-C28DE8D769B4}" destId="{3BD49012-3702-4B15-9820-733288BF830D}" srcOrd="0" destOrd="0" presId="urn:microsoft.com/office/officeart/2005/8/layout/radial5"/>
    <dgm:cxn modelId="{27B0BB04-A859-4EBC-ABB5-8F9E20438E83}" type="presOf" srcId="{5317F8B9-366D-43B7-A952-919796704092}" destId="{BE74BDFF-C025-431B-905B-4F5BD46743E3}" srcOrd="1" destOrd="0" presId="urn:microsoft.com/office/officeart/2005/8/layout/radial5"/>
    <dgm:cxn modelId="{60E3E779-C483-432F-8FA0-B2DB21B0BDE2}" type="presOf" srcId="{99FCA7E4-955A-42F5-B6CB-2042311E8D0E}" destId="{8E4AB61F-3BAE-474D-AA5F-EF4517BEE4AF}" srcOrd="1" destOrd="0" presId="urn:microsoft.com/office/officeart/2005/8/layout/radial5"/>
    <dgm:cxn modelId="{7A215E74-768C-4CFC-8500-0EE53B33D8A9}" srcId="{FDB2E1A4-FFAE-4E5A-844F-8DC98AF0D0E5}" destId="{BCF23863-191F-487A-949F-C09D12EA975C}" srcOrd="1" destOrd="0" parTransId="{FFCC0CE7-5081-4D76-88F5-B39FAB05CDE7}" sibTransId="{5545C8D5-1A40-4289-A658-6AD76D7A123E}"/>
    <dgm:cxn modelId="{EF208B42-596B-43C6-8DA5-F25B9BFA5470}" type="presOf" srcId="{7C8566CD-6035-4711-AF49-084B00D34061}" destId="{B9E4864E-2FAC-4ED6-9EFA-E43DFFA14F6D}" srcOrd="0" destOrd="0" presId="urn:microsoft.com/office/officeart/2005/8/layout/radial5"/>
    <dgm:cxn modelId="{90BDC7BB-ADFD-41A1-BE71-8667AB3F58B0}" type="presOf" srcId="{FFCC0CE7-5081-4D76-88F5-B39FAB05CDE7}" destId="{7A5AEB8B-14A5-4371-97C9-DAAD0D8CC4B7}" srcOrd="1" destOrd="0" presId="urn:microsoft.com/office/officeart/2005/8/layout/radial5"/>
    <dgm:cxn modelId="{BE37F65A-92A1-46DB-8285-A2D3B4229CA2}" type="presOf" srcId="{FDB2E1A4-FFAE-4E5A-844F-8DC98AF0D0E5}" destId="{DF267CA1-9C9C-4660-B11D-35BB4ABB772D}" srcOrd="0" destOrd="0" presId="urn:microsoft.com/office/officeart/2005/8/layout/radial5"/>
    <dgm:cxn modelId="{5B1F9896-38FA-477A-91ED-B9914D664107}" type="presOf" srcId="{FC4AC9ED-2450-4C70-9EC0-834F74FD08C9}" destId="{33D697D8-458A-47CA-B395-D1D05A0DA817}" srcOrd="1" destOrd="0" presId="urn:microsoft.com/office/officeart/2005/8/layout/radial5"/>
    <dgm:cxn modelId="{5894BB20-D2C0-495A-A764-E38D5CAF835C}" srcId="{FDB2E1A4-FFAE-4E5A-844F-8DC98AF0D0E5}" destId="{E27B5B0E-49C1-49EA-B5F8-C28DE8D769B4}" srcOrd="4" destOrd="0" parTransId="{99FCA7E4-955A-42F5-B6CB-2042311E8D0E}" sibTransId="{8B40A608-4F0A-44DD-9982-EE4C263C86A7}"/>
    <dgm:cxn modelId="{355CF986-5E42-4B1F-B307-FD0BF1270813}" type="presOf" srcId="{F57D1EA7-412F-4AA3-9622-3F4DA6F2CF11}" destId="{E70E70A3-522B-4873-B902-C99D718B8E6F}" srcOrd="0" destOrd="0" presId="urn:microsoft.com/office/officeart/2005/8/layout/radial5"/>
    <dgm:cxn modelId="{287DABAA-8597-48D2-8D08-2BFE99D21A35}" type="presOf" srcId="{5317F8B9-366D-43B7-A952-919796704092}" destId="{8C19DAD5-369E-4664-A2D9-28D7B9979D91}" srcOrd="0" destOrd="0" presId="urn:microsoft.com/office/officeart/2005/8/layout/radial5"/>
    <dgm:cxn modelId="{6ECBA37F-66EF-4F23-BBED-714C5072C1FE}" srcId="{FDB2E1A4-FFAE-4E5A-844F-8DC98AF0D0E5}" destId="{7C8566CD-6035-4711-AF49-084B00D34061}" srcOrd="3" destOrd="0" parTransId="{FC4AC9ED-2450-4C70-9EC0-834F74FD08C9}" sibTransId="{AEB831D4-B7A1-4999-BA12-B764CB4A14BB}"/>
    <dgm:cxn modelId="{36753C29-D2FE-403F-B92F-F5DE99D8FE93}" type="presOf" srcId="{FC4AC9ED-2450-4C70-9EC0-834F74FD08C9}" destId="{A3B4D266-F86F-4A72-BCCA-64D73D5F2471}" srcOrd="0" destOrd="0" presId="urn:microsoft.com/office/officeart/2005/8/layout/radial5"/>
    <dgm:cxn modelId="{667CA61A-D40A-4F4F-9542-867C0F772AB1}" type="presParOf" srcId="{E70E70A3-522B-4873-B902-C99D718B8E6F}" destId="{DF267CA1-9C9C-4660-B11D-35BB4ABB772D}" srcOrd="0" destOrd="0" presId="urn:microsoft.com/office/officeart/2005/8/layout/radial5"/>
    <dgm:cxn modelId="{1796524B-A285-4B1C-987D-802BFA486A33}" type="presParOf" srcId="{E70E70A3-522B-4873-B902-C99D718B8E6F}" destId="{CF9920AF-3ED2-47C1-A5F8-6C5E3C82E755}" srcOrd="1" destOrd="0" presId="urn:microsoft.com/office/officeart/2005/8/layout/radial5"/>
    <dgm:cxn modelId="{1FC527FC-C0C9-404B-A7D6-97B7F433ACB3}" type="presParOf" srcId="{CF9920AF-3ED2-47C1-A5F8-6C5E3C82E755}" destId="{51B62FD7-9753-42AC-BBC9-72AEB3A119EA}" srcOrd="0" destOrd="0" presId="urn:microsoft.com/office/officeart/2005/8/layout/radial5"/>
    <dgm:cxn modelId="{7557CD60-DBAA-4F51-A47E-F1C7A4E60680}" type="presParOf" srcId="{E70E70A3-522B-4873-B902-C99D718B8E6F}" destId="{1422F0BC-8FB2-490B-81AB-B6C3A4E607E5}" srcOrd="2" destOrd="0" presId="urn:microsoft.com/office/officeart/2005/8/layout/radial5"/>
    <dgm:cxn modelId="{F8653A07-FD4B-4D76-9C21-CB5FEC156A6A}" type="presParOf" srcId="{E70E70A3-522B-4873-B902-C99D718B8E6F}" destId="{A7A57673-9B8C-4FBF-A29B-9FB9DC51B4B7}" srcOrd="3" destOrd="0" presId="urn:microsoft.com/office/officeart/2005/8/layout/radial5"/>
    <dgm:cxn modelId="{D9B12C5E-1ADF-4ED9-B111-98959F084BDF}" type="presParOf" srcId="{A7A57673-9B8C-4FBF-A29B-9FB9DC51B4B7}" destId="{7A5AEB8B-14A5-4371-97C9-DAAD0D8CC4B7}" srcOrd="0" destOrd="0" presId="urn:microsoft.com/office/officeart/2005/8/layout/radial5"/>
    <dgm:cxn modelId="{C90A7F48-0029-4994-BF9B-2F654E871ECB}" type="presParOf" srcId="{E70E70A3-522B-4873-B902-C99D718B8E6F}" destId="{037FC4A8-336C-4B81-873A-A4D3C8D9096C}" srcOrd="4" destOrd="0" presId="urn:microsoft.com/office/officeart/2005/8/layout/radial5"/>
    <dgm:cxn modelId="{549ECCA6-A4B4-4026-B1B3-329B6A12073C}" type="presParOf" srcId="{E70E70A3-522B-4873-B902-C99D718B8E6F}" destId="{8C19DAD5-369E-4664-A2D9-28D7B9979D91}" srcOrd="5" destOrd="0" presId="urn:microsoft.com/office/officeart/2005/8/layout/radial5"/>
    <dgm:cxn modelId="{C0EFB0E0-5EEA-4539-9D19-BD5FD9EC17CA}" type="presParOf" srcId="{8C19DAD5-369E-4664-A2D9-28D7B9979D91}" destId="{BE74BDFF-C025-431B-905B-4F5BD46743E3}" srcOrd="0" destOrd="0" presId="urn:microsoft.com/office/officeart/2005/8/layout/radial5"/>
    <dgm:cxn modelId="{FFF6BE3A-0792-4E4C-BFCC-4EE896E03CE0}" type="presParOf" srcId="{E70E70A3-522B-4873-B902-C99D718B8E6F}" destId="{5F0A040C-3514-41F1-8554-10CA242EE567}" srcOrd="6" destOrd="0" presId="urn:microsoft.com/office/officeart/2005/8/layout/radial5"/>
    <dgm:cxn modelId="{4A6AE281-66D1-48E6-8B99-D5161188A5DB}" type="presParOf" srcId="{E70E70A3-522B-4873-B902-C99D718B8E6F}" destId="{A3B4D266-F86F-4A72-BCCA-64D73D5F2471}" srcOrd="7" destOrd="0" presId="urn:microsoft.com/office/officeart/2005/8/layout/radial5"/>
    <dgm:cxn modelId="{5921F0B0-C388-4E21-8FCC-922FBB66ED6C}" type="presParOf" srcId="{A3B4D266-F86F-4A72-BCCA-64D73D5F2471}" destId="{33D697D8-458A-47CA-B395-D1D05A0DA817}" srcOrd="0" destOrd="0" presId="urn:microsoft.com/office/officeart/2005/8/layout/radial5"/>
    <dgm:cxn modelId="{03478B6F-EBE8-40E6-9333-7CA8CA3F3341}" type="presParOf" srcId="{E70E70A3-522B-4873-B902-C99D718B8E6F}" destId="{B9E4864E-2FAC-4ED6-9EFA-E43DFFA14F6D}" srcOrd="8" destOrd="0" presId="urn:microsoft.com/office/officeart/2005/8/layout/radial5"/>
    <dgm:cxn modelId="{50E4BFA7-022C-40FB-9767-2A72D0F6D559}" type="presParOf" srcId="{E70E70A3-522B-4873-B902-C99D718B8E6F}" destId="{EC5C33DF-CF2B-4B35-A499-3BFAA2B9D9A2}" srcOrd="9" destOrd="0" presId="urn:microsoft.com/office/officeart/2005/8/layout/radial5"/>
    <dgm:cxn modelId="{EF5BE6F3-600D-4A7D-9B99-532C4A9FCE88}" type="presParOf" srcId="{EC5C33DF-CF2B-4B35-A499-3BFAA2B9D9A2}" destId="{8E4AB61F-3BAE-474D-AA5F-EF4517BEE4AF}" srcOrd="0" destOrd="0" presId="urn:microsoft.com/office/officeart/2005/8/layout/radial5"/>
    <dgm:cxn modelId="{9B2913DA-CF7C-4246-8C02-2360CAD9964E}" type="presParOf" srcId="{E70E70A3-522B-4873-B902-C99D718B8E6F}" destId="{3BD49012-3702-4B15-9820-733288BF830D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67CA1-9C9C-4660-B11D-35BB4ABB772D}">
      <dsp:nvSpPr>
        <dsp:cNvPr id="0" name=""/>
        <dsp:cNvSpPr/>
      </dsp:nvSpPr>
      <dsp:spPr>
        <a:xfrm>
          <a:off x="2363389" y="2249854"/>
          <a:ext cx="1604446" cy="1604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/>
            <a:t>Plan</a:t>
          </a:r>
        </a:p>
      </dsp:txBody>
      <dsp:txXfrm>
        <a:off x="2598355" y="2484820"/>
        <a:ext cx="1134514" cy="1134514"/>
      </dsp:txXfrm>
    </dsp:sp>
    <dsp:sp modelId="{CF9920AF-3ED2-47C1-A5F8-6C5E3C82E755}">
      <dsp:nvSpPr>
        <dsp:cNvPr id="0" name=""/>
        <dsp:cNvSpPr/>
      </dsp:nvSpPr>
      <dsp:spPr>
        <a:xfrm rot="16200000">
          <a:off x="2995651" y="1666037"/>
          <a:ext cx="339922" cy="545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046640" y="1826128"/>
        <a:ext cx="237945" cy="327307"/>
      </dsp:txXfrm>
    </dsp:sp>
    <dsp:sp modelId="{1422F0BC-8FB2-490B-81AB-B6C3A4E607E5}">
      <dsp:nvSpPr>
        <dsp:cNvPr id="0" name=""/>
        <dsp:cNvSpPr/>
      </dsp:nvSpPr>
      <dsp:spPr>
        <a:xfrm>
          <a:off x="2363389" y="4045"/>
          <a:ext cx="1604446" cy="16044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/>
            <a:t>Regions</a:t>
          </a:r>
        </a:p>
      </dsp:txBody>
      <dsp:txXfrm>
        <a:off x="2598355" y="239011"/>
        <a:ext cx="1134514" cy="1134514"/>
      </dsp:txXfrm>
    </dsp:sp>
    <dsp:sp modelId="{A7A57673-9B8C-4FBF-A29B-9FB9DC51B4B7}">
      <dsp:nvSpPr>
        <dsp:cNvPr id="0" name=""/>
        <dsp:cNvSpPr/>
      </dsp:nvSpPr>
      <dsp:spPr>
        <a:xfrm rot="20520000">
          <a:off x="4054447" y="2435298"/>
          <a:ext cx="339922" cy="545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4056943" y="2560156"/>
        <a:ext cx="237945" cy="327307"/>
      </dsp:txXfrm>
    </dsp:sp>
    <dsp:sp modelId="{037FC4A8-336C-4B81-873A-A4D3C8D9096C}">
      <dsp:nvSpPr>
        <dsp:cNvPr id="0" name=""/>
        <dsp:cNvSpPr/>
      </dsp:nvSpPr>
      <dsp:spPr>
        <a:xfrm>
          <a:off x="4499281" y="1555861"/>
          <a:ext cx="1604446" cy="16044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/>
            <a:t>Committees</a:t>
          </a:r>
        </a:p>
      </dsp:txBody>
      <dsp:txXfrm>
        <a:off x="4734247" y="1790827"/>
        <a:ext cx="1134514" cy="1134514"/>
      </dsp:txXfrm>
    </dsp:sp>
    <dsp:sp modelId="{8C19DAD5-369E-4664-A2D9-28D7B9979D91}">
      <dsp:nvSpPr>
        <dsp:cNvPr id="0" name=""/>
        <dsp:cNvSpPr/>
      </dsp:nvSpPr>
      <dsp:spPr>
        <a:xfrm rot="3240000">
          <a:off x="3650023" y="3679987"/>
          <a:ext cx="339922" cy="545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671041" y="3747838"/>
        <a:ext cx="237945" cy="327307"/>
      </dsp:txXfrm>
    </dsp:sp>
    <dsp:sp modelId="{5F0A040C-3514-41F1-8554-10CA242EE567}">
      <dsp:nvSpPr>
        <dsp:cNvPr id="0" name=""/>
        <dsp:cNvSpPr/>
      </dsp:nvSpPr>
      <dsp:spPr>
        <a:xfrm>
          <a:off x="3683443" y="4066752"/>
          <a:ext cx="1604446" cy="16044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/>
            <a:t>Councils</a:t>
          </a:r>
        </a:p>
      </dsp:txBody>
      <dsp:txXfrm>
        <a:off x="3918409" y="4301718"/>
        <a:ext cx="1134514" cy="1134514"/>
      </dsp:txXfrm>
    </dsp:sp>
    <dsp:sp modelId="{A3B4D266-F86F-4A72-BCCA-64D73D5F2471}">
      <dsp:nvSpPr>
        <dsp:cNvPr id="0" name=""/>
        <dsp:cNvSpPr/>
      </dsp:nvSpPr>
      <dsp:spPr>
        <a:xfrm rot="7560000">
          <a:off x="2341279" y="3679987"/>
          <a:ext cx="339922" cy="545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10800000">
        <a:off x="2422238" y="3747838"/>
        <a:ext cx="237945" cy="327307"/>
      </dsp:txXfrm>
    </dsp:sp>
    <dsp:sp modelId="{B9E4864E-2FAC-4ED6-9EFA-E43DFFA14F6D}">
      <dsp:nvSpPr>
        <dsp:cNvPr id="0" name=""/>
        <dsp:cNvSpPr/>
      </dsp:nvSpPr>
      <dsp:spPr>
        <a:xfrm>
          <a:off x="1043336" y="4066752"/>
          <a:ext cx="1604446" cy="16044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/>
            <a:t>ACSA</a:t>
          </a:r>
          <a:r>
            <a:rPr lang="en-US" sz="1700" kern="1200" dirty="0"/>
            <a:t> </a:t>
          </a:r>
          <a:r>
            <a:rPr lang="en-US" sz="1700" b="1" kern="1200" dirty="0"/>
            <a:t>Staff</a:t>
          </a:r>
        </a:p>
      </dsp:txBody>
      <dsp:txXfrm>
        <a:off x="1278302" y="4301718"/>
        <a:ext cx="1134514" cy="1134514"/>
      </dsp:txXfrm>
    </dsp:sp>
    <dsp:sp modelId="{EC5C33DF-CF2B-4B35-A499-3BFAA2B9D9A2}">
      <dsp:nvSpPr>
        <dsp:cNvPr id="0" name=""/>
        <dsp:cNvSpPr/>
      </dsp:nvSpPr>
      <dsp:spPr>
        <a:xfrm rot="11880000">
          <a:off x="1936855" y="2435298"/>
          <a:ext cx="339922" cy="545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10800000">
        <a:off x="2036336" y="2560156"/>
        <a:ext cx="237945" cy="327307"/>
      </dsp:txXfrm>
    </dsp:sp>
    <dsp:sp modelId="{3BD49012-3702-4B15-9820-733288BF830D}">
      <dsp:nvSpPr>
        <dsp:cNvPr id="0" name=""/>
        <dsp:cNvSpPr/>
      </dsp:nvSpPr>
      <dsp:spPr>
        <a:xfrm>
          <a:off x="227498" y="1555861"/>
          <a:ext cx="1604446" cy="160444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/>
            <a:t>ACSA</a:t>
          </a:r>
          <a:r>
            <a:rPr lang="en-US" sz="1700" kern="1200" dirty="0"/>
            <a:t> </a:t>
          </a:r>
          <a:r>
            <a:rPr lang="en-US" sz="1700" b="1" kern="1200" dirty="0"/>
            <a:t>Board</a:t>
          </a:r>
        </a:p>
      </dsp:txBody>
      <dsp:txXfrm>
        <a:off x="462464" y="1790827"/>
        <a:ext cx="1134514" cy="1134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1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87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32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6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06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6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6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60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5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14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10491-B59A-4BF2-9DE4-AC7B52F11C90}" type="datetimeFigureOut">
              <a:rPr lang="en-US" smtClean="0"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C6EC2-E45C-44D4-8C3E-54F4F5B23C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1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fabiusmaximus.com/2014/07/11/future-trends-america-6984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biusmaximus.com/2014/07/11/future-trends-america-6984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abiusmaximus.com/2014/07/11/future-trends-america-6984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abiusmaximus.com/2014/07/11/future-trends-america-6984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329132" y="5300237"/>
            <a:ext cx="722031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altLang="en-US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r"/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May 2019</a:t>
            </a:r>
            <a:endParaRPr lang="en-US" altLang="en-US" sz="18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r"/>
            <a:endParaRPr lang="en-US" alt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5283199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5276"/>
            <a:ext cx="3591806" cy="2730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449" y="1085850"/>
            <a:ext cx="1412579" cy="2770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509" y="3302846"/>
            <a:ext cx="10196423" cy="1166658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ACSA Region Goal Setting</a:t>
            </a:r>
            <a:endParaRPr lang="en-US" sz="44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6028" y="1769522"/>
            <a:ext cx="5048250" cy="7620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3003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88338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10" y="672675"/>
            <a:ext cx="1053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Overview of Major Themes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the Plan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2A5C1F-5E6E-454F-AE4F-EB883C31E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94" y="1530714"/>
            <a:ext cx="10889170" cy="3494312"/>
          </a:xfrm>
        </p:spPr>
        <p:txBody>
          <a:bodyPr anchor="t">
            <a:normAutofit/>
          </a:bodyPr>
          <a:lstStyle/>
          <a:p>
            <a:pPr marL="569913" indent="-5699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Personalized, accessible learning, development and engagement opportunities</a:t>
            </a:r>
          </a:p>
          <a:p>
            <a:pPr marL="569913" indent="-5699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Connectedness, collaboration (between individuals, organizations)</a:t>
            </a:r>
          </a:p>
          <a:p>
            <a:pPr marL="569913" indent="-5699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Pro-active leadership (shaping vs. reacting)</a:t>
            </a:r>
          </a:p>
          <a:p>
            <a:pPr marL="569913" indent="-5699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Local impact, value of ACSA</a:t>
            </a:r>
          </a:p>
          <a:p>
            <a:pPr marL="569913" indent="-5699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Shared responsibility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3874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88338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08" y="672675"/>
            <a:ext cx="1053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Implementation Phase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08" y="995840"/>
            <a:ext cx="1065119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 smtClean="0">
                <a:solidFill>
                  <a:prstClr val="black"/>
                </a:solidFill>
              </a:rPr>
              <a:t>Action </a:t>
            </a:r>
            <a:r>
              <a:rPr lang="en-US" sz="2800" b="1" dirty="0">
                <a:solidFill>
                  <a:prstClr val="black"/>
                </a:solidFill>
              </a:rPr>
              <a:t>Steps for </a:t>
            </a:r>
            <a:r>
              <a:rPr lang="en-US" sz="2800" b="1" dirty="0" smtClean="0">
                <a:solidFill>
                  <a:prstClr val="black"/>
                </a:solidFill>
              </a:rPr>
              <a:t>Milestones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“Workshop” the Plan with Member Leaders at all levels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Communication and Collaboration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with Stakeholders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Work the Action Steps to Realize Milestones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Monitor and Measure Progress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2357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9FFD-DFA8-4A15-A1F9-4DBAC8E26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82" y="212725"/>
            <a:ext cx="10998926" cy="137833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The ACSA Strategic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Plan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First and Second-Year Focus Milestones by Strategic Issue/Key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Result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Area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165825"/>
              </p:ext>
            </p:extLst>
          </p:nvPr>
        </p:nvGraphicFramePr>
        <p:xfrm>
          <a:off x="495083" y="1591056"/>
          <a:ext cx="11068593" cy="5029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89531">
                  <a:extLst>
                    <a:ext uri="{9D8B030D-6E8A-4147-A177-3AD203B41FA5}">
                      <a16:colId xmlns:a16="http://schemas.microsoft.com/office/drawing/2014/main" val="1090919938"/>
                    </a:ext>
                  </a:extLst>
                </a:gridCol>
                <a:gridCol w="3689531">
                  <a:extLst>
                    <a:ext uri="{9D8B030D-6E8A-4147-A177-3AD203B41FA5}">
                      <a16:colId xmlns:a16="http://schemas.microsoft.com/office/drawing/2014/main" val="1485279227"/>
                    </a:ext>
                  </a:extLst>
                </a:gridCol>
                <a:gridCol w="3689531">
                  <a:extLst>
                    <a:ext uri="{9D8B030D-6E8A-4147-A177-3AD203B41FA5}">
                      <a16:colId xmlns:a16="http://schemas.microsoft.com/office/drawing/2014/main" val="478353227"/>
                    </a:ext>
                  </a:extLst>
                </a:gridCol>
              </a:tblGrid>
              <a:tr h="4507992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MEMBER </a:t>
                      </a:r>
                      <a:r>
                        <a:rPr lang="en-US" sz="2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DEV. </a:t>
                      </a:r>
                      <a:r>
                        <a:rPr lang="en-US" sz="24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&amp; </a:t>
                      </a:r>
                      <a:r>
                        <a:rPr lang="en-US" sz="2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SUPPORT</a:t>
                      </a:r>
                      <a:endParaRPr lang="en-US" sz="2400" baseline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Leadership Development</a:t>
                      </a:r>
                    </a:p>
                    <a:p>
                      <a:pPr marL="5762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A, B, C, D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 – Content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</a:t>
                      </a: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– </a:t>
                      </a: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Delivery/Reinforcement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H, I, J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Practice Resources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 K, L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Networking and Collaboration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 M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District/County/School Site</a:t>
                      </a:r>
                      <a:r>
                        <a:rPr lang="en-US" sz="1800" b="1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Support Services</a:t>
                      </a:r>
                      <a:endParaRPr lang="en-US" sz="1800" b="1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 N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2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ADVOCACY &amp; INFLUENCE</a:t>
                      </a:r>
                    </a:p>
                    <a:p>
                      <a:endParaRPr lang="en-US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ACSA </a:t>
                      </a: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 Leadership </a:t>
                      </a: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</a:t>
                      </a:r>
                    </a:p>
                    <a:p>
                      <a:pPr marL="5762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 P, R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Grassroots Advocacy and </a:t>
                      </a: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Influence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 S, T,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Relations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ORG. DEVELOPMENT &amp; SUSTAINABILITY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Organizational </a:t>
                      </a: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Alignment and </a:t>
                      </a: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Accountability</a:t>
                      </a:r>
                    </a:p>
                    <a:p>
                      <a:pPr marL="5762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>
                          <a:tab pos="576263" algn="l"/>
                        </a:tabLst>
                        <a:defRPr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Y, Z, AA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</a:t>
                      </a: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Outreach and </a:t>
                      </a: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Engagement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 CC, EE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Communication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Milestones GG, HH, II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</a:p>
                    <a:p>
                      <a:pPr marL="576263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Milestone</a:t>
                      </a:r>
                      <a:r>
                        <a:rPr lang="en-US" sz="18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JJ</a:t>
                      </a:r>
                      <a:endParaRPr lang="en-US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350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8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88338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10" y="672675"/>
            <a:ext cx="1053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200" b="1" dirty="0" smtClean="0">
                <a:solidFill>
                  <a:srgbClr val="70AD47">
                    <a:lumMod val="75000"/>
                  </a:srgbClr>
                </a:solidFill>
              </a:rPr>
              <a:t>Formulate the Region’s Annual Plan</a:t>
            </a:r>
            <a:endParaRPr lang="en-US" sz="3200" b="1" dirty="0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465064"/>
            <a:ext cx="111860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2" indent="-344488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84313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Review </a:t>
            </a:r>
            <a:r>
              <a:rPr lang="en-US" sz="2800" b="1" dirty="0" smtClean="0">
                <a:solidFill>
                  <a:srgbClr val="FF0000"/>
                </a:solidFill>
              </a:rPr>
              <a:t>Mission Statement </a:t>
            </a:r>
            <a:r>
              <a:rPr lang="en-US" sz="2800" b="1" dirty="0" smtClean="0">
                <a:solidFill>
                  <a:prstClr val="black"/>
                </a:solidFill>
              </a:rPr>
              <a:t>and Propose Changes if Needed</a:t>
            </a:r>
          </a:p>
          <a:p>
            <a:pPr marL="457200" lvl="2" indent="-344488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84313" algn="l"/>
              </a:tabLst>
            </a:pPr>
            <a:r>
              <a:rPr lang="en-US" sz="2800" b="1" dirty="0">
                <a:solidFill>
                  <a:prstClr val="black"/>
                </a:solidFill>
              </a:rPr>
              <a:t>Clarify </a:t>
            </a:r>
            <a:r>
              <a:rPr lang="en-US" sz="2800" b="1" dirty="0" smtClean="0">
                <a:solidFill>
                  <a:prstClr val="black"/>
                </a:solidFill>
              </a:rPr>
              <a:t>Goals </a:t>
            </a:r>
            <a:r>
              <a:rPr lang="en-US" sz="2800" b="1" dirty="0">
                <a:solidFill>
                  <a:prstClr val="black"/>
                </a:solidFill>
              </a:rPr>
              <a:t>and Objectives for the Year</a:t>
            </a:r>
          </a:p>
          <a:p>
            <a:pPr marL="457200" lvl="2" indent="-344488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84313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Decide on Events, Activities, and Meetings</a:t>
            </a:r>
          </a:p>
          <a:p>
            <a:pPr marL="457200" lvl="2" indent="-344488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84313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Define Evaluation Methods</a:t>
            </a:r>
          </a:p>
          <a:p>
            <a:pPr marL="457200" lvl="2" indent="-344488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484313" algn="l"/>
              </a:tabLst>
            </a:pPr>
            <a:r>
              <a:rPr lang="en-US" sz="2800" b="1" dirty="0" smtClean="0">
                <a:solidFill>
                  <a:prstClr val="black"/>
                </a:solidFill>
              </a:rPr>
              <a:t>Assure the Region’s Work Supports the Strategic Plan</a:t>
            </a:r>
          </a:p>
          <a:p>
            <a:pPr marL="974725" lvl="3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311275" algn="l"/>
              </a:tabLst>
            </a:pPr>
            <a:r>
              <a:rPr lang="en-US" sz="2800" b="1" dirty="0" smtClean="0">
                <a:solidFill>
                  <a:srgbClr val="FF0000"/>
                </a:solidFill>
              </a:rPr>
              <a:t>Identify </a:t>
            </a:r>
            <a:r>
              <a:rPr lang="en-US" sz="2800" b="1" dirty="0">
                <a:solidFill>
                  <a:srgbClr val="FF0000"/>
                </a:solidFill>
              </a:rPr>
              <a:t>Milestones </a:t>
            </a:r>
            <a:r>
              <a:rPr lang="en-US" sz="2800" b="1" dirty="0">
                <a:solidFill>
                  <a:prstClr val="black"/>
                </a:solidFill>
              </a:rPr>
              <a:t>that Dovetail with </a:t>
            </a:r>
            <a:r>
              <a:rPr lang="en-US" sz="2800" b="1" dirty="0" smtClean="0">
                <a:solidFill>
                  <a:prstClr val="black"/>
                </a:solidFill>
              </a:rPr>
              <a:t>Goals </a:t>
            </a:r>
            <a:r>
              <a:rPr lang="en-US" sz="2800" b="1" dirty="0">
                <a:solidFill>
                  <a:prstClr val="black"/>
                </a:solidFill>
              </a:rPr>
              <a:t>and </a:t>
            </a:r>
            <a:r>
              <a:rPr lang="en-US" sz="2800" b="1" dirty="0" smtClean="0">
                <a:solidFill>
                  <a:prstClr val="black"/>
                </a:solidFill>
              </a:rPr>
              <a:t>Objectives</a:t>
            </a:r>
          </a:p>
          <a:p>
            <a:pPr marL="974725" lvl="3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311275" algn="l"/>
              </a:tabLst>
            </a:pPr>
            <a:r>
              <a:rPr lang="en-US" sz="2800" b="1" dirty="0">
                <a:solidFill>
                  <a:prstClr val="black"/>
                </a:solidFill>
              </a:rPr>
              <a:t>Decide How the </a:t>
            </a:r>
            <a:r>
              <a:rPr lang="en-US" sz="2800" b="1" dirty="0" smtClean="0">
                <a:solidFill>
                  <a:prstClr val="black"/>
                </a:solidFill>
              </a:rPr>
              <a:t>Region </a:t>
            </a:r>
            <a:r>
              <a:rPr lang="en-US" sz="2800" b="1" dirty="0">
                <a:solidFill>
                  <a:prstClr val="black"/>
                </a:solidFill>
              </a:rPr>
              <a:t>can Support </a:t>
            </a:r>
            <a:r>
              <a:rPr lang="en-US" sz="2800" b="1" dirty="0" smtClean="0">
                <a:solidFill>
                  <a:prstClr val="black"/>
                </a:solidFill>
              </a:rPr>
              <a:t>these Milestones</a:t>
            </a:r>
            <a:endParaRPr lang="en-US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1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20010" y="526026"/>
            <a:ext cx="1053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Next Steps for ACSA Regions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690A0-69A6-4E21-BBF5-EE2543DA2AEE}"/>
              </a:ext>
            </a:extLst>
          </p:cNvPr>
          <p:cNvSpPr txBox="1"/>
          <p:nvPr/>
        </p:nvSpPr>
        <p:spPr>
          <a:xfrm>
            <a:off x="-1" y="1288322"/>
            <a:ext cx="11731926" cy="36037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228600">
              <a:lnSpc>
                <a:spcPct val="16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Submit your </a:t>
            </a:r>
            <a:r>
              <a:rPr lang="en-US" sz="2800" b="1" dirty="0" smtClean="0">
                <a:solidFill>
                  <a:srgbClr val="FF0000"/>
                </a:solidFill>
              </a:rPr>
              <a:t>Annual Planning Template by October 1</a:t>
            </a:r>
          </a:p>
          <a:p>
            <a:pPr marL="800100" lvl="1" indent="-228600">
              <a:lnSpc>
                <a:spcPct val="16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Maximize </a:t>
            </a:r>
            <a:r>
              <a:rPr lang="en-US" sz="2800" b="1" dirty="0"/>
              <a:t>Opportunities to Coordinate with Other ACSA Groups</a:t>
            </a:r>
          </a:p>
          <a:p>
            <a:pPr marL="800100" lvl="1" indent="-228600">
              <a:lnSpc>
                <a:spcPct val="16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Carry out Work to Support Milestones &amp; Other Goals/Objectives</a:t>
            </a:r>
          </a:p>
          <a:p>
            <a:pPr marL="800100" lvl="1" indent="-228600">
              <a:lnSpc>
                <a:spcPct val="16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Complete your </a:t>
            </a:r>
            <a:r>
              <a:rPr lang="en-US" sz="2800" b="1" dirty="0" smtClean="0">
                <a:solidFill>
                  <a:srgbClr val="FF0000"/>
                </a:solidFill>
              </a:rPr>
              <a:t>Annual Reporting Template by August 31</a:t>
            </a:r>
          </a:p>
          <a:p>
            <a:pPr marL="800100" lvl="1" indent="-228600">
              <a:lnSpc>
                <a:spcPct val="16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 smtClean="0"/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883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 descr="A close up of a green field&#10;&#10;Description generated with high confidence">
            <a:extLst>
              <a:ext uri="{FF2B5EF4-FFF2-40B4-BE49-F238E27FC236}">
                <a16:creationId xmlns:a16="http://schemas.microsoft.com/office/drawing/2014/main" id="{55BF0DF3-A64A-4ABD-BAFC-029C85BBB9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2261" r="9898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7159AF-0226-4841-B418-B701A317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972" y="152007"/>
            <a:ext cx="5419246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800" i="1" dirty="0" smtClean="0">
                <a:latin typeface="+mn-lt"/>
              </a:rPr>
              <a:t>n.</a:t>
            </a:r>
            <a:r>
              <a:rPr lang="en-US" sz="4800" dirty="0" smtClean="0">
                <a:latin typeface="+mn-lt"/>
              </a:rPr>
              <a:t> ‘hu·man cap·i·tal’</a:t>
            </a:r>
            <a:endParaRPr lang="en-US" sz="480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90A0-69A6-4E21-BBF5-EE2543DA2AEE}"/>
              </a:ext>
            </a:extLst>
          </p:cNvPr>
          <p:cNvSpPr txBox="1"/>
          <p:nvPr/>
        </p:nvSpPr>
        <p:spPr>
          <a:xfrm>
            <a:off x="618187" y="1314520"/>
            <a:ext cx="6058160" cy="35561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 smtClean="0"/>
              <a:t>intangible </a:t>
            </a:r>
            <a:r>
              <a:rPr lang="en-US" sz="2800" dirty="0"/>
              <a:t>collective resources possessed by individuals and groups within a given population. These resources include all the knowledge, talents, skills, abilities, experience, intelligence, training, judgment, and wisdom possessed individually and collectively, the cumulative total of which represents a form of wealth available to nations and organizations to accomplish their goals</a:t>
            </a:r>
            <a:r>
              <a:rPr lang="en-US" sz="2800" dirty="0" smtClean="0"/>
              <a:t>.</a:t>
            </a:r>
          </a:p>
          <a:p>
            <a:endParaRPr lang="en-US" i="1" dirty="0" smtClean="0"/>
          </a:p>
          <a:p>
            <a:r>
              <a:rPr lang="en-US" i="1" dirty="0" smtClean="0"/>
              <a:t>Source: www.britannica.com/topic/human-capital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1640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819" y="1093397"/>
            <a:ext cx="1412579" cy="2770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398" y="1777069"/>
            <a:ext cx="5048250" cy="7620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98276" y="4059503"/>
            <a:ext cx="9144000" cy="164334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1000"/>
              </a:spcBef>
            </a:pPr>
            <a:r>
              <a:rPr lang="en-US" sz="4000" b="1" i="1" dirty="0" smtClean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Thank you for all you do to harness </a:t>
            </a:r>
            <a:br>
              <a:rPr lang="en-US" sz="4000" b="1" i="1" dirty="0" smtClean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4000" b="1" i="1" dirty="0" smtClean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>ACSA’s incredible human capital!</a:t>
            </a:r>
            <a:r>
              <a:rPr lang="en-US" sz="4000" b="1" i="1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4000" b="1" i="1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  <a:ea typeface="+mn-ea"/>
                <a:cs typeface="+mn-cs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048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close up of a green field&#10;&#10;Description generated with high confidence">
            <a:extLst>
              <a:ext uri="{FF2B5EF4-FFF2-40B4-BE49-F238E27FC236}">
                <a16:creationId xmlns:a16="http://schemas.microsoft.com/office/drawing/2014/main" id="{55BF0DF3-A64A-4ABD-BAFC-029C85BBB9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2261" r="9898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7159AF-0226-4841-B418-B701A317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404" y="1102991"/>
            <a:ext cx="5413537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i="1" dirty="0" smtClean="0">
                <a:solidFill>
                  <a:schemeClr val="accent6">
                    <a:lumMod val="75000"/>
                  </a:schemeClr>
                </a:solidFill>
              </a:rPr>
              <a:t>Today’s Discussion</a:t>
            </a:r>
            <a:endParaRPr lang="en-US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90A0-69A6-4E21-BBF5-EE2543DA2AEE}"/>
              </a:ext>
            </a:extLst>
          </p:cNvPr>
          <p:cNvSpPr txBox="1"/>
          <p:nvPr/>
        </p:nvSpPr>
        <p:spPr>
          <a:xfrm>
            <a:off x="-10136" y="2428554"/>
            <a:ext cx="6015030" cy="36296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085850" lvl="1" indent="-5143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Discuss Annual Planning Cycle </a:t>
            </a:r>
          </a:p>
          <a:p>
            <a:pPr marL="1085850" lvl="1" indent="-5143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Review ACSA’s Strategic Plan</a:t>
            </a:r>
          </a:p>
          <a:p>
            <a:pPr marL="1085850" lvl="1" indent="-5143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/>
              <a:t>Formulate Region’s Annual Plan</a:t>
            </a:r>
          </a:p>
        </p:txBody>
      </p:sp>
    </p:spTree>
    <p:extLst>
      <p:ext uri="{BB962C8B-B14F-4D97-AF65-F5344CB8AC3E}">
        <p14:creationId xmlns:p14="http://schemas.microsoft.com/office/powerpoint/2010/main" val="16235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88338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08" y="672675"/>
            <a:ext cx="1053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70AD47">
                    <a:lumMod val="75000"/>
                  </a:srgbClr>
                </a:solidFill>
                <a:latin typeface="Calibri" panose="020F0502020204030204"/>
              </a:rPr>
              <a:t>Annual Planning Cycle for ACSA Regions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08" y="1319006"/>
            <a:ext cx="1065119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b="1" dirty="0" smtClean="0">
                <a:solidFill>
                  <a:prstClr val="black"/>
                </a:solidFill>
                <a:latin typeface="Calibri" panose="020F0502020204030204"/>
              </a:rPr>
              <a:t>Formulate </a:t>
            </a:r>
            <a:r>
              <a:rPr lang="en-US" sz="2800" b="1" u="sng" dirty="0" smtClean="0">
                <a:solidFill>
                  <a:prstClr val="black"/>
                </a:solidFill>
                <a:latin typeface="Calibri" panose="020F0502020204030204"/>
              </a:rPr>
              <a:t>Plan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/>
              </a:rPr>
              <a:t> at Beginning of the Year for Board Consideration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/>
              </a:rPr>
              <a:t>(Annual Planning Template due October 1 each year):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prstClr val="black"/>
                </a:solidFill>
              </a:rPr>
              <a:t>Purpose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prstClr val="black"/>
                </a:solidFill>
              </a:rPr>
              <a:t>Annual Goals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prstClr val="black"/>
                </a:solidFill>
              </a:rPr>
              <a:t>Planned Events, Activities, and Meetings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prstClr val="black"/>
                </a:solidFill>
              </a:rPr>
              <a:t>Evaluation </a:t>
            </a:r>
            <a:r>
              <a:rPr lang="en-US" sz="2000" b="1" dirty="0" smtClean="0">
                <a:solidFill>
                  <a:prstClr val="black"/>
                </a:solidFill>
              </a:rPr>
              <a:t>Methods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prstClr val="black"/>
                </a:solidFill>
              </a:rPr>
              <a:t>Budget</a:t>
            </a:r>
            <a:endParaRPr lang="en-US" sz="2000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b="1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b="1" dirty="0" smtClean="0">
                <a:solidFill>
                  <a:prstClr val="black"/>
                </a:solidFill>
                <a:latin typeface="Calibri" panose="020F0502020204030204"/>
              </a:rPr>
              <a:t>Submit </a:t>
            </a:r>
            <a:r>
              <a:rPr lang="en-US" sz="2800" b="1" u="sng" dirty="0" smtClean="0">
                <a:solidFill>
                  <a:prstClr val="black"/>
                </a:solidFill>
                <a:latin typeface="Calibri" panose="020F0502020204030204"/>
              </a:rPr>
              <a:t>Report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/>
              </a:rPr>
              <a:t> at Conclusion of the Year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>
                <a:solidFill>
                  <a:prstClr val="black"/>
                </a:solidFill>
                <a:latin typeface="Calibri" panose="020F0502020204030204"/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/>
              </a:rPr>
              <a:t>(Annual Reporting Template due August 31 each year):</a:t>
            </a: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prstClr val="black"/>
                </a:solidFill>
              </a:rPr>
              <a:t>How well were annual goals met?</a:t>
            </a:r>
            <a:endParaRPr lang="en-US" sz="2000" b="1" dirty="0">
              <a:solidFill>
                <a:prstClr val="black"/>
              </a:solidFill>
            </a:endParaRP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prstClr val="black"/>
                </a:solidFill>
              </a:rPr>
              <a:t>What events</a:t>
            </a:r>
            <a:r>
              <a:rPr lang="en-US" sz="2000" b="1" dirty="0">
                <a:solidFill>
                  <a:prstClr val="black"/>
                </a:solidFill>
              </a:rPr>
              <a:t>, </a:t>
            </a:r>
            <a:r>
              <a:rPr lang="en-US" sz="2000" b="1" dirty="0" smtClean="0">
                <a:solidFill>
                  <a:prstClr val="black"/>
                </a:solidFill>
              </a:rPr>
              <a:t>activities</a:t>
            </a:r>
            <a:r>
              <a:rPr lang="en-US" sz="2000" b="1" dirty="0">
                <a:solidFill>
                  <a:prstClr val="black"/>
                </a:solidFill>
              </a:rPr>
              <a:t>, and </a:t>
            </a:r>
            <a:r>
              <a:rPr lang="en-US" sz="2000" b="1" dirty="0" smtClean="0">
                <a:solidFill>
                  <a:prstClr val="black"/>
                </a:solidFill>
              </a:rPr>
              <a:t>meetings were held and what were the results?</a:t>
            </a:r>
            <a:endParaRPr lang="en-US" sz="2000" b="1" dirty="0">
              <a:solidFill>
                <a:prstClr val="black"/>
              </a:solidFill>
            </a:endParaRPr>
          </a:p>
          <a:p>
            <a:pPr marL="801688" lvl="0" indent="-344488">
              <a:buFont typeface="Wingdings" panose="05000000000000000000" pitchFamily="2" charset="2"/>
              <a:buChar char="Ø"/>
              <a:defRPr/>
            </a:pPr>
            <a:r>
              <a:rPr lang="en-US" sz="2000" b="1" dirty="0" smtClean="0">
                <a:solidFill>
                  <a:prstClr val="black"/>
                </a:solidFill>
              </a:rPr>
              <a:t>What was learned through evaluation and how will it impact future planning?</a:t>
            </a:r>
            <a:endParaRPr lang="en-US" sz="2000" b="1" dirty="0">
              <a:solidFill>
                <a:prstClr val="black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b="1" dirty="0" smtClean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9329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 descr="A close up of a green field&#10;&#10;Description generated with high confidence">
            <a:extLst>
              <a:ext uri="{FF2B5EF4-FFF2-40B4-BE49-F238E27FC236}">
                <a16:creationId xmlns:a16="http://schemas.microsoft.com/office/drawing/2014/main" id="{55BF0DF3-A64A-4ABD-BAFC-029C85BBB9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2261" r="9898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7159AF-0226-4841-B418-B701A317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11" y="1396289"/>
            <a:ext cx="5281224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5400" i="1" dirty="0">
                <a:latin typeface="+mn-lt"/>
              </a:rPr>
              <a:t>n. </a:t>
            </a:r>
            <a:r>
              <a:rPr lang="en-US" sz="5400" i="1" dirty="0" smtClean="0">
                <a:latin typeface="+mn-lt"/>
              </a:rPr>
              <a:t>‘</a:t>
            </a:r>
            <a:r>
              <a:rPr lang="en-US" sz="5400" dirty="0" smtClean="0">
                <a:latin typeface="+mn-lt"/>
              </a:rPr>
              <a:t>stra·te·gic </a:t>
            </a:r>
            <a:r>
              <a:rPr lang="en-US" sz="5400" dirty="0">
                <a:latin typeface="+mn-lt"/>
              </a:rPr>
              <a:t>plan</a:t>
            </a:r>
            <a:r>
              <a:rPr lang="en-US" sz="5400" dirty="0" smtClean="0">
                <a:latin typeface="+mn-lt"/>
              </a:rPr>
              <a:t>’</a:t>
            </a:r>
            <a:endParaRPr lang="en-US" sz="540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90A0-69A6-4E21-BBF5-EE2543DA2AEE}"/>
              </a:ext>
            </a:extLst>
          </p:cNvPr>
          <p:cNvSpPr txBox="1"/>
          <p:nvPr/>
        </p:nvSpPr>
        <p:spPr>
          <a:xfrm>
            <a:off x="805543" y="2871982"/>
            <a:ext cx="5213676" cy="318168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Governance and Management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tool that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provides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common sense of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Focus</a:t>
            </a:r>
          </a:p>
          <a:p>
            <a:pPr marL="8001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Direction</a:t>
            </a:r>
          </a:p>
          <a:p>
            <a:pPr marL="8001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Priority</a:t>
            </a:r>
          </a:p>
          <a:p>
            <a:pPr marL="8001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of Resources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952891" y="656411"/>
            <a:ext cx="47100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</a:rPr>
              <a:t>Road Map for the Future:  2018-2023</a:t>
            </a:r>
          </a:p>
        </p:txBody>
      </p:sp>
    </p:spTree>
    <p:extLst>
      <p:ext uri="{BB962C8B-B14F-4D97-AF65-F5344CB8AC3E}">
        <p14:creationId xmlns:p14="http://schemas.microsoft.com/office/powerpoint/2010/main" val="4044229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0D60ECE-8986-45DC-B7FE-EC7699B466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438829" cy="5840278"/>
          </a:xfrm>
          <a:custGeom>
            <a:avLst/>
            <a:gdLst>
              <a:gd name="connsiteX0" fmla="*/ 0 w 5438829"/>
              <a:gd name="connsiteY0" fmla="*/ 0 h 5840278"/>
              <a:gd name="connsiteX1" fmla="*/ 4466700 w 5438829"/>
              <a:gd name="connsiteY1" fmla="*/ 0 h 5840278"/>
              <a:gd name="connsiteX2" fmla="*/ 4652178 w 5438829"/>
              <a:gd name="connsiteY2" fmla="*/ 204077 h 5840278"/>
              <a:gd name="connsiteX3" fmla="*/ 5438829 w 5438829"/>
              <a:gd name="connsiteY3" fmla="*/ 2395363 h 5840278"/>
              <a:gd name="connsiteX4" fmla="*/ 1993914 w 5438829"/>
              <a:gd name="connsiteY4" fmla="*/ 5840278 h 5840278"/>
              <a:gd name="connsiteX5" fmla="*/ 67829 w 5438829"/>
              <a:gd name="connsiteY5" fmla="*/ 5251941 h 5840278"/>
              <a:gd name="connsiteX6" fmla="*/ 0 w 5438829"/>
              <a:gd name="connsiteY6" fmla="*/ 5201220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38829" h="5840278">
                <a:moveTo>
                  <a:pt x="0" y="0"/>
                </a:moveTo>
                <a:lnTo>
                  <a:pt x="4466700" y="0"/>
                </a:lnTo>
                <a:lnTo>
                  <a:pt x="4652178" y="204077"/>
                </a:lnTo>
                <a:cubicBezTo>
                  <a:pt x="5143616" y="799562"/>
                  <a:pt x="5438829" y="1562987"/>
                  <a:pt x="5438829" y="2395363"/>
                </a:cubicBezTo>
                <a:cubicBezTo>
                  <a:pt x="5438829" y="4297937"/>
                  <a:pt x="3896488" y="5840278"/>
                  <a:pt x="1993914" y="5840278"/>
                </a:cubicBezTo>
                <a:cubicBezTo>
                  <a:pt x="1280449" y="5840278"/>
                  <a:pt x="617641" y="5623387"/>
                  <a:pt x="67829" y="5251941"/>
                </a:cubicBezTo>
                <a:lnTo>
                  <a:pt x="0" y="520122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6964194-5878-40D2-8EC0-DDC58387F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269134" cy="5654940"/>
          </a:xfrm>
          <a:custGeom>
            <a:avLst/>
            <a:gdLst>
              <a:gd name="connsiteX0" fmla="*/ 0 w 5269134"/>
              <a:gd name="connsiteY0" fmla="*/ 0 h 5654940"/>
              <a:gd name="connsiteX1" fmla="*/ 4227767 w 5269134"/>
              <a:gd name="connsiteY1" fmla="*/ 0 h 5654940"/>
              <a:gd name="connsiteX2" fmla="*/ 4312042 w 5269134"/>
              <a:gd name="connsiteY2" fmla="*/ 76595 h 5654940"/>
              <a:gd name="connsiteX3" fmla="*/ 5269134 w 5269134"/>
              <a:gd name="connsiteY3" fmla="*/ 2387221 h 5654940"/>
              <a:gd name="connsiteX4" fmla="*/ 2001415 w 5269134"/>
              <a:gd name="connsiteY4" fmla="*/ 5654940 h 5654940"/>
              <a:gd name="connsiteX5" fmla="*/ 198928 w 5269134"/>
              <a:gd name="connsiteY5" fmla="*/ 5113274 h 5654940"/>
              <a:gd name="connsiteX6" fmla="*/ 0 w 5269134"/>
              <a:gd name="connsiteY6" fmla="*/ 4969563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9134" h="5654940">
                <a:moveTo>
                  <a:pt x="0" y="0"/>
                </a:moveTo>
                <a:lnTo>
                  <a:pt x="4227767" y="0"/>
                </a:lnTo>
                <a:lnTo>
                  <a:pt x="4312042" y="76595"/>
                </a:lnTo>
                <a:cubicBezTo>
                  <a:pt x="4903383" y="667936"/>
                  <a:pt x="5269134" y="1484866"/>
                  <a:pt x="5269134" y="2387221"/>
                </a:cubicBezTo>
                <a:cubicBezTo>
                  <a:pt x="5269134" y="4191932"/>
                  <a:pt x="3806126" y="5654940"/>
                  <a:pt x="2001415" y="5654940"/>
                </a:cubicBezTo>
                <a:cubicBezTo>
                  <a:pt x="1335223" y="5654940"/>
                  <a:pt x="715593" y="5455584"/>
                  <a:pt x="198928" y="5113274"/>
                </a:cubicBezTo>
                <a:lnTo>
                  <a:pt x="0" y="49695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9E29BCC3-7331-48E0-816F-6E40D0B61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80" y="591378"/>
            <a:ext cx="2428754" cy="4762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A2FB1B-E507-4903-A217-59FA6D045439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516218" y="591378"/>
          <a:ext cx="6331226" cy="5675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7528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88338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941671"/>
            <a:ext cx="10651197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MISSION:</a:t>
            </a:r>
            <a:r>
              <a:rPr lang="en-US" sz="2800" b="1" dirty="0" smtClean="0">
                <a:solidFill>
                  <a:prstClr val="black"/>
                </a:solidFill>
              </a:rPr>
              <a:t> Why </a:t>
            </a:r>
            <a:r>
              <a:rPr lang="en-US" sz="2800" b="1" dirty="0">
                <a:solidFill>
                  <a:prstClr val="black"/>
                </a:solidFill>
              </a:rPr>
              <a:t>do we exist</a:t>
            </a:r>
            <a:r>
              <a:rPr lang="en-US" sz="2800" b="1" dirty="0" smtClean="0">
                <a:solidFill>
                  <a:prstClr val="black"/>
                </a:solidFill>
              </a:rPr>
              <a:t>?</a:t>
            </a:r>
            <a:endParaRPr lang="en-US" sz="2800" b="1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VALUES: </a:t>
            </a:r>
            <a:r>
              <a:rPr lang="en-US" sz="2800" b="1" dirty="0" smtClean="0">
                <a:solidFill>
                  <a:prstClr val="black"/>
                </a:solidFill>
              </a:rPr>
              <a:t>What </a:t>
            </a:r>
            <a:r>
              <a:rPr lang="en-US" sz="2800" b="1" dirty="0">
                <a:solidFill>
                  <a:prstClr val="black"/>
                </a:solidFill>
              </a:rPr>
              <a:t>do we believe in/stand </a:t>
            </a:r>
            <a:r>
              <a:rPr lang="en-US" sz="2800" b="1" dirty="0" smtClean="0">
                <a:solidFill>
                  <a:prstClr val="black"/>
                </a:solidFill>
              </a:rPr>
              <a:t>for?</a:t>
            </a:r>
            <a:endParaRPr lang="en-US" sz="2800" b="1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IMPACT:</a:t>
            </a:r>
            <a:r>
              <a:rPr lang="en-US" sz="2800" b="1" dirty="0" smtClean="0">
                <a:solidFill>
                  <a:prstClr val="black"/>
                </a:solidFill>
              </a:rPr>
              <a:t> What </a:t>
            </a:r>
            <a:r>
              <a:rPr lang="en-US" sz="2800" b="1" dirty="0">
                <a:solidFill>
                  <a:prstClr val="black"/>
                </a:solidFill>
              </a:rPr>
              <a:t>difference will we </a:t>
            </a:r>
            <a:r>
              <a:rPr lang="en-US" sz="2800" b="1" dirty="0" smtClean="0">
                <a:solidFill>
                  <a:prstClr val="black"/>
                </a:solidFill>
              </a:rPr>
              <a:t>make?</a:t>
            </a:r>
            <a:endParaRPr lang="en-US" sz="2800" b="1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LONG-TERM GOALS: </a:t>
            </a:r>
            <a:r>
              <a:rPr lang="en-US" sz="2800" b="1" dirty="0" smtClean="0">
                <a:solidFill>
                  <a:prstClr val="black"/>
                </a:solidFill>
              </a:rPr>
              <a:t>Where </a:t>
            </a:r>
            <a:r>
              <a:rPr lang="en-US" sz="2800" b="1" dirty="0">
                <a:solidFill>
                  <a:prstClr val="black"/>
                </a:solidFill>
              </a:rPr>
              <a:t>are we </a:t>
            </a:r>
            <a:r>
              <a:rPr lang="en-US" sz="2800" b="1" dirty="0" smtClean="0">
                <a:solidFill>
                  <a:prstClr val="black"/>
                </a:solidFill>
              </a:rPr>
              <a:t>going?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lang="en-US" sz="2000" b="1" dirty="0" smtClean="0">
                <a:solidFill>
                  <a:prstClr val="black"/>
                </a:solidFill>
                <a:latin typeface="Calibri" panose="020F0502020204030204"/>
              </a:rPr>
              <a:t>ages 1-3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pic>
        <p:nvPicPr>
          <p:cNvPr id="8" name="Content Placeholder 6">
            <a:extLst>
              <a:ext uri="{FF2B5EF4-FFF2-40B4-BE49-F238E27FC236}">
                <a16:creationId xmlns:a16="http://schemas.microsoft.com/office/drawing/2014/main" id="{7E28F2C5-569B-458B-B5ED-8C1E2A3D55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688" y="866034"/>
            <a:ext cx="3666744" cy="36759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5573B33-3EA8-4433-9D81-4A4D7F32D338}"/>
              </a:ext>
            </a:extLst>
          </p:cNvPr>
          <p:cNvSpPr txBox="1"/>
          <p:nvPr/>
        </p:nvSpPr>
        <p:spPr>
          <a:xfrm>
            <a:off x="8230395" y="1344692"/>
            <a:ext cx="1381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9F64B5-4C0F-47B7-B497-25BD480674F3}"/>
              </a:ext>
            </a:extLst>
          </p:cNvPr>
          <p:cNvSpPr txBox="1"/>
          <p:nvPr/>
        </p:nvSpPr>
        <p:spPr>
          <a:xfrm>
            <a:off x="9625559" y="2344905"/>
            <a:ext cx="1381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533828-C174-4741-B82B-2A1A54E366A9}"/>
              </a:ext>
            </a:extLst>
          </p:cNvPr>
          <p:cNvSpPr txBox="1"/>
          <p:nvPr/>
        </p:nvSpPr>
        <p:spPr>
          <a:xfrm>
            <a:off x="9625559" y="3516741"/>
            <a:ext cx="1381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LONG-TERM GOALS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2745DE-EF3B-44E5-BE30-A873E945C852}"/>
              </a:ext>
            </a:extLst>
          </p:cNvPr>
          <p:cNvSpPr txBox="1"/>
          <p:nvPr/>
        </p:nvSpPr>
        <p:spPr>
          <a:xfrm>
            <a:off x="8242521" y="2813190"/>
            <a:ext cx="1381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0006" y="495121"/>
            <a:ext cx="105390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Overview of Plan Structure</a:t>
            </a:r>
          </a:p>
          <a:p>
            <a:pPr lvl="0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Section One: The ACSA Strategic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Framework</a:t>
            </a:r>
            <a:endParaRPr lang="en-US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400" b="1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3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 descr="A close up of a green field&#10;&#10;Description generated with high confidence">
            <a:extLst>
              <a:ext uri="{FF2B5EF4-FFF2-40B4-BE49-F238E27FC236}">
                <a16:creationId xmlns:a16="http://schemas.microsoft.com/office/drawing/2014/main" id="{55BF0DF3-A64A-4ABD-BAFC-029C85BBB9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2261" r="9898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7159AF-0226-4841-B418-B701A317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125" y="1102991"/>
            <a:ext cx="5082816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400" b="1" dirty="0" smtClean="0"/>
              <a:t>Mission Statement</a:t>
            </a:r>
            <a:endParaRPr lang="en-US" sz="5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5690A0-69A6-4E21-BBF5-EE2543DA2AEE}"/>
              </a:ext>
            </a:extLst>
          </p:cNvPr>
          <p:cNvSpPr txBox="1"/>
          <p:nvPr/>
        </p:nvSpPr>
        <p:spPr>
          <a:xfrm>
            <a:off x="273630" y="2802970"/>
            <a:ext cx="5805578" cy="31816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571500" lvl="1">
              <a:lnSpc>
                <a:spcPct val="90000"/>
              </a:lnSpc>
              <a:spcAft>
                <a:spcPts val="600"/>
              </a:spcAft>
            </a:pPr>
            <a:r>
              <a:rPr lang="en-US" sz="3200" b="1" dirty="0" smtClean="0"/>
              <a:t>ACSA is the driving force for an equitable, world-class education system, and the development and support of inspired educational leaders who meet the diverse needs of all California students.</a:t>
            </a:r>
          </a:p>
        </p:txBody>
      </p:sp>
    </p:spTree>
    <p:extLst>
      <p:ext uri="{BB962C8B-B14F-4D97-AF65-F5344CB8AC3E}">
        <p14:creationId xmlns:p14="http://schemas.microsoft.com/office/powerpoint/2010/main" val="3799611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161029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37" y="5367908"/>
            <a:ext cx="342896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20010" y="1636550"/>
            <a:ext cx="106511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9C2BEA-8CDB-45D9-9E71-0E75B6358D82}"/>
              </a:ext>
            </a:extLst>
          </p:cNvPr>
          <p:cNvSpPr txBox="1"/>
          <p:nvPr/>
        </p:nvSpPr>
        <p:spPr>
          <a:xfrm>
            <a:off x="576081" y="1973472"/>
            <a:ext cx="10651197" cy="4560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STRATEGIC ISSUES: </a:t>
            </a:r>
            <a:r>
              <a:rPr lang="en-US" sz="2800" b="1" dirty="0" smtClean="0">
                <a:solidFill>
                  <a:prstClr val="black"/>
                </a:solidFill>
              </a:rPr>
              <a:t>What </a:t>
            </a:r>
            <a:r>
              <a:rPr lang="en-US" sz="2800" b="1" dirty="0">
                <a:solidFill>
                  <a:prstClr val="black"/>
                </a:solidFill>
              </a:rPr>
              <a:t>major issues do we need to address to pursue our long-term goals in this planning cycle</a:t>
            </a:r>
            <a:r>
              <a:rPr lang="en-US" sz="2800" b="1" dirty="0" smtClean="0">
                <a:solidFill>
                  <a:prstClr val="black"/>
                </a:solidFill>
              </a:rPr>
              <a:t>?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b="1" dirty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OBJECTIVES: </a:t>
            </a:r>
            <a:r>
              <a:rPr lang="en-US" sz="2800" b="1" dirty="0" smtClean="0">
                <a:solidFill>
                  <a:prstClr val="black"/>
                </a:solidFill>
              </a:rPr>
              <a:t>What </a:t>
            </a:r>
            <a:r>
              <a:rPr lang="en-US" sz="2800" b="1" dirty="0">
                <a:solidFill>
                  <a:prstClr val="black"/>
                </a:solidFill>
              </a:rPr>
              <a:t>results will we produce</a:t>
            </a:r>
            <a:r>
              <a:rPr lang="en-US" sz="2800" b="1" dirty="0" smtClean="0">
                <a:solidFill>
                  <a:prstClr val="black"/>
                </a:solidFill>
              </a:rPr>
              <a:t>?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b="1" dirty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FF0000"/>
                </a:solidFill>
              </a:rPr>
              <a:t>MILESTONES:</a:t>
            </a:r>
            <a:r>
              <a:rPr lang="en-US" sz="2800" b="1" dirty="0" smtClean="0">
                <a:solidFill>
                  <a:prstClr val="black"/>
                </a:solidFill>
              </a:rPr>
              <a:t> What </a:t>
            </a:r>
            <a:r>
              <a:rPr lang="en-US" sz="2800" b="1" dirty="0">
                <a:solidFill>
                  <a:prstClr val="black"/>
                </a:solidFill>
              </a:rPr>
              <a:t>measurable progress will we make</a:t>
            </a:r>
            <a:r>
              <a:rPr lang="en-US" sz="2800" b="1" dirty="0" smtClean="0">
                <a:solidFill>
                  <a:prstClr val="black"/>
                </a:solidFill>
              </a:rPr>
              <a:t>?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</a:pPr>
            <a:endParaRPr lang="en-US" sz="1600" b="1" dirty="0" smtClean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</a:pPr>
            <a:endParaRPr lang="en-US" sz="800" b="1" dirty="0">
              <a:solidFill>
                <a:prstClr val="black"/>
              </a:solidFill>
            </a:endParaRPr>
          </a:p>
          <a:p>
            <a:pPr marL="574675" lvl="0" indent="-574675">
              <a:spcBef>
                <a:spcPts val="1000"/>
              </a:spcBef>
            </a:pPr>
            <a:r>
              <a:rPr lang="en-US" sz="2000" b="1" dirty="0">
                <a:solidFill>
                  <a:prstClr val="black"/>
                </a:solidFill>
              </a:rPr>
              <a:t>P</a:t>
            </a:r>
            <a:r>
              <a:rPr lang="en-US" sz="2000" b="1" dirty="0" smtClean="0">
                <a:solidFill>
                  <a:prstClr val="black"/>
                </a:solidFill>
              </a:rPr>
              <a:t>ages 4-7</a:t>
            </a:r>
            <a:endParaRPr lang="en-US" sz="2000" b="1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0010" y="526922"/>
            <a:ext cx="105390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Overview of Plan Structure</a:t>
            </a:r>
          </a:p>
          <a:p>
            <a:pPr lvl="0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Section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Two: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The ACSA Strategic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Plan: Our Focus for 2018-2021</a:t>
            </a:r>
            <a:endParaRPr lang="en-US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400" b="1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4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12395"/>
              </p:ext>
            </p:extLst>
          </p:nvPr>
        </p:nvGraphicFramePr>
        <p:xfrm>
          <a:off x="672365" y="1651518"/>
          <a:ext cx="10962909" cy="4937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4303">
                  <a:extLst>
                    <a:ext uri="{9D8B030D-6E8A-4147-A177-3AD203B41FA5}">
                      <a16:colId xmlns:a16="http://schemas.microsoft.com/office/drawing/2014/main" val="1090919938"/>
                    </a:ext>
                  </a:extLst>
                </a:gridCol>
                <a:gridCol w="3654303">
                  <a:extLst>
                    <a:ext uri="{9D8B030D-6E8A-4147-A177-3AD203B41FA5}">
                      <a16:colId xmlns:a16="http://schemas.microsoft.com/office/drawing/2014/main" val="1485279227"/>
                    </a:ext>
                  </a:extLst>
                </a:gridCol>
                <a:gridCol w="3654303">
                  <a:extLst>
                    <a:ext uri="{9D8B030D-6E8A-4147-A177-3AD203B41FA5}">
                      <a16:colId xmlns:a16="http://schemas.microsoft.com/office/drawing/2014/main" val="478353227"/>
                    </a:ext>
                  </a:extLst>
                </a:gridCol>
              </a:tblGrid>
              <a:tr h="4662694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MEMBER DEVELOPMENT &amp; SUPPORT</a:t>
                      </a:r>
                    </a:p>
                    <a:p>
                      <a:endParaRPr lang="en-US" sz="1000" baseline="0" dirty="0">
                        <a:solidFill>
                          <a:schemeClr val="tx2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Leadership Development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2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  – Content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2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 – Delivery/Reinforcement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2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Practice Resources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4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Networking and Collaboration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2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District/County/School/Site Support Services</a:t>
                      </a: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ADVOCACY &amp; INFLUENCE</a:t>
                      </a:r>
                    </a:p>
                    <a:p>
                      <a:endParaRPr lang="en-US" sz="1800" dirty="0">
                        <a:solidFill>
                          <a:schemeClr val="tx2"/>
                        </a:solidFill>
                      </a:endParaRP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ACSA in a Leadership Role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Grassroots Advocacy and Influence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Font typeface="Wingdings" panose="05000000000000000000" pitchFamily="2" charset="2"/>
                        <a:buNone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 Relations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ORG. DEVELOPMENT &amp; SUSTAINABILITY</a:t>
                      </a: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Organizational Alignment and Accountability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Outreach and Engagement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 Communication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</a:p>
                    <a:p>
                      <a:pPr marL="285750" indent="-285750">
                        <a:buClr>
                          <a:srgbClr val="FF0000"/>
                        </a:buClr>
                        <a:buFont typeface="Wingdings" panose="05000000000000000000" pitchFamily="2" charset="2"/>
                        <a:buChar char="ü"/>
                      </a:pP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35069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20006" y="495121"/>
            <a:ext cx="105390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Overview of Plan Structure</a:t>
            </a:r>
          </a:p>
          <a:p>
            <a:pPr lvl="0"/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/>
              </a:rPr>
              <a:t>Three Key Result Areas</a:t>
            </a: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400" b="1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42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666</Words>
  <Application>Microsoft Office PowerPoint</Application>
  <PresentationFormat>Widescreen</PresentationFormat>
  <Paragraphs>168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ACSA Region Goal Setting</vt:lpstr>
      <vt:lpstr>Today’s Discussion</vt:lpstr>
      <vt:lpstr>PowerPoint Presentation</vt:lpstr>
      <vt:lpstr>n. ‘stra·te·gic plan’</vt:lpstr>
      <vt:lpstr>PowerPoint Presentation</vt:lpstr>
      <vt:lpstr>PowerPoint Presentation</vt:lpstr>
      <vt:lpstr>Mission Statement</vt:lpstr>
      <vt:lpstr>PowerPoint Presentation</vt:lpstr>
      <vt:lpstr>PowerPoint Presentation</vt:lpstr>
      <vt:lpstr>PowerPoint Presentation</vt:lpstr>
      <vt:lpstr>PowerPoint Presentation</vt:lpstr>
      <vt:lpstr>The ACSA Strategic Plan First and Second-Year Focus Milestones by Strategic Issue/Key Result Area</vt:lpstr>
      <vt:lpstr>PowerPoint Presentation</vt:lpstr>
      <vt:lpstr>PowerPoint Presentation</vt:lpstr>
      <vt:lpstr>n. ‘hu·man cap·i·tal’</vt:lpstr>
      <vt:lpstr>Thank you for all you do to harness  ACSA’s incredible human capital!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ACSA Strategic Planning</dc:title>
  <dc:creator>James DeLizia</dc:creator>
  <cp:lastModifiedBy>Scarlett Vanyi</cp:lastModifiedBy>
  <cp:revision>124</cp:revision>
  <dcterms:created xsi:type="dcterms:W3CDTF">2018-07-19T15:56:16Z</dcterms:created>
  <dcterms:modified xsi:type="dcterms:W3CDTF">2019-05-07T16:06:47Z</dcterms:modified>
</cp:coreProperties>
</file>