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696" r:id="rId1"/>
  </p:sldMasterIdLst>
  <p:notesMasterIdLst>
    <p:notesMasterId r:id="rId24"/>
  </p:notesMasterIdLst>
  <p:handoutMasterIdLst>
    <p:handoutMasterId r:id="rId25"/>
  </p:handoutMasterIdLst>
  <p:sldIdLst>
    <p:sldId id="256" r:id="rId2"/>
    <p:sldId id="369" r:id="rId3"/>
    <p:sldId id="365" r:id="rId4"/>
    <p:sldId id="371" r:id="rId5"/>
    <p:sldId id="372" r:id="rId6"/>
    <p:sldId id="343" r:id="rId7"/>
    <p:sldId id="349" r:id="rId8"/>
    <p:sldId id="350" r:id="rId9"/>
    <p:sldId id="352" r:id="rId10"/>
    <p:sldId id="351" r:id="rId11"/>
    <p:sldId id="355" r:id="rId12"/>
    <p:sldId id="354" r:id="rId13"/>
    <p:sldId id="353" r:id="rId14"/>
    <p:sldId id="356" r:id="rId15"/>
    <p:sldId id="357" r:id="rId16"/>
    <p:sldId id="358" r:id="rId17"/>
    <p:sldId id="359" r:id="rId18"/>
    <p:sldId id="360" r:id="rId19"/>
    <p:sldId id="361" r:id="rId20"/>
    <p:sldId id="366" r:id="rId21"/>
    <p:sldId id="370" r:id="rId22"/>
    <p:sldId id="368" r:id="rId23"/>
  </p:sldIdLst>
  <p:sldSz cx="12192000" cy="6858000"/>
  <p:notesSz cx="6881813"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30" autoAdjust="0"/>
    <p:restoredTop sz="94660"/>
  </p:normalViewPr>
  <p:slideViewPr>
    <p:cSldViewPr snapToGrid="0">
      <p:cViewPr varScale="1">
        <p:scale>
          <a:sx n="62" d="100"/>
          <a:sy n="62" d="100"/>
        </p:scale>
        <p:origin x="346" y="34"/>
      </p:cViewPr>
      <p:guideLst/>
    </p:cSldViewPr>
  </p:slideViewPr>
  <p:notesTextViewPr>
    <p:cViewPr>
      <p:scale>
        <a:sx n="1" d="1"/>
        <a:sy n="1" d="1"/>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81655" cy="466088"/>
          </a:xfrm>
          <a:prstGeom prst="rect">
            <a:avLst/>
          </a:prstGeom>
        </p:spPr>
        <p:txBody>
          <a:bodyPr vert="horz" lIns="90407" tIns="45203" rIns="90407" bIns="45203" rtlCol="0"/>
          <a:lstStyle>
            <a:lvl1pPr algn="l">
              <a:defRPr sz="1200"/>
            </a:lvl1pPr>
          </a:lstStyle>
          <a:p>
            <a:endParaRPr lang="en-US" dirty="0"/>
          </a:p>
        </p:txBody>
      </p:sp>
      <p:sp>
        <p:nvSpPr>
          <p:cNvPr id="3" name="Date Placeholder 2"/>
          <p:cNvSpPr>
            <a:spLocks noGrp="1"/>
          </p:cNvSpPr>
          <p:nvPr>
            <p:ph type="dt" sz="quarter" idx="1"/>
          </p:nvPr>
        </p:nvSpPr>
        <p:spPr>
          <a:xfrm>
            <a:off x="3898610" y="1"/>
            <a:ext cx="2981654" cy="466088"/>
          </a:xfrm>
          <a:prstGeom prst="rect">
            <a:avLst/>
          </a:prstGeom>
        </p:spPr>
        <p:txBody>
          <a:bodyPr vert="horz" lIns="90407" tIns="45203" rIns="90407" bIns="45203" rtlCol="0"/>
          <a:lstStyle>
            <a:lvl1pPr algn="r">
              <a:defRPr sz="1200"/>
            </a:lvl1pPr>
          </a:lstStyle>
          <a:p>
            <a:fld id="{3DC1525C-2AA4-4D74-B9EC-00ED27B53E07}" type="datetimeFigureOut">
              <a:rPr lang="en-US" smtClean="0"/>
              <a:t>7/22/2019</a:t>
            </a:fld>
            <a:endParaRPr lang="en-US" dirty="0"/>
          </a:p>
        </p:txBody>
      </p:sp>
      <p:sp>
        <p:nvSpPr>
          <p:cNvPr id="4" name="Footer Placeholder 3"/>
          <p:cNvSpPr>
            <a:spLocks noGrp="1"/>
          </p:cNvSpPr>
          <p:nvPr>
            <p:ph type="ftr" sz="quarter" idx="2"/>
          </p:nvPr>
        </p:nvSpPr>
        <p:spPr>
          <a:xfrm>
            <a:off x="0" y="8830312"/>
            <a:ext cx="2981655" cy="466088"/>
          </a:xfrm>
          <a:prstGeom prst="rect">
            <a:avLst/>
          </a:prstGeom>
        </p:spPr>
        <p:txBody>
          <a:bodyPr vert="horz" lIns="90407" tIns="45203" rIns="90407" bIns="45203"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98610" y="8830312"/>
            <a:ext cx="2981654" cy="466088"/>
          </a:xfrm>
          <a:prstGeom prst="rect">
            <a:avLst/>
          </a:prstGeom>
        </p:spPr>
        <p:txBody>
          <a:bodyPr vert="horz" lIns="90407" tIns="45203" rIns="90407" bIns="45203" rtlCol="0" anchor="b"/>
          <a:lstStyle>
            <a:lvl1pPr algn="r">
              <a:defRPr sz="1200"/>
            </a:lvl1pPr>
          </a:lstStyle>
          <a:p>
            <a:fld id="{21825DF9-D7DD-4BB3-9E62-1FF46FF2C6F2}" type="slidenum">
              <a:rPr lang="en-US" smtClean="0"/>
              <a:t>‹#›</a:t>
            </a:fld>
            <a:endParaRPr lang="en-US" dirty="0"/>
          </a:p>
        </p:txBody>
      </p:sp>
    </p:spTree>
    <p:extLst>
      <p:ext uri="{BB962C8B-B14F-4D97-AF65-F5344CB8AC3E}">
        <p14:creationId xmlns:p14="http://schemas.microsoft.com/office/powerpoint/2010/main" val="260704402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913" cy="466725"/>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97313" y="0"/>
            <a:ext cx="2982912" cy="466725"/>
          </a:xfrm>
          <a:prstGeom prst="rect">
            <a:avLst/>
          </a:prstGeom>
        </p:spPr>
        <p:txBody>
          <a:bodyPr vert="horz" lIns="91440" tIns="45720" rIns="91440" bIns="45720" rtlCol="0"/>
          <a:lstStyle>
            <a:lvl1pPr algn="r">
              <a:defRPr sz="1200"/>
            </a:lvl1pPr>
          </a:lstStyle>
          <a:p>
            <a:fld id="{85B2A69D-4340-4145-B5AF-A195941CE17E}" type="datetimeFigureOut">
              <a:rPr lang="en-US" smtClean="0"/>
              <a:t>7/22/2019</a:t>
            </a:fld>
            <a:endParaRPr lang="en-US" dirty="0"/>
          </a:p>
        </p:txBody>
      </p:sp>
      <p:sp>
        <p:nvSpPr>
          <p:cNvPr id="4" name="Slide Image Placeholder 3"/>
          <p:cNvSpPr>
            <a:spLocks noGrp="1" noRot="1" noChangeAspect="1"/>
          </p:cNvSpPr>
          <p:nvPr>
            <p:ph type="sldImg" idx="2"/>
          </p:nvPr>
        </p:nvSpPr>
        <p:spPr>
          <a:xfrm>
            <a:off x="654050" y="1162050"/>
            <a:ext cx="5575300" cy="31369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8975" y="4473575"/>
            <a:ext cx="5505450" cy="3660775"/>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675"/>
            <a:ext cx="2982913" cy="466725"/>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97313" y="8829675"/>
            <a:ext cx="2982912" cy="466725"/>
          </a:xfrm>
          <a:prstGeom prst="rect">
            <a:avLst/>
          </a:prstGeom>
        </p:spPr>
        <p:txBody>
          <a:bodyPr vert="horz" lIns="91440" tIns="45720" rIns="91440" bIns="45720" rtlCol="0" anchor="b"/>
          <a:lstStyle>
            <a:lvl1pPr algn="r">
              <a:defRPr sz="1200"/>
            </a:lvl1pPr>
          </a:lstStyle>
          <a:p>
            <a:fld id="{457AF393-4243-47FA-9E1A-67861E25B962}" type="slidenum">
              <a:rPr lang="en-US" smtClean="0"/>
              <a:t>‹#›</a:t>
            </a:fld>
            <a:endParaRPr lang="en-US" dirty="0"/>
          </a:p>
        </p:txBody>
      </p:sp>
    </p:spTree>
    <p:extLst>
      <p:ext uri="{BB962C8B-B14F-4D97-AF65-F5344CB8AC3E}">
        <p14:creationId xmlns:p14="http://schemas.microsoft.com/office/powerpoint/2010/main" val="92296078"/>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E45E974-0ACF-46A0-840D-084BB7A3A984}" type="datetime1">
              <a:rPr lang="en-US" smtClean="0"/>
              <a:t>7/22/2019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7AC6EC2-E45C-44D4-8C3E-54F4F5B23C90}" type="slidenum">
              <a:rPr lang="en-US" smtClean="0"/>
              <a:t>‹#›</a:t>
            </a:fld>
            <a:endParaRPr lang="en-US" dirty="0"/>
          </a:p>
        </p:txBody>
      </p:sp>
    </p:spTree>
    <p:extLst>
      <p:ext uri="{BB962C8B-B14F-4D97-AF65-F5344CB8AC3E}">
        <p14:creationId xmlns:p14="http://schemas.microsoft.com/office/powerpoint/2010/main" val="34172448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BCE9130-2389-45F7-86C8-CA5AB947313C}" type="datetime1">
              <a:rPr lang="en-US" smtClean="0"/>
              <a:t>7/22/2019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7AC6EC2-E45C-44D4-8C3E-54F4F5B23C90}" type="slidenum">
              <a:rPr lang="en-US" smtClean="0"/>
              <a:t>‹#›</a:t>
            </a:fld>
            <a:endParaRPr lang="en-US" dirty="0"/>
          </a:p>
        </p:txBody>
      </p:sp>
    </p:spTree>
    <p:extLst>
      <p:ext uri="{BB962C8B-B14F-4D97-AF65-F5344CB8AC3E}">
        <p14:creationId xmlns:p14="http://schemas.microsoft.com/office/powerpoint/2010/main" val="3289999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81A0506-F731-48BD-A1E3-C9C49A1210CE}" type="datetime1">
              <a:rPr lang="en-US" smtClean="0"/>
              <a:t>7/22/2019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7AC6EC2-E45C-44D4-8C3E-54F4F5B23C90}" type="slidenum">
              <a:rPr lang="en-US" smtClean="0"/>
              <a:t>‹#›</a:t>
            </a:fld>
            <a:endParaRPr lang="en-US" dirty="0"/>
          </a:p>
        </p:txBody>
      </p:sp>
    </p:spTree>
    <p:extLst>
      <p:ext uri="{BB962C8B-B14F-4D97-AF65-F5344CB8AC3E}">
        <p14:creationId xmlns:p14="http://schemas.microsoft.com/office/powerpoint/2010/main" val="3290388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049CBE7-955B-49FC-B780-58C741BD0C47}" type="datetime1">
              <a:rPr lang="en-US" smtClean="0"/>
              <a:t>7/22/2019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7AC6EC2-E45C-44D4-8C3E-54F4F5B23C90}" type="slidenum">
              <a:rPr lang="en-US" smtClean="0"/>
              <a:t>‹#›</a:t>
            </a:fld>
            <a:endParaRPr lang="en-US" dirty="0"/>
          </a:p>
        </p:txBody>
      </p:sp>
    </p:spTree>
    <p:extLst>
      <p:ext uri="{BB962C8B-B14F-4D97-AF65-F5344CB8AC3E}">
        <p14:creationId xmlns:p14="http://schemas.microsoft.com/office/powerpoint/2010/main" val="36568441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EE17802B-FE4D-42BB-A779-ABA6217CB092}" type="datetime1">
              <a:rPr lang="en-US" smtClean="0"/>
              <a:t>7/22/2019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7AC6EC2-E45C-44D4-8C3E-54F4F5B23C90}" type="slidenum">
              <a:rPr lang="en-US" smtClean="0"/>
              <a:t>‹#›</a:t>
            </a:fld>
            <a:endParaRPr lang="en-US" dirty="0"/>
          </a:p>
        </p:txBody>
      </p:sp>
    </p:spTree>
    <p:extLst>
      <p:ext uri="{BB962C8B-B14F-4D97-AF65-F5344CB8AC3E}">
        <p14:creationId xmlns:p14="http://schemas.microsoft.com/office/powerpoint/2010/main" val="33825991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29987EA9-E6B4-4A41-AEAB-C5386A4526CB}" type="datetime1">
              <a:rPr lang="en-US" smtClean="0"/>
              <a:t>7/22/2019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7AC6EC2-E45C-44D4-8C3E-54F4F5B23C90}" type="slidenum">
              <a:rPr lang="en-US" smtClean="0"/>
              <a:t>‹#›</a:t>
            </a:fld>
            <a:endParaRPr lang="en-US" dirty="0"/>
          </a:p>
        </p:txBody>
      </p:sp>
    </p:spTree>
    <p:extLst>
      <p:ext uri="{BB962C8B-B14F-4D97-AF65-F5344CB8AC3E}">
        <p14:creationId xmlns:p14="http://schemas.microsoft.com/office/powerpoint/2010/main" val="16604696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FDE6ABC-22D4-4CD0-8B72-61B030F06905}" type="datetime1">
              <a:rPr lang="en-US" smtClean="0"/>
              <a:t>7/22/2019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E7AC6EC2-E45C-44D4-8C3E-54F4F5B23C90}" type="slidenum">
              <a:rPr lang="en-US" smtClean="0"/>
              <a:t>‹#›</a:t>
            </a:fld>
            <a:endParaRPr lang="en-US" dirty="0"/>
          </a:p>
        </p:txBody>
      </p:sp>
    </p:spTree>
    <p:extLst>
      <p:ext uri="{BB962C8B-B14F-4D97-AF65-F5344CB8AC3E}">
        <p14:creationId xmlns:p14="http://schemas.microsoft.com/office/powerpoint/2010/main" val="17720013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DF6EB543-DA5A-4BE2-8E9C-7DCC962C7937}" type="datetime1">
              <a:rPr lang="en-US" smtClean="0"/>
              <a:t>7/22/2019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E7AC6EC2-E45C-44D4-8C3E-54F4F5B23C90}" type="slidenum">
              <a:rPr lang="en-US" smtClean="0"/>
              <a:t>‹#›</a:t>
            </a:fld>
            <a:endParaRPr lang="en-US" dirty="0"/>
          </a:p>
        </p:txBody>
      </p:sp>
    </p:spTree>
    <p:extLst>
      <p:ext uri="{BB962C8B-B14F-4D97-AF65-F5344CB8AC3E}">
        <p14:creationId xmlns:p14="http://schemas.microsoft.com/office/powerpoint/2010/main" val="28682956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B87B116-0E78-46B8-8C26-5BAE385B3CF5}" type="datetime1">
              <a:rPr lang="en-US" smtClean="0"/>
              <a:t>7/22/2019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E7AC6EC2-E45C-44D4-8C3E-54F4F5B23C90}" type="slidenum">
              <a:rPr lang="en-US" smtClean="0"/>
              <a:t>‹#›</a:t>
            </a:fld>
            <a:endParaRPr lang="en-US" dirty="0"/>
          </a:p>
        </p:txBody>
      </p:sp>
    </p:spTree>
    <p:extLst>
      <p:ext uri="{BB962C8B-B14F-4D97-AF65-F5344CB8AC3E}">
        <p14:creationId xmlns:p14="http://schemas.microsoft.com/office/powerpoint/2010/main" val="5683803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138D9FBB-6A52-4EB5-9CDE-CF09ADC72B11}" type="datetime1">
              <a:rPr lang="en-US" smtClean="0"/>
              <a:t>7/22/2019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7AC6EC2-E45C-44D4-8C3E-54F4F5B23C90}" type="slidenum">
              <a:rPr lang="en-US" smtClean="0"/>
              <a:t>‹#›</a:t>
            </a:fld>
            <a:endParaRPr lang="en-US" dirty="0"/>
          </a:p>
        </p:txBody>
      </p:sp>
    </p:spTree>
    <p:extLst>
      <p:ext uri="{BB962C8B-B14F-4D97-AF65-F5344CB8AC3E}">
        <p14:creationId xmlns:p14="http://schemas.microsoft.com/office/powerpoint/2010/main" val="20798985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21707CEA-1CED-4B44-AA77-02C29D1E9C85}" type="datetime1">
              <a:rPr lang="en-US" smtClean="0"/>
              <a:t>7/22/2019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7AC6EC2-E45C-44D4-8C3E-54F4F5B23C90}" type="slidenum">
              <a:rPr lang="en-US" smtClean="0"/>
              <a:t>‹#›</a:t>
            </a:fld>
            <a:endParaRPr lang="en-US" dirty="0"/>
          </a:p>
        </p:txBody>
      </p:sp>
    </p:spTree>
    <p:extLst>
      <p:ext uri="{BB962C8B-B14F-4D97-AF65-F5344CB8AC3E}">
        <p14:creationId xmlns:p14="http://schemas.microsoft.com/office/powerpoint/2010/main" val="18708590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5">
            <a:lumMod val="5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168D4E5-89D0-47FD-A22B-9AF952F9DA8E}" type="datetime1">
              <a:rPr lang="en-US" smtClean="0"/>
              <a:t>7/22/2019</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7AC6EC2-E45C-44D4-8C3E-54F4F5B23C90}" type="slidenum">
              <a:rPr lang="en-US" smtClean="0"/>
              <a:t>‹#›</a:t>
            </a:fld>
            <a:endParaRPr lang="en-US" dirty="0"/>
          </a:p>
        </p:txBody>
      </p:sp>
    </p:spTree>
    <p:extLst>
      <p:ext uri="{BB962C8B-B14F-4D97-AF65-F5344CB8AC3E}">
        <p14:creationId xmlns:p14="http://schemas.microsoft.com/office/powerpoint/2010/main" val="674676739"/>
      </p:ext>
    </p:extLst>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fabiusmaximus.com/2014/07/11/future-trends-america-69849/" TargetMode="External"/><Relationship Id="rId2" Type="http://schemas.openxmlformats.org/officeDocument/2006/relationships/image" Target="../media/image12.jpeg"/><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11.xml.rels><?xml version="1.0" encoding="UTF-8" standalone="yes"?>
<Relationships xmlns="http://schemas.openxmlformats.org/package/2006/relationships"><Relationship Id="rId3" Type="http://schemas.openxmlformats.org/officeDocument/2006/relationships/hyperlink" Target="https://fabiusmaximus.com/2014/07/11/future-trends-america-69849/" TargetMode="External"/><Relationship Id="rId2" Type="http://schemas.openxmlformats.org/officeDocument/2006/relationships/image" Target="../media/image12.jpeg"/><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12.xml.rels><?xml version="1.0" encoding="UTF-8" standalone="yes"?>
<Relationships xmlns="http://schemas.openxmlformats.org/package/2006/relationships"><Relationship Id="rId3" Type="http://schemas.openxmlformats.org/officeDocument/2006/relationships/hyperlink" Target="https://fabiusmaximus.com/2014/07/11/future-trends-america-69849/" TargetMode="External"/><Relationship Id="rId2" Type="http://schemas.openxmlformats.org/officeDocument/2006/relationships/image" Target="../media/image12.jpeg"/><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13.xml.rels><?xml version="1.0" encoding="UTF-8" standalone="yes"?>
<Relationships xmlns="http://schemas.openxmlformats.org/package/2006/relationships"><Relationship Id="rId3" Type="http://schemas.openxmlformats.org/officeDocument/2006/relationships/hyperlink" Target="https://fabiusmaximus.com/2014/07/11/future-trends-america-69849/" TargetMode="External"/><Relationship Id="rId2" Type="http://schemas.openxmlformats.org/officeDocument/2006/relationships/image" Target="../media/image12.jpeg"/><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14.xml.rels><?xml version="1.0" encoding="UTF-8" standalone="yes"?>
<Relationships xmlns="http://schemas.openxmlformats.org/package/2006/relationships"><Relationship Id="rId3" Type="http://schemas.openxmlformats.org/officeDocument/2006/relationships/hyperlink" Target="https://fabiusmaximus.com/2014/07/11/future-trends-america-69849/" TargetMode="External"/><Relationship Id="rId2" Type="http://schemas.openxmlformats.org/officeDocument/2006/relationships/image" Target="../media/image12.jpeg"/><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15.xml.rels><?xml version="1.0" encoding="UTF-8" standalone="yes"?>
<Relationships xmlns="http://schemas.openxmlformats.org/package/2006/relationships"><Relationship Id="rId3" Type="http://schemas.openxmlformats.org/officeDocument/2006/relationships/hyperlink" Target="https://fabiusmaximus.com/2014/07/11/future-trends-america-69849/" TargetMode="External"/><Relationship Id="rId2" Type="http://schemas.openxmlformats.org/officeDocument/2006/relationships/image" Target="../media/image12.jpeg"/><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16.xml.rels><?xml version="1.0" encoding="UTF-8" standalone="yes"?>
<Relationships xmlns="http://schemas.openxmlformats.org/package/2006/relationships"><Relationship Id="rId3" Type="http://schemas.openxmlformats.org/officeDocument/2006/relationships/hyperlink" Target="https://fabiusmaximus.com/2014/07/11/future-trends-america-69849/" TargetMode="External"/><Relationship Id="rId2" Type="http://schemas.openxmlformats.org/officeDocument/2006/relationships/image" Target="../media/image12.jpeg"/><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17.xml.rels><?xml version="1.0" encoding="UTF-8" standalone="yes"?>
<Relationships xmlns="http://schemas.openxmlformats.org/package/2006/relationships"><Relationship Id="rId3" Type="http://schemas.openxmlformats.org/officeDocument/2006/relationships/hyperlink" Target="https://fabiusmaximus.com/2014/07/11/future-trends-america-69849/" TargetMode="External"/><Relationship Id="rId2" Type="http://schemas.openxmlformats.org/officeDocument/2006/relationships/image" Target="../media/image12.jpeg"/><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18.xml.rels><?xml version="1.0" encoding="UTF-8" standalone="yes"?>
<Relationships xmlns="http://schemas.openxmlformats.org/package/2006/relationships"><Relationship Id="rId3" Type="http://schemas.openxmlformats.org/officeDocument/2006/relationships/hyperlink" Target="https://fabiusmaximus.com/2014/07/11/future-trends-america-69849/" TargetMode="External"/><Relationship Id="rId2" Type="http://schemas.openxmlformats.org/officeDocument/2006/relationships/image" Target="../media/image12.jpeg"/><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19.xml.rels><?xml version="1.0" encoding="UTF-8" standalone="yes"?>
<Relationships xmlns="http://schemas.openxmlformats.org/package/2006/relationships"><Relationship Id="rId3" Type="http://schemas.openxmlformats.org/officeDocument/2006/relationships/hyperlink" Target="https://fabiusmaximus.com/2014/07/11/future-trends-america-69849/" TargetMode="External"/><Relationship Id="rId2" Type="http://schemas.openxmlformats.org/officeDocument/2006/relationships/image" Target="../media/image12.jpeg"/><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7" Type="http://schemas.openxmlformats.org/officeDocument/2006/relationships/image" Target="../media/image9.jpeg"/><Relationship Id="rId2" Type="http://schemas.openxmlformats.org/officeDocument/2006/relationships/image" Target="../media/image4.png"/><Relationship Id="rId1" Type="http://schemas.openxmlformats.org/officeDocument/2006/relationships/slideLayout" Target="../slideLayouts/slideLayout2.xml"/><Relationship Id="rId6" Type="http://schemas.openxmlformats.org/officeDocument/2006/relationships/image" Target="../media/image8.jpeg"/><Relationship Id="rId5" Type="http://schemas.openxmlformats.org/officeDocument/2006/relationships/image" Target="../media/image7.jpeg"/><Relationship Id="rId4" Type="http://schemas.openxmlformats.org/officeDocument/2006/relationships/image" Target="../media/image6.jpeg"/></Relationships>
</file>

<file path=ppt/slides/_rels/slide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fabiusmaximus.com/2014/07/11/future-trends-america-69849/" TargetMode="External"/><Relationship Id="rId2" Type="http://schemas.openxmlformats.org/officeDocument/2006/relationships/image" Target="../media/image12.jpeg"/><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8.xml.rels><?xml version="1.0" encoding="UTF-8" standalone="yes"?>
<Relationships xmlns="http://schemas.openxmlformats.org/package/2006/relationships"><Relationship Id="rId3" Type="http://schemas.openxmlformats.org/officeDocument/2006/relationships/hyperlink" Target="https://fabiusmaximus.com/2014/07/11/future-trends-america-69849/" TargetMode="External"/><Relationship Id="rId2" Type="http://schemas.openxmlformats.org/officeDocument/2006/relationships/image" Target="../media/image12.jpeg"/><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9.xml.rels><?xml version="1.0" encoding="UTF-8" standalone="yes"?>
<Relationships xmlns="http://schemas.openxmlformats.org/package/2006/relationships"><Relationship Id="rId3" Type="http://schemas.openxmlformats.org/officeDocument/2006/relationships/hyperlink" Target="https://fabiusmaximus.com/2014/07/11/future-trends-america-69849/" TargetMode="External"/><Relationship Id="rId2" Type="http://schemas.openxmlformats.org/officeDocument/2006/relationships/image" Target="../media/image12.jpeg"/><Relationship Id="rId1" Type="http://schemas.openxmlformats.org/officeDocument/2006/relationships/slideLayout" Target="../slideLayouts/slideLayout2.xml"/><Relationship Id="rId4" Type="http://schemas.openxmlformats.org/officeDocument/2006/relationships/image" Target="../media/image1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75361" y="2825976"/>
            <a:ext cx="9144000" cy="1291696"/>
          </a:xfrm>
        </p:spPr>
        <p:txBody>
          <a:bodyPr>
            <a:normAutofit/>
          </a:bodyPr>
          <a:lstStyle/>
          <a:p>
            <a:r>
              <a:rPr lang="en-US" sz="8000" b="1" dirty="0"/>
              <a:t>ACSA Strategic Plan</a:t>
            </a:r>
          </a:p>
        </p:txBody>
      </p:sp>
      <p:sp>
        <p:nvSpPr>
          <p:cNvPr id="4" name="Rectangle 3"/>
          <p:cNvSpPr txBox="1">
            <a:spLocks noChangeArrowheads="1"/>
          </p:cNvSpPr>
          <p:nvPr/>
        </p:nvSpPr>
        <p:spPr bwMode="auto">
          <a:xfrm>
            <a:off x="4653920" y="6048702"/>
            <a:ext cx="7366284" cy="1143000"/>
          </a:xfrm>
          <a:prstGeom prst="rect">
            <a:avLst/>
          </a:prstGeom>
        </p:spPr>
        <p:txBody>
          <a:bodyPr vert="horz" wrap="square" lIns="91440" tIns="45720" rIns="91440" bIns="45720" numCol="1" rtlCol="0" anchor="t" anchorCtr="0" compatLnSpc="1">
            <a:prstTxWarp prst="textNoShape">
              <a:avLst/>
            </a:prstTxWarp>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r"/>
            <a:r>
              <a:rPr lang="en-US" altLang="en-US" sz="2800" dirty="0">
                <a:latin typeface="+mj-lt"/>
              </a:rPr>
              <a:t>2019 - 2020</a:t>
            </a:r>
            <a:endParaRPr lang="en-US" altLang="en-US" sz="1800" dirty="0">
              <a:latin typeface="+mj-lt"/>
            </a:endParaRPr>
          </a:p>
          <a:p>
            <a:pPr algn="r"/>
            <a:endParaRPr lang="en-US" altLang="en-US" sz="2000" dirty="0">
              <a:solidFill>
                <a:schemeClr val="accent6">
                  <a:lumMod val="75000"/>
                </a:schemeClr>
              </a:solidFill>
            </a:endParaRPr>
          </a:p>
        </p:txBody>
      </p:sp>
      <p:sp>
        <p:nvSpPr>
          <p:cNvPr id="11" name="Rectangle 10"/>
          <p:cNvSpPr/>
          <p:nvPr/>
        </p:nvSpPr>
        <p:spPr>
          <a:xfrm>
            <a:off x="3129063" y="1100667"/>
            <a:ext cx="5363004" cy="5259321"/>
          </a:xfrm>
          <a:prstGeom prst="rect">
            <a:avLst/>
          </a:prstGeom>
          <a:blipFill dpi="0" rotWithShape="1">
            <a:blip r:embed="rId2">
              <a:alphaModFix amt="20000"/>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p>
        </p:txBody>
      </p:sp>
      <p:pic>
        <p:nvPicPr>
          <p:cNvPr id="13" name="Picture 1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2629744" y="5204298"/>
            <a:ext cx="844404" cy="844404"/>
          </a:xfrm>
          <a:prstGeom prst="rect">
            <a:avLst/>
          </a:prstGeom>
        </p:spPr>
      </p:pic>
    </p:spTree>
    <p:extLst>
      <p:ext uri="{BB962C8B-B14F-4D97-AF65-F5344CB8AC3E}">
        <p14:creationId xmlns:p14="http://schemas.microsoft.com/office/powerpoint/2010/main" val="413003974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738084150"/>
              </p:ext>
            </p:extLst>
          </p:nvPr>
        </p:nvGraphicFramePr>
        <p:xfrm>
          <a:off x="0" y="1554483"/>
          <a:ext cx="12192000" cy="5303519"/>
        </p:xfrm>
        <a:graphic>
          <a:graphicData uri="http://schemas.openxmlformats.org/drawingml/2006/table">
            <a:tbl>
              <a:tblPr firstRow="1" bandRow="1">
                <a:tableStyleId>{5C22544A-7EE6-4342-B048-85BDC9FD1C3A}</a:tableStyleId>
              </a:tblPr>
              <a:tblGrid>
                <a:gridCol w="493221">
                  <a:extLst>
                    <a:ext uri="{9D8B030D-6E8A-4147-A177-3AD203B41FA5}">
                      <a16:colId xmlns:a16="http://schemas.microsoft.com/office/drawing/2014/main" val="693220675"/>
                    </a:ext>
                  </a:extLst>
                </a:gridCol>
                <a:gridCol w="3570778">
                  <a:extLst>
                    <a:ext uri="{9D8B030D-6E8A-4147-A177-3AD203B41FA5}">
                      <a16:colId xmlns:a16="http://schemas.microsoft.com/office/drawing/2014/main" val="4129137676"/>
                    </a:ext>
                  </a:extLst>
                </a:gridCol>
                <a:gridCol w="494144">
                  <a:extLst>
                    <a:ext uri="{9D8B030D-6E8A-4147-A177-3AD203B41FA5}">
                      <a16:colId xmlns:a16="http://schemas.microsoft.com/office/drawing/2014/main" val="3389779153"/>
                    </a:ext>
                  </a:extLst>
                </a:gridCol>
                <a:gridCol w="3569857">
                  <a:extLst>
                    <a:ext uri="{9D8B030D-6E8A-4147-A177-3AD203B41FA5}">
                      <a16:colId xmlns:a16="http://schemas.microsoft.com/office/drawing/2014/main" val="535308839"/>
                    </a:ext>
                  </a:extLst>
                </a:gridCol>
                <a:gridCol w="470126">
                  <a:extLst>
                    <a:ext uri="{9D8B030D-6E8A-4147-A177-3AD203B41FA5}">
                      <a16:colId xmlns:a16="http://schemas.microsoft.com/office/drawing/2014/main" val="3598096286"/>
                    </a:ext>
                  </a:extLst>
                </a:gridCol>
                <a:gridCol w="3593874">
                  <a:extLst>
                    <a:ext uri="{9D8B030D-6E8A-4147-A177-3AD203B41FA5}">
                      <a16:colId xmlns:a16="http://schemas.microsoft.com/office/drawing/2014/main" val="2801818737"/>
                    </a:ext>
                  </a:extLst>
                </a:gridCol>
              </a:tblGrid>
              <a:tr h="966475">
                <a:tc gridSpan="6">
                  <a:txBody>
                    <a:bodyPr/>
                    <a:lstStyle/>
                    <a:p>
                      <a:pPr algn="ctr"/>
                      <a:endParaRPr lang="en-US" b="0" dirty="0" smtClean="0"/>
                    </a:p>
                    <a:p>
                      <a:pPr algn="ctr"/>
                      <a:r>
                        <a:rPr lang="en-US" b="0" dirty="0" smtClean="0"/>
                        <a:t>Make available easy-to-access resources addressing the</a:t>
                      </a:r>
                      <a:r>
                        <a:rPr lang="en-US" b="0" baseline="0" dirty="0" smtClean="0"/>
                        <a:t> latest research, tools and information pertinent to </a:t>
                      </a:r>
                    </a:p>
                    <a:p>
                      <a:pPr algn="ctr"/>
                      <a:r>
                        <a:rPr lang="en-US" b="0" baseline="0" dirty="0" smtClean="0"/>
                        <a:t>the role of the educational leader.</a:t>
                      </a:r>
                      <a:endParaRPr lang="en-US" b="0" dirty="0"/>
                    </a:p>
                  </a:txBody>
                  <a:tcPr>
                    <a:solidFill>
                      <a:schemeClr val="accent1">
                        <a:lumMod val="75000"/>
                      </a:schemeClr>
                    </a:solidFill>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extLst>
                  <a:ext uri="{0D108BD9-81ED-4DB2-BD59-A6C34878D82A}">
                    <a16:rowId xmlns:a16="http://schemas.microsoft.com/office/drawing/2014/main" val="1729331521"/>
                  </a:ext>
                </a:extLst>
              </a:tr>
              <a:tr h="354374">
                <a:tc gridSpan="2">
                  <a:txBody>
                    <a:bodyPr/>
                    <a:lstStyle/>
                    <a:p>
                      <a:r>
                        <a:rPr lang="en-US" sz="1600" dirty="0" smtClean="0"/>
                        <a:t>Year</a:t>
                      </a:r>
                      <a:r>
                        <a:rPr lang="en-US" sz="1600" baseline="0" dirty="0" smtClean="0"/>
                        <a:t> 1:  2018-19</a:t>
                      </a:r>
                      <a:endParaRPr lang="en-US" sz="1600" dirty="0"/>
                    </a:p>
                  </a:txBody>
                  <a:tcPr/>
                </a:tc>
                <a:tc hMerge="1">
                  <a:txBody>
                    <a:bodyPr/>
                    <a:lstStyle/>
                    <a:p>
                      <a:endParaRPr lang="en-US" dirty="0"/>
                    </a:p>
                  </a:txBody>
                  <a:tcPr/>
                </a:tc>
                <a:tc gridSpan="2">
                  <a:txBody>
                    <a:bodyPr/>
                    <a:lstStyle/>
                    <a:p>
                      <a:r>
                        <a:rPr lang="en-US" sz="1600" dirty="0" smtClean="0"/>
                        <a:t>Year 2:  2019-20</a:t>
                      </a:r>
                      <a:endParaRPr lang="en-US" sz="1600" dirty="0"/>
                    </a:p>
                  </a:txBody>
                  <a:tcPr/>
                </a:tc>
                <a:tc hMerge="1">
                  <a:txBody>
                    <a:bodyPr/>
                    <a:lstStyle/>
                    <a:p>
                      <a:endParaRPr lang="en-US" dirty="0"/>
                    </a:p>
                  </a:txBody>
                  <a:tcPr/>
                </a:tc>
                <a:tc gridSpan="2">
                  <a:txBody>
                    <a:bodyPr/>
                    <a:lstStyle/>
                    <a:p>
                      <a:r>
                        <a:rPr lang="en-US" sz="1600" dirty="0" smtClean="0"/>
                        <a:t>Year 3:  2020-21</a:t>
                      </a:r>
                      <a:endParaRPr lang="en-US" sz="1600" dirty="0"/>
                    </a:p>
                  </a:txBody>
                  <a:tcPr/>
                </a:tc>
                <a:tc hMerge="1">
                  <a:txBody>
                    <a:bodyPr/>
                    <a:lstStyle/>
                    <a:p>
                      <a:endParaRPr lang="en-US" dirty="0"/>
                    </a:p>
                  </a:txBody>
                  <a:tcPr/>
                </a:tc>
                <a:extLst>
                  <a:ext uri="{0D108BD9-81ED-4DB2-BD59-A6C34878D82A}">
                    <a16:rowId xmlns:a16="http://schemas.microsoft.com/office/drawing/2014/main" val="3065945175"/>
                  </a:ext>
                </a:extLst>
              </a:tr>
              <a:tr h="1045172">
                <a:tc>
                  <a:txBody>
                    <a:bodyPr/>
                    <a:lstStyle/>
                    <a:p>
                      <a:endParaRPr lang="en-US" sz="1600" dirty="0"/>
                    </a:p>
                  </a:txBody>
                  <a:tcPr/>
                </a:tc>
                <a:tc>
                  <a:txBody>
                    <a:bodyPr/>
                    <a:lstStyle/>
                    <a:p>
                      <a:endParaRPr lang="en-US" sz="1600" dirty="0"/>
                    </a:p>
                  </a:txBody>
                  <a:tcPr/>
                </a:tc>
                <a:tc>
                  <a:txBody>
                    <a:bodyPr/>
                    <a:lstStyle/>
                    <a:p>
                      <a:r>
                        <a:rPr lang="en-US" sz="1600" dirty="0" smtClean="0"/>
                        <a:t>K</a:t>
                      </a:r>
                      <a:endParaRPr lang="en-US" sz="1600" dirty="0"/>
                    </a:p>
                  </a:txBody>
                  <a:tcPr/>
                </a:tc>
                <a:tc>
                  <a:txBody>
                    <a:bodyPr/>
                    <a:lstStyle/>
                    <a:p>
                      <a:r>
                        <a:rPr lang="en-US" sz="1600" dirty="0" smtClean="0"/>
                        <a:t>Members are accessing the online Resource Hub on a regular basis to help address daily professional challenges.</a:t>
                      </a:r>
                      <a:r>
                        <a:rPr lang="en-US" sz="1600" baseline="0" dirty="0" smtClean="0"/>
                        <a:t> </a:t>
                      </a:r>
                      <a:endParaRPr lang="en-US" sz="1600" dirty="0"/>
                    </a:p>
                  </a:txBody>
                  <a:tcPr/>
                </a:tc>
                <a:tc>
                  <a:txBody>
                    <a:bodyPr/>
                    <a:lstStyle/>
                    <a:p>
                      <a:endParaRPr lang="en-US" sz="1600" dirty="0"/>
                    </a:p>
                  </a:txBody>
                  <a:tcPr/>
                </a:tc>
                <a:tc>
                  <a:txBody>
                    <a:bodyPr/>
                    <a:lstStyle/>
                    <a:p>
                      <a:endParaRPr lang="en-US" sz="1600" dirty="0"/>
                    </a:p>
                  </a:txBody>
                  <a:tcPr/>
                </a:tc>
                <a:extLst>
                  <a:ext uri="{0D108BD9-81ED-4DB2-BD59-A6C34878D82A}">
                    <a16:rowId xmlns:a16="http://schemas.microsoft.com/office/drawing/2014/main" val="2611761371"/>
                  </a:ext>
                </a:extLst>
              </a:tr>
              <a:tr h="1127554">
                <a:tc>
                  <a:txBody>
                    <a:bodyPr/>
                    <a:lstStyle/>
                    <a:p>
                      <a:endParaRPr lang="en-US" sz="1600" dirty="0"/>
                    </a:p>
                  </a:txBody>
                  <a:tcPr/>
                </a:tc>
                <a:tc>
                  <a:txBody>
                    <a:bodyPr/>
                    <a:lstStyle/>
                    <a:p>
                      <a:endParaRPr lang="en-US" sz="1600" dirty="0"/>
                    </a:p>
                  </a:txBody>
                  <a:tcPr/>
                </a:tc>
                <a:tc>
                  <a:txBody>
                    <a:bodyPr/>
                    <a:lstStyle/>
                    <a:p>
                      <a:r>
                        <a:rPr lang="en-US" sz="1600" dirty="0" smtClean="0">
                          <a:solidFill>
                            <a:srgbClr val="C00000"/>
                          </a:solidFill>
                        </a:rPr>
                        <a:t>L</a:t>
                      </a:r>
                      <a:endParaRPr lang="en-US" sz="1600" dirty="0">
                        <a:solidFill>
                          <a:srgbClr val="C00000"/>
                        </a:solidFill>
                      </a:endParaRPr>
                    </a:p>
                  </a:txBody>
                  <a:tcPr/>
                </a:tc>
                <a:tc>
                  <a:txBody>
                    <a:bodyPr/>
                    <a:lstStyle/>
                    <a:p>
                      <a:r>
                        <a:rPr lang="en-US" sz="1600" dirty="0" smtClean="0">
                          <a:solidFill>
                            <a:srgbClr val="C00000"/>
                          </a:solidFill>
                        </a:rPr>
                        <a:t>Content on the Resource</a:t>
                      </a:r>
                      <a:r>
                        <a:rPr lang="en-US" sz="1600" baseline="0" dirty="0" smtClean="0">
                          <a:solidFill>
                            <a:srgbClr val="C00000"/>
                          </a:solidFill>
                        </a:rPr>
                        <a:t> Hub is increasingly member-directed and vetted to address the most critical needs.</a:t>
                      </a:r>
                      <a:endParaRPr lang="en-US" sz="1600" dirty="0">
                        <a:solidFill>
                          <a:srgbClr val="C00000"/>
                        </a:solidFill>
                      </a:endParaRPr>
                    </a:p>
                  </a:txBody>
                  <a:tcPr/>
                </a:tc>
                <a:tc>
                  <a:txBody>
                    <a:bodyPr/>
                    <a:lstStyle/>
                    <a:p>
                      <a:endParaRPr lang="en-US" sz="1600" dirty="0"/>
                    </a:p>
                  </a:txBody>
                  <a:tcPr/>
                </a:tc>
                <a:tc>
                  <a:txBody>
                    <a:bodyPr/>
                    <a:lstStyle/>
                    <a:p>
                      <a:endParaRPr lang="en-US" sz="1600" dirty="0"/>
                    </a:p>
                  </a:txBody>
                  <a:tcPr/>
                </a:tc>
                <a:extLst>
                  <a:ext uri="{0D108BD9-81ED-4DB2-BD59-A6C34878D82A}">
                    <a16:rowId xmlns:a16="http://schemas.microsoft.com/office/drawing/2014/main" val="2409341125"/>
                  </a:ext>
                </a:extLst>
              </a:tr>
              <a:tr h="860429">
                <a:tc>
                  <a:txBody>
                    <a:bodyPr/>
                    <a:lstStyle/>
                    <a:p>
                      <a:endParaRPr lang="en-US" sz="1600" dirty="0"/>
                    </a:p>
                  </a:txBody>
                  <a:tcPr/>
                </a:tc>
                <a:tc>
                  <a:txBody>
                    <a:bodyPr/>
                    <a:lstStyle/>
                    <a:p>
                      <a:endParaRPr lang="en-US" sz="1600" dirty="0"/>
                    </a:p>
                  </a:txBody>
                  <a:tcPr/>
                </a:tc>
                <a:tc>
                  <a:txBody>
                    <a:bodyPr/>
                    <a:lstStyle/>
                    <a:p>
                      <a:endParaRPr lang="en-US" sz="1600" dirty="0"/>
                    </a:p>
                  </a:txBody>
                  <a:tcPr/>
                </a:tc>
                <a:tc>
                  <a:txBody>
                    <a:bodyPr/>
                    <a:lstStyle/>
                    <a:p>
                      <a:endParaRPr lang="en-US" sz="1600" dirty="0"/>
                    </a:p>
                  </a:txBody>
                  <a:tcPr/>
                </a:tc>
                <a:tc>
                  <a:txBody>
                    <a:bodyPr/>
                    <a:lstStyle/>
                    <a:p>
                      <a:endParaRPr lang="en-US" sz="1600" dirty="0"/>
                    </a:p>
                  </a:txBody>
                  <a:tcPr/>
                </a:tc>
                <a:tc>
                  <a:txBody>
                    <a:bodyPr/>
                    <a:lstStyle/>
                    <a:p>
                      <a:endParaRPr lang="en-US" sz="1600" dirty="0"/>
                    </a:p>
                  </a:txBody>
                  <a:tcPr/>
                </a:tc>
                <a:extLst>
                  <a:ext uri="{0D108BD9-81ED-4DB2-BD59-A6C34878D82A}">
                    <a16:rowId xmlns:a16="http://schemas.microsoft.com/office/drawing/2014/main" val="3332499389"/>
                  </a:ext>
                </a:extLst>
              </a:tr>
              <a:tr h="949515">
                <a:tc>
                  <a:txBody>
                    <a:bodyPr/>
                    <a:lstStyle/>
                    <a:p>
                      <a:endParaRPr lang="en-US" sz="1600" dirty="0"/>
                    </a:p>
                  </a:txBody>
                  <a:tcPr/>
                </a:tc>
                <a:tc>
                  <a:txBody>
                    <a:bodyPr/>
                    <a:lstStyle/>
                    <a:p>
                      <a:endParaRPr lang="en-US" sz="1600" dirty="0"/>
                    </a:p>
                  </a:txBody>
                  <a:tcPr/>
                </a:tc>
                <a:tc>
                  <a:txBody>
                    <a:bodyPr/>
                    <a:lstStyle/>
                    <a:p>
                      <a:endParaRPr lang="en-US" sz="1600" dirty="0"/>
                    </a:p>
                  </a:txBody>
                  <a:tcPr/>
                </a:tc>
                <a:tc>
                  <a:txBody>
                    <a:bodyPr/>
                    <a:lstStyle/>
                    <a:p>
                      <a:endParaRPr lang="en-US" sz="1600" dirty="0"/>
                    </a:p>
                  </a:txBody>
                  <a:tcPr/>
                </a:tc>
                <a:tc>
                  <a:txBody>
                    <a:bodyPr/>
                    <a:lstStyle/>
                    <a:p>
                      <a:endParaRPr lang="en-US" sz="1600" dirty="0"/>
                    </a:p>
                  </a:txBody>
                  <a:tcPr/>
                </a:tc>
                <a:tc>
                  <a:txBody>
                    <a:bodyPr/>
                    <a:lstStyle/>
                    <a:p>
                      <a:endParaRPr lang="en-US" sz="1600" dirty="0"/>
                    </a:p>
                  </a:txBody>
                  <a:tcPr/>
                </a:tc>
                <a:extLst>
                  <a:ext uri="{0D108BD9-81ED-4DB2-BD59-A6C34878D82A}">
                    <a16:rowId xmlns:a16="http://schemas.microsoft.com/office/drawing/2014/main" val="1675348968"/>
                  </a:ext>
                </a:extLst>
              </a:tr>
            </a:tbl>
          </a:graphicData>
        </a:graphic>
      </p:graphicFrame>
      <p:sp>
        <p:nvSpPr>
          <p:cNvPr id="2" name="Title 1"/>
          <p:cNvSpPr>
            <a:spLocks noGrp="1"/>
          </p:cNvSpPr>
          <p:nvPr>
            <p:ph type="title"/>
          </p:nvPr>
        </p:nvSpPr>
        <p:spPr>
          <a:xfrm>
            <a:off x="1676400" y="331876"/>
            <a:ext cx="10515600" cy="1325563"/>
          </a:xfrm>
        </p:spPr>
        <p:txBody>
          <a:bodyPr>
            <a:normAutofit/>
          </a:bodyPr>
          <a:lstStyle/>
          <a:p>
            <a:r>
              <a:rPr lang="en-US" sz="2400" cap="all" dirty="0">
                <a:solidFill>
                  <a:schemeClr val="tx2"/>
                </a:solidFill>
              </a:rPr>
              <a:t>Member Development and support</a:t>
            </a:r>
            <a:r>
              <a:rPr lang="en-US" sz="2000" cap="all" dirty="0"/>
              <a:t/>
            </a:r>
            <a:br>
              <a:rPr lang="en-US" sz="2000" cap="all" dirty="0"/>
            </a:br>
            <a:r>
              <a:rPr lang="en-US" sz="3200" b="1" cap="all" dirty="0"/>
              <a:t>professional practice resources</a:t>
            </a:r>
            <a:endParaRPr lang="en-US" sz="2200" dirty="0"/>
          </a:p>
        </p:txBody>
      </p:sp>
      <p:sp>
        <p:nvSpPr>
          <p:cNvPr id="7" name="Slide Number Placeholder 6"/>
          <p:cNvSpPr>
            <a:spLocks noGrp="1"/>
          </p:cNvSpPr>
          <p:nvPr>
            <p:ph type="sldNum" sz="quarter" idx="12"/>
          </p:nvPr>
        </p:nvSpPr>
        <p:spPr>
          <a:xfrm>
            <a:off x="9448800" y="6492877"/>
            <a:ext cx="2743200" cy="365125"/>
          </a:xfrm>
        </p:spPr>
        <p:txBody>
          <a:bodyPr/>
          <a:lstStyle/>
          <a:p>
            <a:fld id="{E7AC6EC2-E45C-44D4-8C3E-54F4F5B23C90}" type="slidenum">
              <a:rPr lang="en-US" smtClean="0">
                <a:solidFill>
                  <a:schemeClr val="accent5">
                    <a:lumMod val="75000"/>
                  </a:schemeClr>
                </a:solidFill>
              </a:rPr>
              <a:t>9</a:t>
            </a:fld>
            <a:endParaRPr lang="en-US" dirty="0">
              <a:solidFill>
                <a:schemeClr val="accent5">
                  <a:lumMod val="75000"/>
                </a:schemeClr>
              </a:solidFill>
            </a:endParaRPr>
          </a:p>
        </p:txBody>
      </p:sp>
      <p:pic>
        <p:nvPicPr>
          <p:cNvPr id="4" name="Content Placeholder 8" descr="A close up of a green field&#10;&#10;Description generated with high confidence">
            <a:extLst>
              <a:ext uri="{FF2B5EF4-FFF2-40B4-BE49-F238E27FC236}">
                <a16:creationId xmlns:a16="http://schemas.microsoft.com/office/drawing/2014/main" id="{55BF0DF3-A64A-4ABD-BAFC-029C85BBB941}"/>
              </a:ext>
            </a:extLst>
          </p:cNvPr>
          <p:cNvPicPr>
            <a:picLocks noChangeAspect="1"/>
          </p:cNvPicPr>
          <p:nvPr/>
        </p:nvPicPr>
        <p:blipFill rotWithShape="1">
          <a:blip r:embed="rId2">
            <a:extLst>
              <a:ext uri="{28A0092B-C50C-407E-A947-70E740481C1C}">
                <a14:useLocalDpi xmlns:a14="http://schemas.microsoft.com/office/drawing/2010/main" val="0"/>
              </a:ext>
              <a:ext uri="{837473B0-CC2E-450A-ABE3-18F120FF3D39}">
                <a1611:picAttrSrcUrl xmlns="" xmlns:a1611="http://schemas.microsoft.com/office/drawing/2016/11/main" r:id="rId3"/>
              </a:ext>
            </a:extLst>
          </a:blip>
          <a:srcRect l="2261" r="9898"/>
          <a:stretch/>
        </p:blipFill>
        <p:spPr>
          <a:xfrm rot="10800000" flipV="1">
            <a:off x="-1524000" y="0"/>
            <a:ext cx="1365477" cy="1554480"/>
          </a:xfrm>
          <a:custGeom>
            <a:avLst/>
            <a:gdLst>
              <a:gd name="connsiteX0" fmla="*/ 70374 w 6024154"/>
              <a:gd name="connsiteY0" fmla="*/ 0 h 6858000"/>
              <a:gd name="connsiteX1" fmla="*/ 6024154 w 6024154"/>
              <a:gd name="connsiteY1" fmla="*/ 0 h 6858000"/>
              <a:gd name="connsiteX2" fmla="*/ 6024154 w 6024154"/>
              <a:gd name="connsiteY2" fmla="*/ 6858000 h 6858000"/>
              <a:gd name="connsiteX3" fmla="*/ 3587167 w 6024154"/>
              <a:gd name="connsiteY3" fmla="*/ 6858000 h 6858000"/>
              <a:gd name="connsiteX4" fmla="*/ 3474220 w 6024154"/>
              <a:gd name="connsiteY4" fmla="*/ 6800152 h 6858000"/>
              <a:gd name="connsiteX5" fmla="*/ 0 w 6024154"/>
              <a:gd name="connsiteY5" fmla="*/ 962844 h 6858000"/>
              <a:gd name="connsiteX6" fmla="*/ 34274 w 6024154"/>
              <a:gd name="connsiteY6" fmla="*/ 284091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024154" h="6858000">
                <a:moveTo>
                  <a:pt x="70374" y="0"/>
                </a:moveTo>
                <a:lnTo>
                  <a:pt x="6024154" y="0"/>
                </a:lnTo>
                <a:lnTo>
                  <a:pt x="6024154" y="6858000"/>
                </a:lnTo>
                <a:lnTo>
                  <a:pt x="3587167" y="6858000"/>
                </a:lnTo>
                <a:lnTo>
                  <a:pt x="3474220" y="6800152"/>
                </a:lnTo>
                <a:cubicBezTo>
                  <a:pt x="1404818" y="5675986"/>
                  <a:pt x="0" y="3483472"/>
                  <a:pt x="0" y="962844"/>
                </a:cubicBezTo>
                <a:cubicBezTo>
                  <a:pt x="0" y="733696"/>
                  <a:pt x="11610" y="507260"/>
                  <a:pt x="34274" y="284091"/>
                </a:cubicBezTo>
                <a:close/>
              </a:path>
            </a:pathLst>
          </a:custGeom>
        </p:spPr>
      </p:pic>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61494" y="185512"/>
            <a:ext cx="966267" cy="985798"/>
          </a:xfrm>
          <a:prstGeom prst="rect">
            <a:avLst/>
          </a:prstGeom>
        </p:spPr>
      </p:pic>
    </p:spTree>
    <p:extLst>
      <p:ext uri="{BB962C8B-B14F-4D97-AF65-F5344CB8AC3E}">
        <p14:creationId xmlns:p14="http://schemas.microsoft.com/office/powerpoint/2010/main" val="17077231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668183651"/>
              </p:ext>
            </p:extLst>
          </p:nvPr>
        </p:nvGraphicFramePr>
        <p:xfrm>
          <a:off x="-1" y="1554483"/>
          <a:ext cx="12192000" cy="5303519"/>
        </p:xfrm>
        <a:graphic>
          <a:graphicData uri="http://schemas.openxmlformats.org/drawingml/2006/table">
            <a:tbl>
              <a:tblPr firstRow="1" bandRow="1">
                <a:tableStyleId>{5C22544A-7EE6-4342-B048-85BDC9FD1C3A}</a:tableStyleId>
              </a:tblPr>
              <a:tblGrid>
                <a:gridCol w="493221">
                  <a:extLst>
                    <a:ext uri="{9D8B030D-6E8A-4147-A177-3AD203B41FA5}">
                      <a16:colId xmlns:a16="http://schemas.microsoft.com/office/drawing/2014/main" val="693220675"/>
                    </a:ext>
                  </a:extLst>
                </a:gridCol>
                <a:gridCol w="3570778">
                  <a:extLst>
                    <a:ext uri="{9D8B030D-6E8A-4147-A177-3AD203B41FA5}">
                      <a16:colId xmlns:a16="http://schemas.microsoft.com/office/drawing/2014/main" val="4129137676"/>
                    </a:ext>
                  </a:extLst>
                </a:gridCol>
                <a:gridCol w="494144">
                  <a:extLst>
                    <a:ext uri="{9D8B030D-6E8A-4147-A177-3AD203B41FA5}">
                      <a16:colId xmlns:a16="http://schemas.microsoft.com/office/drawing/2014/main" val="3389779153"/>
                    </a:ext>
                  </a:extLst>
                </a:gridCol>
                <a:gridCol w="3569857">
                  <a:extLst>
                    <a:ext uri="{9D8B030D-6E8A-4147-A177-3AD203B41FA5}">
                      <a16:colId xmlns:a16="http://schemas.microsoft.com/office/drawing/2014/main" val="535308839"/>
                    </a:ext>
                  </a:extLst>
                </a:gridCol>
                <a:gridCol w="470126">
                  <a:extLst>
                    <a:ext uri="{9D8B030D-6E8A-4147-A177-3AD203B41FA5}">
                      <a16:colId xmlns:a16="http://schemas.microsoft.com/office/drawing/2014/main" val="3598096286"/>
                    </a:ext>
                  </a:extLst>
                </a:gridCol>
                <a:gridCol w="3593874">
                  <a:extLst>
                    <a:ext uri="{9D8B030D-6E8A-4147-A177-3AD203B41FA5}">
                      <a16:colId xmlns:a16="http://schemas.microsoft.com/office/drawing/2014/main" val="2801818737"/>
                    </a:ext>
                  </a:extLst>
                </a:gridCol>
              </a:tblGrid>
              <a:tr h="742007">
                <a:tc gridSpan="6">
                  <a:txBody>
                    <a:bodyPr/>
                    <a:lstStyle/>
                    <a:p>
                      <a:pPr algn="ctr"/>
                      <a:endParaRPr lang="en-US" b="0" dirty="0" smtClean="0"/>
                    </a:p>
                    <a:p>
                      <a:pPr algn="ctr"/>
                      <a:r>
                        <a:rPr lang="en-US" b="0" dirty="0" smtClean="0"/>
                        <a:t>Build</a:t>
                      </a:r>
                      <a:r>
                        <a:rPr lang="en-US" b="0" baseline="0" dirty="0" smtClean="0"/>
                        <a:t> dynamic professional communities where members can learn and collaborate.</a:t>
                      </a:r>
                      <a:endParaRPr lang="en-US" b="0" dirty="0"/>
                    </a:p>
                  </a:txBody>
                  <a:tcPr>
                    <a:solidFill>
                      <a:schemeClr val="accent1">
                        <a:lumMod val="75000"/>
                      </a:schemeClr>
                    </a:solidFill>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extLst>
                  <a:ext uri="{0D108BD9-81ED-4DB2-BD59-A6C34878D82A}">
                    <a16:rowId xmlns:a16="http://schemas.microsoft.com/office/drawing/2014/main" val="1729331521"/>
                  </a:ext>
                </a:extLst>
              </a:tr>
              <a:tr h="388670">
                <a:tc gridSpan="2">
                  <a:txBody>
                    <a:bodyPr/>
                    <a:lstStyle/>
                    <a:p>
                      <a:r>
                        <a:rPr lang="en-US" sz="1600" dirty="0" smtClean="0"/>
                        <a:t>Year</a:t>
                      </a:r>
                      <a:r>
                        <a:rPr lang="en-US" sz="1600" baseline="0" dirty="0" smtClean="0"/>
                        <a:t> 1:  2018-19</a:t>
                      </a:r>
                      <a:endParaRPr lang="en-US" sz="1600" dirty="0"/>
                    </a:p>
                  </a:txBody>
                  <a:tcPr/>
                </a:tc>
                <a:tc hMerge="1">
                  <a:txBody>
                    <a:bodyPr/>
                    <a:lstStyle/>
                    <a:p>
                      <a:endParaRPr lang="en-US" dirty="0"/>
                    </a:p>
                  </a:txBody>
                  <a:tcPr/>
                </a:tc>
                <a:tc gridSpan="2">
                  <a:txBody>
                    <a:bodyPr/>
                    <a:lstStyle/>
                    <a:p>
                      <a:r>
                        <a:rPr lang="en-US" sz="1600" dirty="0" smtClean="0"/>
                        <a:t>Year 2:  2019-20</a:t>
                      </a:r>
                      <a:endParaRPr lang="en-US" sz="1600" dirty="0"/>
                    </a:p>
                  </a:txBody>
                  <a:tcPr/>
                </a:tc>
                <a:tc hMerge="1">
                  <a:txBody>
                    <a:bodyPr/>
                    <a:lstStyle/>
                    <a:p>
                      <a:endParaRPr lang="en-US" dirty="0"/>
                    </a:p>
                  </a:txBody>
                  <a:tcPr/>
                </a:tc>
                <a:tc gridSpan="2">
                  <a:txBody>
                    <a:bodyPr/>
                    <a:lstStyle/>
                    <a:p>
                      <a:r>
                        <a:rPr lang="en-US" sz="1600" dirty="0" smtClean="0"/>
                        <a:t>Year 3:  2020-21</a:t>
                      </a:r>
                      <a:endParaRPr lang="en-US" sz="1600" dirty="0"/>
                    </a:p>
                  </a:txBody>
                  <a:tcPr/>
                </a:tc>
                <a:tc hMerge="1">
                  <a:txBody>
                    <a:bodyPr/>
                    <a:lstStyle/>
                    <a:p>
                      <a:endParaRPr lang="en-US" dirty="0"/>
                    </a:p>
                  </a:txBody>
                  <a:tcPr/>
                </a:tc>
                <a:extLst>
                  <a:ext uri="{0D108BD9-81ED-4DB2-BD59-A6C34878D82A}">
                    <a16:rowId xmlns:a16="http://schemas.microsoft.com/office/drawing/2014/main" val="3065945175"/>
                  </a:ext>
                </a:extLst>
              </a:tr>
              <a:tr h="1146323">
                <a:tc>
                  <a:txBody>
                    <a:bodyPr/>
                    <a:lstStyle/>
                    <a:p>
                      <a:endParaRPr lang="en-US" sz="1600" dirty="0"/>
                    </a:p>
                  </a:txBody>
                  <a:tcPr/>
                </a:tc>
                <a:tc>
                  <a:txBody>
                    <a:bodyPr/>
                    <a:lstStyle/>
                    <a:p>
                      <a:endParaRPr lang="en-US" sz="1600" dirty="0"/>
                    </a:p>
                  </a:txBody>
                  <a:tcPr/>
                </a:tc>
                <a:tc>
                  <a:txBody>
                    <a:bodyPr/>
                    <a:lstStyle/>
                    <a:p>
                      <a:endParaRPr lang="en-US" sz="1600" dirty="0"/>
                    </a:p>
                  </a:txBody>
                  <a:tcPr/>
                </a:tc>
                <a:tc>
                  <a:txBody>
                    <a:bodyPr/>
                    <a:lstStyle/>
                    <a:p>
                      <a:endParaRPr lang="en-US" sz="1600" dirty="0"/>
                    </a:p>
                  </a:txBody>
                  <a:tcPr/>
                </a:tc>
                <a:tc>
                  <a:txBody>
                    <a:bodyPr/>
                    <a:lstStyle/>
                    <a:p>
                      <a:endParaRPr lang="en-US" sz="1600" dirty="0"/>
                    </a:p>
                  </a:txBody>
                  <a:tcPr/>
                </a:tc>
                <a:tc>
                  <a:txBody>
                    <a:bodyPr/>
                    <a:lstStyle/>
                    <a:p>
                      <a:endParaRPr lang="en-US" sz="1600" dirty="0"/>
                    </a:p>
                  </a:txBody>
                  <a:tcPr/>
                </a:tc>
                <a:extLst>
                  <a:ext uri="{0D108BD9-81ED-4DB2-BD59-A6C34878D82A}">
                    <a16:rowId xmlns:a16="http://schemas.microsoft.com/office/drawing/2014/main" val="2611761371"/>
                  </a:ext>
                </a:extLst>
              </a:tr>
              <a:tr h="1041409">
                <a:tc>
                  <a:txBody>
                    <a:bodyPr/>
                    <a:lstStyle/>
                    <a:p>
                      <a:endParaRPr lang="en-US" sz="1600" dirty="0"/>
                    </a:p>
                  </a:txBody>
                  <a:tcPr/>
                </a:tc>
                <a:tc>
                  <a:txBody>
                    <a:bodyPr/>
                    <a:lstStyle/>
                    <a:p>
                      <a:endParaRPr lang="en-US" sz="1600" dirty="0"/>
                    </a:p>
                  </a:txBody>
                  <a:tcPr/>
                </a:tc>
                <a:tc>
                  <a:txBody>
                    <a:bodyPr/>
                    <a:lstStyle/>
                    <a:p>
                      <a:endParaRPr lang="en-US" sz="1600" dirty="0"/>
                    </a:p>
                  </a:txBody>
                  <a:tcPr/>
                </a:tc>
                <a:tc>
                  <a:txBody>
                    <a:bodyPr/>
                    <a:lstStyle/>
                    <a:p>
                      <a:endParaRPr lang="en-US" sz="1600" dirty="0"/>
                    </a:p>
                  </a:txBody>
                  <a:tcPr/>
                </a:tc>
                <a:tc>
                  <a:txBody>
                    <a:bodyPr/>
                    <a:lstStyle/>
                    <a:p>
                      <a:endParaRPr lang="en-US" sz="1600" dirty="0"/>
                    </a:p>
                  </a:txBody>
                  <a:tcPr/>
                </a:tc>
                <a:tc>
                  <a:txBody>
                    <a:bodyPr/>
                    <a:lstStyle/>
                    <a:p>
                      <a:endParaRPr lang="en-US" sz="1600" dirty="0"/>
                    </a:p>
                  </a:txBody>
                  <a:tcPr/>
                </a:tc>
                <a:extLst>
                  <a:ext uri="{0D108BD9-81ED-4DB2-BD59-A6C34878D82A}">
                    <a16:rowId xmlns:a16="http://schemas.microsoft.com/office/drawing/2014/main" val="2409341125"/>
                  </a:ext>
                </a:extLst>
              </a:tr>
              <a:tr h="943701">
                <a:tc>
                  <a:txBody>
                    <a:bodyPr/>
                    <a:lstStyle/>
                    <a:p>
                      <a:endParaRPr lang="en-US" sz="1600" dirty="0"/>
                    </a:p>
                  </a:txBody>
                  <a:tcPr/>
                </a:tc>
                <a:tc>
                  <a:txBody>
                    <a:bodyPr/>
                    <a:lstStyle/>
                    <a:p>
                      <a:endParaRPr lang="en-US" sz="1600" dirty="0"/>
                    </a:p>
                  </a:txBody>
                  <a:tcPr/>
                </a:tc>
                <a:tc>
                  <a:txBody>
                    <a:bodyPr/>
                    <a:lstStyle/>
                    <a:p>
                      <a:endParaRPr lang="en-US" sz="1600" dirty="0"/>
                    </a:p>
                  </a:txBody>
                  <a:tcPr/>
                </a:tc>
                <a:tc>
                  <a:txBody>
                    <a:bodyPr/>
                    <a:lstStyle/>
                    <a:p>
                      <a:endParaRPr lang="en-US" sz="1600" dirty="0"/>
                    </a:p>
                  </a:txBody>
                  <a:tcPr/>
                </a:tc>
                <a:tc>
                  <a:txBody>
                    <a:bodyPr/>
                    <a:lstStyle/>
                    <a:p>
                      <a:endParaRPr lang="en-US" sz="1600" dirty="0"/>
                    </a:p>
                  </a:txBody>
                  <a:tcPr/>
                </a:tc>
                <a:tc>
                  <a:txBody>
                    <a:bodyPr/>
                    <a:lstStyle/>
                    <a:p>
                      <a:endParaRPr lang="en-US" sz="1600" dirty="0"/>
                    </a:p>
                  </a:txBody>
                  <a:tcPr/>
                </a:tc>
                <a:extLst>
                  <a:ext uri="{0D108BD9-81ED-4DB2-BD59-A6C34878D82A}">
                    <a16:rowId xmlns:a16="http://schemas.microsoft.com/office/drawing/2014/main" val="3332499389"/>
                  </a:ext>
                </a:extLst>
              </a:tr>
              <a:tr h="1041409">
                <a:tc>
                  <a:txBody>
                    <a:bodyPr/>
                    <a:lstStyle/>
                    <a:p>
                      <a:endParaRPr lang="en-US" sz="1600" dirty="0"/>
                    </a:p>
                  </a:txBody>
                  <a:tcPr/>
                </a:tc>
                <a:tc>
                  <a:txBody>
                    <a:bodyPr/>
                    <a:lstStyle/>
                    <a:p>
                      <a:endParaRPr lang="en-US" sz="1600" dirty="0"/>
                    </a:p>
                  </a:txBody>
                  <a:tcPr/>
                </a:tc>
                <a:tc>
                  <a:txBody>
                    <a:bodyPr/>
                    <a:lstStyle/>
                    <a:p>
                      <a:endParaRPr lang="en-US" sz="1600" dirty="0"/>
                    </a:p>
                  </a:txBody>
                  <a:tcPr/>
                </a:tc>
                <a:tc>
                  <a:txBody>
                    <a:bodyPr/>
                    <a:lstStyle/>
                    <a:p>
                      <a:endParaRPr lang="en-US" sz="1600" dirty="0"/>
                    </a:p>
                  </a:txBody>
                  <a:tcPr/>
                </a:tc>
                <a:tc>
                  <a:txBody>
                    <a:bodyPr/>
                    <a:lstStyle/>
                    <a:p>
                      <a:endParaRPr lang="en-US" sz="1600" dirty="0"/>
                    </a:p>
                  </a:txBody>
                  <a:tcPr/>
                </a:tc>
                <a:tc>
                  <a:txBody>
                    <a:bodyPr/>
                    <a:lstStyle/>
                    <a:p>
                      <a:endParaRPr lang="en-US" sz="1600" dirty="0"/>
                    </a:p>
                  </a:txBody>
                  <a:tcPr/>
                </a:tc>
                <a:extLst>
                  <a:ext uri="{0D108BD9-81ED-4DB2-BD59-A6C34878D82A}">
                    <a16:rowId xmlns:a16="http://schemas.microsoft.com/office/drawing/2014/main" val="1675348968"/>
                  </a:ext>
                </a:extLst>
              </a:tr>
            </a:tbl>
          </a:graphicData>
        </a:graphic>
      </p:graphicFrame>
      <p:sp>
        <p:nvSpPr>
          <p:cNvPr id="2" name="Title 1"/>
          <p:cNvSpPr>
            <a:spLocks noGrp="1"/>
          </p:cNvSpPr>
          <p:nvPr>
            <p:ph type="title"/>
          </p:nvPr>
        </p:nvSpPr>
        <p:spPr>
          <a:xfrm>
            <a:off x="1676400" y="381753"/>
            <a:ext cx="10515600" cy="1325563"/>
          </a:xfrm>
        </p:spPr>
        <p:txBody>
          <a:bodyPr>
            <a:normAutofit/>
          </a:bodyPr>
          <a:lstStyle/>
          <a:p>
            <a:r>
              <a:rPr lang="en-US" sz="2400" cap="all" dirty="0">
                <a:solidFill>
                  <a:schemeClr val="tx2"/>
                </a:solidFill>
              </a:rPr>
              <a:t>Member Development and support</a:t>
            </a:r>
            <a:r>
              <a:rPr lang="en-US" sz="2000" cap="all" dirty="0"/>
              <a:t/>
            </a:r>
            <a:br>
              <a:rPr lang="en-US" sz="2000" cap="all" dirty="0"/>
            </a:br>
            <a:r>
              <a:rPr lang="en-US" sz="3200" b="1" cap="all" dirty="0"/>
              <a:t>member networking and collaboration</a:t>
            </a:r>
            <a:endParaRPr lang="en-US" sz="2200" dirty="0"/>
          </a:p>
        </p:txBody>
      </p:sp>
      <p:sp>
        <p:nvSpPr>
          <p:cNvPr id="7" name="Slide Number Placeholder 6"/>
          <p:cNvSpPr>
            <a:spLocks noGrp="1"/>
          </p:cNvSpPr>
          <p:nvPr>
            <p:ph type="sldNum" sz="quarter" idx="12"/>
          </p:nvPr>
        </p:nvSpPr>
        <p:spPr>
          <a:xfrm>
            <a:off x="9448799" y="6492875"/>
            <a:ext cx="2743200" cy="365125"/>
          </a:xfrm>
        </p:spPr>
        <p:txBody>
          <a:bodyPr/>
          <a:lstStyle/>
          <a:p>
            <a:fld id="{E7AC6EC2-E45C-44D4-8C3E-54F4F5B23C90}" type="slidenum">
              <a:rPr lang="en-US" smtClean="0">
                <a:solidFill>
                  <a:schemeClr val="accent5">
                    <a:lumMod val="75000"/>
                  </a:schemeClr>
                </a:solidFill>
              </a:rPr>
              <a:t>10</a:t>
            </a:fld>
            <a:endParaRPr lang="en-US" dirty="0">
              <a:solidFill>
                <a:schemeClr val="accent5">
                  <a:lumMod val="75000"/>
                </a:schemeClr>
              </a:solidFill>
            </a:endParaRPr>
          </a:p>
        </p:txBody>
      </p:sp>
      <p:pic>
        <p:nvPicPr>
          <p:cNvPr id="4" name="Content Placeholder 8" descr="A close up of a green field&#10;&#10;Description generated with high confidence">
            <a:extLst>
              <a:ext uri="{FF2B5EF4-FFF2-40B4-BE49-F238E27FC236}">
                <a16:creationId xmlns:a16="http://schemas.microsoft.com/office/drawing/2014/main" id="{55BF0DF3-A64A-4ABD-BAFC-029C85BBB941}"/>
              </a:ext>
            </a:extLst>
          </p:cNvPr>
          <p:cNvPicPr>
            <a:picLocks noChangeAspect="1"/>
          </p:cNvPicPr>
          <p:nvPr/>
        </p:nvPicPr>
        <p:blipFill rotWithShape="1">
          <a:blip r:embed="rId2">
            <a:extLst>
              <a:ext uri="{28A0092B-C50C-407E-A947-70E740481C1C}">
                <a14:useLocalDpi xmlns:a14="http://schemas.microsoft.com/office/drawing/2010/main" val="0"/>
              </a:ext>
              <a:ext uri="{837473B0-CC2E-450A-ABE3-18F120FF3D39}">
                <a1611:picAttrSrcUrl xmlns="" xmlns:a1611="http://schemas.microsoft.com/office/drawing/2016/11/main" r:id="rId3"/>
              </a:ext>
            </a:extLst>
          </a:blip>
          <a:srcRect l="2261" r="9898"/>
          <a:stretch/>
        </p:blipFill>
        <p:spPr>
          <a:xfrm rot="10800000" flipV="1">
            <a:off x="-1524000" y="0"/>
            <a:ext cx="1365477" cy="1554480"/>
          </a:xfrm>
          <a:custGeom>
            <a:avLst/>
            <a:gdLst>
              <a:gd name="connsiteX0" fmla="*/ 70374 w 6024154"/>
              <a:gd name="connsiteY0" fmla="*/ 0 h 6858000"/>
              <a:gd name="connsiteX1" fmla="*/ 6024154 w 6024154"/>
              <a:gd name="connsiteY1" fmla="*/ 0 h 6858000"/>
              <a:gd name="connsiteX2" fmla="*/ 6024154 w 6024154"/>
              <a:gd name="connsiteY2" fmla="*/ 6858000 h 6858000"/>
              <a:gd name="connsiteX3" fmla="*/ 3587167 w 6024154"/>
              <a:gd name="connsiteY3" fmla="*/ 6858000 h 6858000"/>
              <a:gd name="connsiteX4" fmla="*/ 3474220 w 6024154"/>
              <a:gd name="connsiteY4" fmla="*/ 6800152 h 6858000"/>
              <a:gd name="connsiteX5" fmla="*/ 0 w 6024154"/>
              <a:gd name="connsiteY5" fmla="*/ 962844 h 6858000"/>
              <a:gd name="connsiteX6" fmla="*/ 34274 w 6024154"/>
              <a:gd name="connsiteY6" fmla="*/ 284091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024154" h="6858000">
                <a:moveTo>
                  <a:pt x="70374" y="0"/>
                </a:moveTo>
                <a:lnTo>
                  <a:pt x="6024154" y="0"/>
                </a:lnTo>
                <a:lnTo>
                  <a:pt x="6024154" y="6858000"/>
                </a:lnTo>
                <a:lnTo>
                  <a:pt x="3587167" y="6858000"/>
                </a:lnTo>
                <a:lnTo>
                  <a:pt x="3474220" y="6800152"/>
                </a:lnTo>
                <a:cubicBezTo>
                  <a:pt x="1404818" y="5675986"/>
                  <a:pt x="0" y="3483472"/>
                  <a:pt x="0" y="962844"/>
                </a:cubicBezTo>
                <a:cubicBezTo>
                  <a:pt x="0" y="733696"/>
                  <a:pt x="11610" y="507260"/>
                  <a:pt x="34274" y="284091"/>
                </a:cubicBezTo>
                <a:close/>
              </a:path>
            </a:pathLst>
          </a:custGeom>
        </p:spPr>
      </p:pic>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61494" y="185512"/>
            <a:ext cx="966267" cy="985798"/>
          </a:xfrm>
          <a:prstGeom prst="rect">
            <a:avLst/>
          </a:prstGeom>
        </p:spPr>
      </p:pic>
    </p:spTree>
    <p:extLst>
      <p:ext uri="{BB962C8B-B14F-4D97-AF65-F5344CB8AC3E}">
        <p14:creationId xmlns:p14="http://schemas.microsoft.com/office/powerpoint/2010/main" val="28828249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1622130714"/>
              </p:ext>
            </p:extLst>
          </p:nvPr>
        </p:nvGraphicFramePr>
        <p:xfrm>
          <a:off x="-1" y="1554481"/>
          <a:ext cx="12192000" cy="5303518"/>
        </p:xfrm>
        <a:graphic>
          <a:graphicData uri="http://schemas.openxmlformats.org/drawingml/2006/table">
            <a:tbl>
              <a:tblPr firstRow="1" bandRow="1">
                <a:tableStyleId>{5C22544A-7EE6-4342-B048-85BDC9FD1C3A}</a:tableStyleId>
              </a:tblPr>
              <a:tblGrid>
                <a:gridCol w="493221">
                  <a:extLst>
                    <a:ext uri="{9D8B030D-6E8A-4147-A177-3AD203B41FA5}">
                      <a16:colId xmlns:a16="http://schemas.microsoft.com/office/drawing/2014/main" val="693220675"/>
                    </a:ext>
                  </a:extLst>
                </a:gridCol>
                <a:gridCol w="3570778">
                  <a:extLst>
                    <a:ext uri="{9D8B030D-6E8A-4147-A177-3AD203B41FA5}">
                      <a16:colId xmlns:a16="http://schemas.microsoft.com/office/drawing/2014/main" val="4129137676"/>
                    </a:ext>
                  </a:extLst>
                </a:gridCol>
                <a:gridCol w="494144">
                  <a:extLst>
                    <a:ext uri="{9D8B030D-6E8A-4147-A177-3AD203B41FA5}">
                      <a16:colId xmlns:a16="http://schemas.microsoft.com/office/drawing/2014/main" val="3389779153"/>
                    </a:ext>
                  </a:extLst>
                </a:gridCol>
                <a:gridCol w="3569857">
                  <a:extLst>
                    <a:ext uri="{9D8B030D-6E8A-4147-A177-3AD203B41FA5}">
                      <a16:colId xmlns:a16="http://schemas.microsoft.com/office/drawing/2014/main" val="535308839"/>
                    </a:ext>
                  </a:extLst>
                </a:gridCol>
                <a:gridCol w="470126">
                  <a:extLst>
                    <a:ext uri="{9D8B030D-6E8A-4147-A177-3AD203B41FA5}">
                      <a16:colId xmlns:a16="http://schemas.microsoft.com/office/drawing/2014/main" val="3598096286"/>
                    </a:ext>
                  </a:extLst>
                </a:gridCol>
                <a:gridCol w="3593874">
                  <a:extLst>
                    <a:ext uri="{9D8B030D-6E8A-4147-A177-3AD203B41FA5}">
                      <a16:colId xmlns:a16="http://schemas.microsoft.com/office/drawing/2014/main" val="2801818737"/>
                    </a:ext>
                  </a:extLst>
                </a:gridCol>
              </a:tblGrid>
              <a:tr h="1000046">
                <a:tc gridSpan="6">
                  <a:txBody>
                    <a:bodyPr/>
                    <a:lstStyle/>
                    <a:p>
                      <a:pPr algn="ctr"/>
                      <a:endParaRPr lang="en-US" b="0" dirty="0" smtClean="0"/>
                    </a:p>
                    <a:p>
                      <a:pPr algn="ctr"/>
                      <a:r>
                        <a:rPr lang="en-US" b="0" dirty="0" smtClean="0"/>
                        <a:t>Better</a:t>
                      </a:r>
                      <a:r>
                        <a:rPr lang="en-US" b="0" baseline="0" dirty="0" smtClean="0"/>
                        <a:t> connect the value of ACSA to administrators at the site, county and district levels, tailoring ACSA services and engagement opportunities to the different needs and dynamics of each area as identified by state and local indicator</a:t>
                      </a:r>
                      <a:r>
                        <a:rPr lang="en-US" baseline="0" dirty="0" smtClean="0"/>
                        <a:t>s.</a:t>
                      </a:r>
                      <a:endParaRPr lang="en-US" dirty="0"/>
                    </a:p>
                  </a:txBody>
                  <a:tcPr>
                    <a:solidFill>
                      <a:schemeClr val="accent1">
                        <a:lumMod val="75000"/>
                      </a:schemeClr>
                    </a:solidFill>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extLst>
                  <a:ext uri="{0D108BD9-81ED-4DB2-BD59-A6C34878D82A}">
                    <a16:rowId xmlns:a16="http://schemas.microsoft.com/office/drawing/2014/main" val="1729331521"/>
                  </a:ext>
                </a:extLst>
              </a:tr>
              <a:tr h="366684">
                <a:tc gridSpan="2">
                  <a:txBody>
                    <a:bodyPr/>
                    <a:lstStyle/>
                    <a:p>
                      <a:r>
                        <a:rPr lang="en-US" sz="1600" dirty="0" smtClean="0"/>
                        <a:t>Year</a:t>
                      </a:r>
                      <a:r>
                        <a:rPr lang="en-US" sz="1600" baseline="0" dirty="0" smtClean="0"/>
                        <a:t> 1:  2018-19</a:t>
                      </a:r>
                      <a:endParaRPr lang="en-US" sz="1600" dirty="0"/>
                    </a:p>
                  </a:txBody>
                  <a:tcPr/>
                </a:tc>
                <a:tc hMerge="1">
                  <a:txBody>
                    <a:bodyPr/>
                    <a:lstStyle/>
                    <a:p>
                      <a:endParaRPr lang="en-US" dirty="0"/>
                    </a:p>
                  </a:txBody>
                  <a:tcPr/>
                </a:tc>
                <a:tc gridSpan="2">
                  <a:txBody>
                    <a:bodyPr/>
                    <a:lstStyle/>
                    <a:p>
                      <a:r>
                        <a:rPr lang="en-US" sz="1600" dirty="0" smtClean="0"/>
                        <a:t>Year 2:  2019-20</a:t>
                      </a:r>
                      <a:endParaRPr lang="en-US" sz="1600" dirty="0"/>
                    </a:p>
                  </a:txBody>
                  <a:tcPr/>
                </a:tc>
                <a:tc hMerge="1">
                  <a:txBody>
                    <a:bodyPr/>
                    <a:lstStyle/>
                    <a:p>
                      <a:endParaRPr lang="en-US" dirty="0"/>
                    </a:p>
                  </a:txBody>
                  <a:tcPr/>
                </a:tc>
                <a:tc gridSpan="2">
                  <a:txBody>
                    <a:bodyPr/>
                    <a:lstStyle/>
                    <a:p>
                      <a:r>
                        <a:rPr lang="en-US" sz="1600" dirty="0" smtClean="0"/>
                        <a:t>Year 3:  2020-21</a:t>
                      </a:r>
                      <a:endParaRPr lang="en-US" sz="1600" dirty="0"/>
                    </a:p>
                  </a:txBody>
                  <a:tcPr/>
                </a:tc>
                <a:tc hMerge="1">
                  <a:txBody>
                    <a:bodyPr/>
                    <a:lstStyle/>
                    <a:p>
                      <a:endParaRPr lang="en-US" dirty="0"/>
                    </a:p>
                  </a:txBody>
                  <a:tcPr/>
                </a:tc>
                <a:extLst>
                  <a:ext uri="{0D108BD9-81ED-4DB2-BD59-A6C34878D82A}">
                    <a16:rowId xmlns:a16="http://schemas.microsoft.com/office/drawing/2014/main" val="3065945175"/>
                  </a:ext>
                </a:extLst>
              </a:tr>
              <a:tr h="1081477">
                <a:tc>
                  <a:txBody>
                    <a:bodyPr/>
                    <a:lstStyle/>
                    <a:p>
                      <a:endParaRPr lang="en-US" sz="1600" dirty="0"/>
                    </a:p>
                  </a:txBody>
                  <a:tcPr/>
                </a:tc>
                <a:tc>
                  <a:txBody>
                    <a:bodyPr/>
                    <a:lstStyle/>
                    <a:p>
                      <a:endParaRPr lang="en-US" sz="1600" dirty="0"/>
                    </a:p>
                  </a:txBody>
                  <a:tcPr/>
                </a:tc>
                <a:tc>
                  <a:txBody>
                    <a:bodyPr/>
                    <a:lstStyle/>
                    <a:p>
                      <a:r>
                        <a:rPr lang="en-US" sz="1600" dirty="0" smtClean="0"/>
                        <a:t>N </a:t>
                      </a:r>
                      <a:endParaRPr lang="en-US" sz="1600" dirty="0"/>
                    </a:p>
                  </a:txBody>
                  <a:tcPr/>
                </a:tc>
                <a:tc>
                  <a:txBody>
                    <a:bodyPr/>
                    <a:lstStyle/>
                    <a:p>
                      <a:r>
                        <a:rPr lang="en-US" sz="1600" dirty="0" smtClean="0"/>
                        <a:t>Differentiated assistance has been developed to</a:t>
                      </a:r>
                      <a:r>
                        <a:rPr lang="en-US" sz="1600" baseline="0" dirty="0" smtClean="0"/>
                        <a:t> meet top needs based on state and local indicators.</a:t>
                      </a:r>
                      <a:endParaRPr lang="en-US" sz="1600" dirty="0"/>
                    </a:p>
                  </a:txBody>
                  <a:tcPr/>
                </a:tc>
                <a:tc>
                  <a:txBody>
                    <a:bodyPr/>
                    <a:lstStyle/>
                    <a:p>
                      <a:endParaRPr lang="en-US" sz="1600" dirty="0"/>
                    </a:p>
                  </a:txBody>
                  <a:tcPr/>
                </a:tc>
                <a:tc>
                  <a:txBody>
                    <a:bodyPr/>
                    <a:lstStyle/>
                    <a:p>
                      <a:endParaRPr lang="en-US" sz="1600" dirty="0"/>
                    </a:p>
                  </a:txBody>
                  <a:tcPr/>
                </a:tc>
                <a:extLst>
                  <a:ext uri="{0D108BD9-81ED-4DB2-BD59-A6C34878D82A}">
                    <a16:rowId xmlns:a16="http://schemas.microsoft.com/office/drawing/2014/main" val="2611761371"/>
                  </a:ext>
                </a:extLst>
              </a:tr>
              <a:tr h="982497">
                <a:tc>
                  <a:txBody>
                    <a:bodyPr/>
                    <a:lstStyle/>
                    <a:p>
                      <a:endParaRPr lang="en-US" sz="1600" dirty="0"/>
                    </a:p>
                  </a:txBody>
                  <a:tcPr/>
                </a:tc>
                <a:tc>
                  <a:txBody>
                    <a:bodyPr/>
                    <a:lstStyle/>
                    <a:p>
                      <a:endParaRPr lang="en-US" sz="1600" dirty="0"/>
                    </a:p>
                  </a:txBody>
                  <a:tcPr/>
                </a:tc>
                <a:tc>
                  <a:txBody>
                    <a:bodyPr/>
                    <a:lstStyle/>
                    <a:p>
                      <a:endParaRPr lang="en-US" dirty="0"/>
                    </a:p>
                  </a:txBody>
                  <a:tcPr/>
                </a:tc>
                <a:tc>
                  <a:txBody>
                    <a:bodyPr/>
                    <a:lstStyle/>
                    <a:p>
                      <a:endParaRPr lang="en-US" dirty="0"/>
                    </a:p>
                  </a:txBody>
                  <a:tcPr/>
                </a:tc>
                <a:tc>
                  <a:txBody>
                    <a:bodyPr/>
                    <a:lstStyle/>
                    <a:p>
                      <a:endParaRPr lang="en-US" sz="1600" dirty="0"/>
                    </a:p>
                  </a:txBody>
                  <a:tcPr/>
                </a:tc>
                <a:tc>
                  <a:txBody>
                    <a:bodyPr/>
                    <a:lstStyle/>
                    <a:p>
                      <a:endParaRPr lang="en-US" sz="1600" dirty="0"/>
                    </a:p>
                  </a:txBody>
                  <a:tcPr/>
                </a:tc>
                <a:extLst>
                  <a:ext uri="{0D108BD9-81ED-4DB2-BD59-A6C34878D82A}">
                    <a16:rowId xmlns:a16="http://schemas.microsoft.com/office/drawing/2014/main" val="2409341125"/>
                  </a:ext>
                </a:extLst>
              </a:tr>
              <a:tr h="890317">
                <a:tc>
                  <a:txBody>
                    <a:bodyPr/>
                    <a:lstStyle/>
                    <a:p>
                      <a:endParaRPr lang="en-US" sz="1600" dirty="0"/>
                    </a:p>
                  </a:txBody>
                  <a:tcPr/>
                </a:tc>
                <a:tc>
                  <a:txBody>
                    <a:bodyPr/>
                    <a:lstStyle/>
                    <a:p>
                      <a:endParaRPr lang="en-US" sz="1600" dirty="0"/>
                    </a:p>
                  </a:txBody>
                  <a:tcPr/>
                </a:tc>
                <a:tc>
                  <a:txBody>
                    <a:bodyPr/>
                    <a:lstStyle/>
                    <a:p>
                      <a:endParaRPr lang="en-US" sz="1600" dirty="0"/>
                    </a:p>
                  </a:txBody>
                  <a:tcPr/>
                </a:tc>
                <a:tc>
                  <a:txBody>
                    <a:bodyPr/>
                    <a:lstStyle/>
                    <a:p>
                      <a:endParaRPr lang="en-US" sz="1600" dirty="0"/>
                    </a:p>
                  </a:txBody>
                  <a:tcPr/>
                </a:tc>
                <a:tc>
                  <a:txBody>
                    <a:bodyPr/>
                    <a:lstStyle/>
                    <a:p>
                      <a:endParaRPr lang="en-US" sz="1600" dirty="0"/>
                    </a:p>
                  </a:txBody>
                  <a:tcPr/>
                </a:tc>
                <a:tc>
                  <a:txBody>
                    <a:bodyPr/>
                    <a:lstStyle/>
                    <a:p>
                      <a:endParaRPr lang="en-US" sz="1600" dirty="0"/>
                    </a:p>
                  </a:txBody>
                  <a:tcPr/>
                </a:tc>
                <a:extLst>
                  <a:ext uri="{0D108BD9-81ED-4DB2-BD59-A6C34878D82A}">
                    <a16:rowId xmlns:a16="http://schemas.microsoft.com/office/drawing/2014/main" val="3332499389"/>
                  </a:ext>
                </a:extLst>
              </a:tr>
              <a:tr h="982497">
                <a:tc>
                  <a:txBody>
                    <a:bodyPr/>
                    <a:lstStyle/>
                    <a:p>
                      <a:endParaRPr lang="en-US" sz="1600" dirty="0"/>
                    </a:p>
                  </a:txBody>
                  <a:tcPr/>
                </a:tc>
                <a:tc>
                  <a:txBody>
                    <a:bodyPr/>
                    <a:lstStyle/>
                    <a:p>
                      <a:endParaRPr lang="en-US" sz="1600" dirty="0"/>
                    </a:p>
                  </a:txBody>
                  <a:tcPr/>
                </a:tc>
                <a:tc>
                  <a:txBody>
                    <a:bodyPr/>
                    <a:lstStyle/>
                    <a:p>
                      <a:endParaRPr lang="en-US" sz="1600" dirty="0"/>
                    </a:p>
                  </a:txBody>
                  <a:tcPr/>
                </a:tc>
                <a:tc>
                  <a:txBody>
                    <a:bodyPr/>
                    <a:lstStyle/>
                    <a:p>
                      <a:endParaRPr lang="en-US" sz="1600" dirty="0"/>
                    </a:p>
                  </a:txBody>
                  <a:tcPr/>
                </a:tc>
                <a:tc>
                  <a:txBody>
                    <a:bodyPr/>
                    <a:lstStyle/>
                    <a:p>
                      <a:endParaRPr lang="en-US" sz="1600" dirty="0"/>
                    </a:p>
                  </a:txBody>
                  <a:tcPr/>
                </a:tc>
                <a:tc>
                  <a:txBody>
                    <a:bodyPr/>
                    <a:lstStyle/>
                    <a:p>
                      <a:endParaRPr lang="en-US" sz="1600" dirty="0"/>
                    </a:p>
                  </a:txBody>
                  <a:tcPr/>
                </a:tc>
                <a:extLst>
                  <a:ext uri="{0D108BD9-81ED-4DB2-BD59-A6C34878D82A}">
                    <a16:rowId xmlns:a16="http://schemas.microsoft.com/office/drawing/2014/main" val="1675348968"/>
                  </a:ext>
                </a:extLst>
              </a:tr>
            </a:tbl>
          </a:graphicData>
        </a:graphic>
      </p:graphicFrame>
      <p:sp>
        <p:nvSpPr>
          <p:cNvPr id="2" name="Title 1"/>
          <p:cNvSpPr>
            <a:spLocks noGrp="1"/>
          </p:cNvSpPr>
          <p:nvPr>
            <p:ph type="title"/>
          </p:nvPr>
        </p:nvSpPr>
        <p:spPr>
          <a:xfrm>
            <a:off x="1676400" y="298625"/>
            <a:ext cx="10515600" cy="1325563"/>
          </a:xfrm>
        </p:spPr>
        <p:txBody>
          <a:bodyPr>
            <a:normAutofit/>
          </a:bodyPr>
          <a:lstStyle/>
          <a:p>
            <a:r>
              <a:rPr lang="en-US" sz="2400" cap="all" dirty="0">
                <a:solidFill>
                  <a:schemeClr val="tx2"/>
                </a:solidFill>
              </a:rPr>
              <a:t>Member Development and support</a:t>
            </a:r>
            <a:r>
              <a:rPr lang="en-US" sz="2000" cap="all" dirty="0"/>
              <a:t/>
            </a:r>
            <a:br>
              <a:rPr lang="en-US" sz="2000" cap="all" dirty="0"/>
            </a:br>
            <a:r>
              <a:rPr lang="en-US" sz="3200" b="1" cap="all" dirty="0"/>
              <a:t>DISTRICT/COUNTY/SCHOOL SITE SUPPORT SERVICES</a:t>
            </a:r>
            <a:endParaRPr lang="en-US" sz="2200" dirty="0"/>
          </a:p>
        </p:txBody>
      </p:sp>
      <p:sp>
        <p:nvSpPr>
          <p:cNvPr id="7" name="Slide Number Placeholder 6"/>
          <p:cNvSpPr>
            <a:spLocks noGrp="1"/>
          </p:cNvSpPr>
          <p:nvPr>
            <p:ph type="sldNum" sz="quarter" idx="12"/>
          </p:nvPr>
        </p:nvSpPr>
        <p:spPr>
          <a:xfrm>
            <a:off x="9448799" y="6492874"/>
            <a:ext cx="2743200" cy="365125"/>
          </a:xfrm>
        </p:spPr>
        <p:txBody>
          <a:bodyPr/>
          <a:lstStyle/>
          <a:p>
            <a:fld id="{E7AC6EC2-E45C-44D4-8C3E-54F4F5B23C90}" type="slidenum">
              <a:rPr lang="en-US" smtClean="0">
                <a:solidFill>
                  <a:schemeClr val="accent5">
                    <a:lumMod val="75000"/>
                  </a:schemeClr>
                </a:solidFill>
              </a:rPr>
              <a:t>11</a:t>
            </a:fld>
            <a:endParaRPr lang="en-US" dirty="0">
              <a:solidFill>
                <a:schemeClr val="accent5">
                  <a:lumMod val="75000"/>
                </a:schemeClr>
              </a:solidFill>
            </a:endParaRPr>
          </a:p>
        </p:txBody>
      </p:sp>
      <p:pic>
        <p:nvPicPr>
          <p:cNvPr id="4" name="Content Placeholder 8" descr="A close up of a green field&#10;&#10;Description generated with high confidence">
            <a:extLst>
              <a:ext uri="{FF2B5EF4-FFF2-40B4-BE49-F238E27FC236}">
                <a16:creationId xmlns:a16="http://schemas.microsoft.com/office/drawing/2014/main" id="{55BF0DF3-A64A-4ABD-BAFC-029C85BBB941}"/>
              </a:ext>
            </a:extLst>
          </p:cNvPr>
          <p:cNvPicPr>
            <a:picLocks noChangeAspect="1"/>
          </p:cNvPicPr>
          <p:nvPr/>
        </p:nvPicPr>
        <p:blipFill rotWithShape="1">
          <a:blip r:embed="rId2">
            <a:extLst>
              <a:ext uri="{28A0092B-C50C-407E-A947-70E740481C1C}">
                <a14:useLocalDpi xmlns:a14="http://schemas.microsoft.com/office/drawing/2010/main" val="0"/>
              </a:ext>
              <a:ext uri="{837473B0-CC2E-450A-ABE3-18F120FF3D39}">
                <a1611:picAttrSrcUrl xmlns="" xmlns:a1611="http://schemas.microsoft.com/office/drawing/2016/11/main" r:id="rId3"/>
              </a:ext>
            </a:extLst>
          </a:blip>
          <a:srcRect l="2261" r="9898"/>
          <a:stretch/>
        </p:blipFill>
        <p:spPr>
          <a:xfrm rot="10800000" flipV="1">
            <a:off x="-1524000" y="0"/>
            <a:ext cx="1365477" cy="1554480"/>
          </a:xfrm>
          <a:custGeom>
            <a:avLst/>
            <a:gdLst>
              <a:gd name="connsiteX0" fmla="*/ 70374 w 6024154"/>
              <a:gd name="connsiteY0" fmla="*/ 0 h 6858000"/>
              <a:gd name="connsiteX1" fmla="*/ 6024154 w 6024154"/>
              <a:gd name="connsiteY1" fmla="*/ 0 h 6858000"/>
              <a:gd name="connsiteX2" fmla="*/ 6024154 w 6024154"/>
              <a:gd name="connsiteY2" fmla="*/ 6858000 h 6858000"/>
              <a:gd name="connsiteX3" fmla="*/ 3587167 w 6024154"/>
              <a:gd name="connsiteY3" fmla="*/ 6858000 h 6858000"/>
              <a:gd name="connsiteX4" fmla="*/ 3474220 w 6024154"/>
              <a:gd name="connsiteY4" fmla="*/ 6800152 h 6858000"/>
              <a:gd name="connsiteX5" fmla="*/ 0 w 6024154"/>
              <a:gd name="connsiteY5" fmla="*/ 962844 h 6858000"/>
              <a:gd name="connsiteX6" fmla="*/ 34274 w 6024154"/>
              <a:gd name="connsiteY6" fmla="*/ 284091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024154" h="6858000">
                <a:moveTo>
                  <a:pt x="70374" y="0"/>
                </a:moveTo>
                <a:lnTo>
                  <a:pt x="6024154" y="0"/>
                </a:lnTo>
                <a:lnTo>
                  <a:pt x="6024154" y="6858000"/>
                </a:lnTo>
                <a:lnTo>
                  <a:pt x="3587167" y="6858000"/>
                </a:lnTo>
                <a:lnTo>
                  <a:pt x="3474220" y="6800152"/>
                </a:lnTo>
                <a:cubicBezTo>
                  <a:pt x="1404818" y="5675986"/>
                  <a:pt x="0" y="3483472"/>
                  <a:pt x="0" y="962844"/>
                </a:cubicBezTo>
                <a:cubicBezTo>
                  <a:pt x="0" y="733696"/>
                  <a:pt x="11610" y="507260"/>
                  <a:pt x="34274" y="284091"/>
                </a:cubicBezTo>
                <a:close/>
              </a:path>
            </a:pathLst>
          </a:custGeom>
        </p:spPr>
      </p:pic>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61494" y="185512"/>
            <a:ext cx="966267" cy="985798"/>
          </a:xfrm>
          <a:prstGeom prst="rect">
            <a:avLst/>
          </a:prstGeom>
        </p:spPr>
      </p:pic>
    </p:spTree>
    <p:extLst>
      <p:ext uri="{BB962C8B-B14F-4D97-AF65-F5344CB8AC3E}">
        <p14:creationId xmlns:p14="http://schemas.microsoft.com/office/powerpoint/2010/main" val="22375485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465693501"/>
              </p:ext>
            </p:extLst>
          </p:nvPr>
        </p:nvGraphicFramePr>
        <p:xfrm>
          <a:off x="0" y="1554481"/>
          <a:ext cx="12192000" cy="5303518"/>
        </p:xfrm>
        <a:graphic>
          <a:graphicData uri="http://schemas.openxmlformats.org/drawingml/2006/table">
            <a:tbl>
              <a:tblPr firstRow="1" bandRow="1">
                <a:tableStyleId>{21E4AEA4-8DFA-4A89-87EB-49C32662AFE0}</a:tableStyleId>
              </a:tblPr>
              <a:tblGrid>
                <a:gridCol w="493221">
                  <a:extLst>
                    <a:ext uri="{9D8B030D-6E8A-4147-A177-3AD203B41FA5}">
                      <a16:colId xmlns:a16="http://schemas.microsoft.com/office/drawing/2014/main" val="693220675"/>
                    </a:ext>
                  </a:extLst>
                </a:gridCol>
                <a:gridCol w="3570778">
                  <a:extLst>
                    <a:ext uri="{9D8B030D-6E8A-4147-A177-3AD203B41FA5}">
                      <a16:colId xmlns:a16="http://schemas.microsoft.com/office/drawing/2014/main" val="4129137676"/>
                    </a:ext>
                  </a:extLst>
                </a:gridCol>
                <a:gridCol w="494144">
                  <a:extLst>
                    <a:ext uri="{9D8B030D-6E8A-4147-A177-3AD203B41FA5}">
                      <a16:colId xmlns:a16="http://schemas.microsoft.com/office/drawing/2014/main" val="3389779153"/>
                    </a:ext>
                  </a:extLst>
                </a:gridCol>
                <a:gridCol w="3569857">
                  <a:extLst>
                    <a:ext uri="{9D8B030D-6E8A-4147-A177-3AD203B41FA5}">
                      <a16:colId xmlns:a16="http://schemas.microsoft.com/office/drawing/2014/main" val="535308839"/>
                    </a:ext>
                  </a:extLst>
                </a:gridCol>
                <a:gridCol w="470126">
                  <a:extLst>
                    <a:ext uri="{9D8B030D-6E8A-4147-A177-3AD203B41FA5}">
                      <a16:colId xmlns:a16="http://schemas.microsoft.com/office/drawing/2014/main" val="3598096286"/>
                    </a:ext>
                  </a:extLst>
                </a:gridCol>
                <a:gridCol w="3593874">
                  <a:extLst>
                    <a:ext uri="{9D8B030D-6E8A-4147-A177-3AD203B41FA5}">
                      <a16:colId xmlns:a16="http://schemas.microsoft.com/office/drawing/2014/main" val="2801818737"/>
                    </a:ext>
                  </a:extLst>
                </a:gridCol>
              </a:tblGrid>
              <a:tr h="693247">
                <a:tc gridSpan="6">
                  <a:txBody>
                    <a:bodyPr/>
                    <a:lstStyle/>
                    <a:p>
                      <a:pPr algn="ctr"/>
                      <a:endParaRPr lang="en-US" b="0" dirty="0" smtClean="0"/>
                    </a:p>
                    <a:p>
                      <a:pPr algn="ctr"/>
                      <a:r>
                        <a:rPr lang="en-US" b="0" dirty="0" smtClean="0"/>
                        <a:t>ACSA</a:t>
                      </a:r>
                      <a:r>
                        <a:rPr lang="en-US" b="0" baseline="0" dirty="0" smtClean="0"/>
                        <a:t> is proactive in identifying and engaging stakeholders around current and emerging educational issues.</a:t>
                      </a:r>
                      <a:endParaRPr lang="en-US" b="0"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extLst>
                  <a:ext uri="{0D108BD9-81ED-4DB2-BD59-A6C34878D82A}">
                    <a16:rowId xmlns:a16="http://schemas.microsoft.com/office/drawing/2014/main" val="1729331521"/>
                  </a:ext>
                </a:extLst>
              </a:tr>
              <a:tr h="363130">
                <a:tc gridSpan="2">
                  <a:txBody>
                    <a:bodyPr/>
                    <a:lstStyle/>
                    <a:p>
                      <a:r>
                        <a:rPr lang="en-US" sz="1600" dirty="0" smtClean="0"/>
                        <a:t>Year</a:t>
                      </a:r>
                      <a:r>
                        <a:rPr lang="en-US" sz="1600" baseline="0" dirty="0" smtClean="0"/>
                        <a:t> 1:  2018-19</a:t>
                      </a:r>
                      <a:endParaRPr lang="en-US" sz="1600" dirty="0"/>
                    </a:p>
                  </a:txBody>
                  <a:tcPr/>
                </a:tc>
                <a:tc hMerge="1">
                  <a:txBody>
                    <a:bodyPr/>
                    <a:lstStyle/>
                    <a:p>
                      <a:endParaRPr lang="en-US" dirty="0"/>
                    </a:p>
                  </a:txBody>
                  <a:tcPr/>
                </a:tc>
                <a:tc gridSpan="2">
                  <a:txBody>
                    <a:bodyPr/>
                    <a:lstStyle/>
                    <a:p>
                      <a:r>
                        <a:rPr lang="en-US" sz="1600" dirty="0" smtClean="0"/>
                        <a:t>Year 2:  2019-20</a:t>
                      </a:r>
                      <a:endParaRPr lang="en-US" sz="1600" dirty="0"/>
                    </a:p>
                  </a:txBody>
                  <a:tcPr/>
                </a:tc>
                <a:tc hMerge="1">
                  <a:txBody>
                    <a:bodyPr/>
                    <a:lstStyle/>
                    <a:p>
                      <a:endParaRPr lang="en-US" dirty="0"/>
                    </a:p>
                  </a:txBody>
                  <a:tcPr/>
                </a:tc>
                <a:tc gridSpan="2">
                  <a:txBody>
                    <a:bodyPr/>
                    <a:lstStyle/>
                    <a:p>
                      <a:r>
                        <a:rPr lang="en-US" sz="1600" dirty="0" smtClean="0"/>
                        <a:t>Year 3:  2020-21</a:t>
                      </a:r>
                      <a:endParaRPr lang="en-US" sz="1600" dirty="0"/>
                    </a:p>
                  </a:txBody>
                  <a:tcPr/>
                </a:tc>
                <a:tc hMerge="1">
                  <a:txBody>
                    <a:bodyPr/>
                    <a:lstStyle/>
                    <a:p>
                      <a:endParaRPr lang="en-US" dirty="0"/>
                    </a:p>
                  </a:txBody>
                  <a:tcPr/>
                </a:tc>
                <a:extLst>
                  <a:ext uri="{0D108BD9-81ED-4DB2-BD59-A6C34878D82A}">
                    <a16:rowId xmlns:a16="http://schemas.microsoft.com/office/drawing/2014/main" val="3065945175"/>
                  </a:ext>
                </a:extLst>
              </a:tr>
              <a:tr h="1419506">
                <a:tc>
                  <a:txBody>
                    <a:bodyPr/>
                    <a:lstStyle/>
                    <a:p>
                      <a:endParaRPr lang="en-US" sz="1600" dirty="0"/>
                    </a:p>
                  </a:txBody>
                  <a:tcPr/>
                </a:tc>
                <a:tc>
                  <a:txBody>
                    <a:bodyPr/>
                    <a:lstStyle/>
                    <a:p>
                      <a:endParaRPr lang="en-US" sz="1600" dirty="0"/>
                    </a:p>
                  </a:txBody>
                  <a:tcPr/>
                </a:tc>
                <a:tc>
                  <a:txBody>
                    <a:bodyPr/>
                    <a:lstStyle/>
                    <a:p>
                      <a:r>
                        <a:rPr lang="en-US" sz="1600" dirty="0" smtClean="0"/>
                        <a:t>R</a:t>
                      </a:r>
                      <a:endParaRPr lang="en-US" sz="1600" dirty="0"/>
                    </a:p>
                  </a:txBody>
                  <a:tcPr/>
                </a:tc>
                <a:tc>
                  <a:txBody>
                    <a:bodyPr/>
                    <a:lstStyle/>
                    <a:p>
                      <a:r>
                        <a:rPr lang="en-US" sz="1600" dirty="0" smtClean="0"/>
                        <a:t>ACSA has built and nurtured partnerships, including appropriate non-education related partners, to address issues that impact student learning, in and outside of the classroom.</a:t>
                      </a:r>
                      <a:endParaRPr lang="en-US" sz="1600" dirty="0"/>
                    </a:p>
                  </a:txBody>
                  <a:tcPr/>
                </a:tc>
                <a:tc>
                  <a:txBody>
                    <a:bodyPr/>
                    <a:lstStyle/>
                    <a:p>
                      <a:endParaRPr lang="en-US" sz="1600" dirty="0"/>
                    </a:p>
                  </a:txBody>
                  <a:tcPr/>
                </a:tc>
                <a:tc>
                  <a:txBody>
                    <a:bodyPr/>
                    <a:lstStyle/>
                    <a:p>
                      <a:endParaRPr lang="en-US" sz="1600" dirty="0"/>
                    </a:p>
                  </a:txBody>
                  <a:tcPr/>
                </a:tc>
                <a:extLst>
                  <a:ext uri="{0D108BD9-81ED-4DB2-BD59-A6C34878D82A}">
                    <a16:rowId xmlns:a16="http://schemas.microsoft.com/office/drawing/2014/main" val="2611761371"/>
                  </a:ext>
                </a:extLst>
              </a:tr>
              <a:tr h="972974">
                <a:tc>
                  <a:txBody>
                    <a:bodyPr/>
                    <a:lstStyle/>
                    <a:p>
                      <a:endParaRPr lang="en-US" sz="1600" dirty="0"/>
                    </a:p>
                  </a:txBody>
                  <a:tcPr/>
                </a:tc>
                <a:tc>
                  <a:txBody>
                    <a:bodyPr/>
                    <a:lstStyle/>
                    <a:p>
                      <a:endParaRPr lang="en-US" sz="1600" dirty="0"/>
                    </a:p>
                  </a:txBody>
                  <a:tcPr/>
                </a:tc>
                <a:tc>
                  <a:txBody>
                    <a:bodyPr/>
                    <a:lstStyle/>
                    <a:p>
                      <a:endParaRPr lang="en-US" sz="1600" dirty="0"/>
                    </a:p>
                  </a:txBody>
                  <a:tcPr/>
                </a:tc>
                <a:tc>
                  <a:txBody>
                    <a:bodyPr/>
                    <a:lstStyle/>
                    <a:p>
                      <a:endParaRPr lang="en-US" sz="1600" dirty="0"/>
                    </a:p>
                  </a:txBody>
                  <a:tcPr/>
                </a:tc>
                <a:tc>
                  <a:txBody>
                    <a:bodyPr/>
                    <a:lstStyle/>
                    <a:p>
                      <a:endParaRPr lang="en-US" sz="1600" dirty="0"/>
                    </a:p>
                  </a:txBody>
                  <a:tcPr/>
                </a:tc>
                <a:tc>
                  <a:txBody>
                    <a:bodyPr/>
                    <a:lstStyle/>
                    <a:p>
                      <a:endParaRPr lang="en-US" sz="1600" dirty="0"/>
                    </a:p>
                  </a:txBody>
                  <a:tcPr/>
                </a:tc>
                <a:extLst>
                  <a:ext uri="{0D108BD9-81ED-4DB2-BD59-A6C34878D82A}">
                    <a16:rowId xmlns:a16="http://schemas.microsoft.com/office/drawing/2014/main" val="2409341125"/>
                  </a:ext>
                </a:extLst>
              </a:tr>
              <a:tr h="881687">
                <a:tc>
                  <a:txBody>
                    <a:bodyPr/>
                    <a:lstStyle/>
                    <a:p>
                      <a:endParaRPr lang="en-US" sz="1600" dirty="0"/>
                    </a:p>
                  </a:txBody>
                  <a:tcPr/>
                </a:tc>
                <a:tc>
                  <a:txBody>
                    <a:bodyPr/>
                    <a:lstStyle/>
                    <a:p>
                      <a:endParaRPr lang="en-US" sz="1600" dirty="0"/>
                    </a:p>
                  </a:txBody>
                  <a:tcPr/>
                </a:tc>
                <a:tc>
                  <a:txBody>
                    <a:bodyPr/>
                    <a:lstStyle/>
                    <a:p>
                      <a:endParaRPr lang="en-US" sz="1600" dirty="0"/>
                    </a:p>
                  </a:txBody>
                  <a:tcPr/>
                </a:tc>
                <a:tc>
                  <a:txBody>
                    <a:bodyPr/>
                    <a:lstStyle/>
                    <a:p>
                      <a:endParaRPr lang="en-US" sz="1600" dirty="0"/>
                    </a:p>
                  </a:txBody>
                  <a:tcPr/>
                </a:tc>
                <a:tc>
                  <a:txBody>
                    <a:bodyPr/>
                    <a:lstStyle/>
                    <a:p>
                      <a:endParaRPr lang="en-US" sz="1600" dirty="0"/>
                    </a:p>
                  </a:txBody>
                  <a:tcPr/>
                </a:tc>
                <a:tc>
                  <a:txBody>
                    <a:bodyPr/>
                    <a:lstStyle/>
                    <a:p>
                      <a:endParaRPr lang="en-US" sz="1600" dirty="0"/>
                    </a:p>
                  </a:txBody>
                  <a:tcPr/>
                </a:tc>
                <a:extLst>
                  <a:ext uri="{0D108BD9-81ED-4DB2-BD59-A6C34878D82A}">
                    <a16:rowId xmlns:a16="http://schemas.microsoft.com/office/drawing/2014/main" val="3332499389"/>
                  </a:ext>
                </a:extLst>
              </a:tr>
              <a:tr h="972974">
                <a:tc>
                  <a:txBody>
                    <a:bodyPr/>
                    <a:lstStyle/>
                    <a:p>
                      <a:endParaRPr lang="en-US" sz="1600" dirty="0"/>
                    </a:p>
                  </a:txBody>
                  <a:tcPr/>
                </a:tc>
                <a:tc>
                  <a:txBody>
                    <a:bodyPr/>
                    <a:lstStyle/>
                    <a:p>
                      <a:endParaRPr lang="en-US" sz="1600" dirty="0"/>
                    </a:p>
                  </a:txBody>
                  <a:tcPr/>
                </a:tc>
                <a:tc>
                  <a:txBody>
                    <a:bodyPr/>
                    <a:lstStyle/>
                    <a:p>
                      <a:endParaRPr lang="en-US" dirty="0"/>
                    </a:p>
                  </a:txBody>
                  <a:tcPr/>
                </a:tc>
                <a:tc>
                  <a:txBody>
                    <a:bodyPr/>
                    <a:lstStyle/>
                    <a:p>
                      <a:endParaRPr lang="en-US" dirty="0"/>
                    </a:p>
                  </a:txBody>
                  <a:tcPr/>
                </a:tc>
                <a:tc>
                  <a:txBody>
                    <a:bodyPr/>
                    <a:lstStyle/>
                    <a:p>
                      <a:endParaRPr lang="en-US" sz="1600" dirty="0"/>
                    </a:p>
                  </a:txBody>
                  <a:tcPr/>
                </a:tc>
                <a:tc>
                  <a:txBody>
                    <a:bodyPr/>
                    <a:lstStyle/>
                    <a:p>
                      <a:endParaRPr lang="en-US" sz="1600" dirty="0"/>
                    </a:p>
                  </a:txBody>
                  <a:tcPr/>
                </a:tc>
                <a:extLst>
                  <a:ext uri="{0D108BD9-81ED-4DB2-BD59-A6C34878D82A}">
                    <a16:rowId xmlns:a16="http://schemas.microsoft.com/office/drawing/2014/main" val="1675348968"/>
                  </a:ext>
                </a:extLst>
              </a:tr>
            </a:tbl>
          </a:graphicData>
        </a:graphic>
      </p:graphicFrame>
      <p:sp>
        <p:nvSpPr>
          <p:cNvPr id="2" name="Title 1"/>
          <p:cNvSpPr>
            <a:spLocks noGrp="1"/>
          </p:cNvSpPr>
          <p:nvPr>
            <p:ph type="title"/>
          </p:nvPr>
        </p:nvSpPr>
        <p:spPr>
          <a:xfrm>
            <a:off x="1676400" y="365127"/>
            <a:ext cx="10515600" cy="1325563"/>
          </a:xfrm>
        </p:spPr>
        <p:txBody>
          <a:bodyPr>
            <a:normAutofit/>
          </a:bodyPr>
          <a:lstStyle/>
          <a:p>
            <a:r>
              <a:rPr lang="en-US" sz="2400" cap="all" dirty="0">
                <a:solidFill>
                  <a:schemeClr val="tx2"/>
                </a:solidFill>
              </a:rPr>
              <a:t>ADVOCACY AND INFLUENCE</a:t>
            </a:r>
            <a:r>
              <a:rPr lang="en-US" sz="2400" cap="all" dirty="0"/>
              <a:t/>
            </a:r>
            <a:br>
              <a:rPr lang="en-US" sz="2400" cap="all" dirty="0"/>
            </a:br>
            <a:r>
              <a:rPr lang="en-US" sz="3600" b="1" cap="all" dirty="0"/>
              <a:t>Acsa in a leadership role</a:t>
            </a:r>
            <a:endParaRPr lang="en-US" sz="3600" b="1" dirty="0"/>
          </a:p>
        </p:txBody>
      </p:sp>
      <p:sp>
        <p:nvSpPr>
          <p:cNvPr id="7" name="Slide Number Placeholder 6"/>
          <p:cNvSpPr>
            <a:spLocks noGrp="1"/>
          </p:cNvSpPr>
          <p:nvPr>
            <p:ph type="sldNum" sz="quarter" idx="12"/>
          </p:nvPr>
        </p:nvSpPr>
        <p:spPr>
          <a:xfrm>
            <a:off x="9448800" y="6492874"/>
            <a:ext cx="2743200" cy="365125"/>
          </a:xfrm>
        </p:spPr>
        <p:txBody>
          <a:bodyPr/>
          <a:lstStyle/>
          <a:p>
            <a:fld id="{E7AC6EC2-E45C-44D4-8C3E-54F4F5B23C90}" type="slidenum">
              <a:rPr lang="en-US" smtClean="0">
                <a:solidFill>
                  <a:schemeClr val="accent5">
                    <a:lumMod val="75000"/>
                  </a:schemeClr>
                </a:solidFill>
              </a:rPr>
              <a:t>12</a:t>
            </a:fld>
            <a:endParaRPr lang="en-US" dirty="0">
              <a:solidFill>
                <a:schemeClr val="accent5">
                  <a:lumMod val="75000"/>
                </a:schemeClr>
              </a:solidFill>
            </a:endParaRPr>
          </a:p>
        </p:txBody>
      </p:sp>
      <p:pic>
        <p:nvPicPr>
          <p:cNvPr id="4" name="Content Placeholder 8" descr="A close up of a green field&#10;&#10;Description generated with high confidence">
            <a:extLst>
              <a:ext uri="{FF2B5EF4-FFF2-40B4-BE49-F238E27FC236}">
                <a16:creationId xmlns:a16="http://schemas.microsoft.com/office/drawing/2014/main" id="{55BF0DF3-A64A-4ABD-BAFC-029C85BBB941}"/>
              </a:ext>
            </a:extLst>
          </p:cNvPr>
          <p:cNvPicPr>
            <a:picLocks noChangeAspect="1"/>
          </p:cNvPicPr>
          <p:nvPr/>
        </p:nvPicPr>
        <p:blipFill rotWithShape="1">
          <a:blip r:embed="rId2">
            <a:extLst>
              <a:ext uri="{28A0092B-C50C-407E-A947-70E740481C1C}">
                <a14:useLocalDpi xmlns:a14="http://schemas.microsoft.com/office/drawing/2010/main" val="0"/>
              </a:ext>
              <a:ext uri="{837473B0-CC2E-450A-ABE3-18F120FF3D39}">
                <a1611:picAttrSrcUrl xmlns="" xmlns:a1611="http://schemas.microsoft.com/office/drawing/2016/11/main" r:id="rId3"/>
              </a:ext>
            </a:extLst>
          </a:blip>
          <a:srcRect l="2261" r="9898"/>
          <a:stretch/>
        </p:blipFill>
        <p:spPr>
          <a:xfrm rot="10800000" flipV="1">
            <a:off x="-1524000" y="0"/>
            <a:ext cx="1365477" cy="1554480"/>
          </a:xfrm>
          <a:custGeom>
            <a:avLst/>
            <a:gdLst>
              <a:gd name="connsiteX0" fmla="*/ 70374 w 6024154"/>
              <a:gd name="connsiteY0" fmla="*/ 0 h 6858000"/>
              <a:gd name="connsiteX1" fmla="*/ 6024154 w 6024154"/>
              <a:gd name="connsiteY1" fmla="*/ 0 h 6858000"/>
              <a:gd name="connsiteX2" fmla="*/ 6024154 w 6024154"/>
              <a:gd name="connsiteY2" fmla="*/ 6858000 h 6858000"/>
              <a:gd name="connsiteX3" fmla="*/ 3587167 w 6024154"/>
              <a:gd name="connsiteY3" fmla="*/ 6858000 h 6858000"/>
              <a:gd name="connsiteX4" fmla="*/ 3474220 w 6024154"/>
              <a:gd name="connsiteY4" fmla="*/ 6800152 h 6858000"/>
              <a:gd name="connsiteX5" fmla="*/ 0 w 6024154"/>
              <a:gd name="connsiteY5" fmla="*/ 962844 h 6858000"/>
              <a:gd name="connsiteX6" fmla="*/ 34274 w 6024154"/>
              <a:gd name="connsiteY6" fmla="*/ 284091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024154" h="6858000">
                <a:moveTo>
                  <a:pt x="70374" y="0"/>
                </a:moveTo>
                <a:lnTo>
                  <a:pt x="6024154" y="0"/>
                </a:lnTo>
                <a:lnTo>
                  <a:pt x="6024154" y="6858000"/>
                </a:lnTo>
                <a:lnTo>
                  <a:pt x="3587167" y="6858000"/>
                </a:lnTo>
                <a:lnTo>
                  <a:pt x="3474220" y="6800152"/>
                </a:lnTo>
                <a:cubicBezTo>
                  <a:pt x="1404818" y="5675986"/>
                  <a:pt x="0" y="3483472"/>
                  <a:pt x="0" y="962844"/>
                </a:cubicBezTo>
                <a:cubicBezTo>
                  <a:pt x="0" y="733696"/>
                  <a:pt x="11610" y="507260"/>
                  <a:pt x="34274" y="284091"/>
                </a:cubicBezTo>
                <a:close/>
              </a:path>
            </a:pathLst>
          </a:custGeom>
        </p:spPr>
      </p:pic>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61494" y="185512"/>
            <a:ext cx="966267" cy="985798"/>
          </a:xfrm>
          <a:prstGeom prst="rect">
            <a:avLst/>
          </a:prstGeom>
        </p:spPr>
      </p:pic>
    </p:spTree>
    <p:extLst>
      <p:ext uri="{BB962C8B-B14F-4D97-AF65-F5344CB8AC3E}">
        <p14:creationId xmlns:p14="http://schemas.microsoft.com/office/powerpoint/2010/main" val="187444564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1230957209"/>
              </p:ext>
            </p:extLst>
          </p:nvPr>
        </p:nvGraphicFramePr>
        <p:xfrm>
          <a:off x="0" y="1554483"/>
          <a:ext cx="12192000" cy="5303519"/>
        </p:xfrm>
        <a:graphic>
          <a:graphicData uri="http://schemas.openxmlformats.org/drawingml/2006/table">
            <a:tbl>
              <a:tblPr firstRow="1" bandRow="1">
                <a:tableStyleId>{21E4AEA4-8DFA-4A89-87EB-49C32662AFE0}</a:tableStyleId>
              </a:tblPr>
              <a:tblGrid>
                <a:gridCol w="493221">
                  <a:extLst>
                    <a:ext uri="{9D8B030D-6E8A-4147-A177-3AD203B41FA5}">
                      <a16:colId xmlns:a16="http://schemas.microsoft.com/office/drawing/2014/main" val="693220675"/>
                    </a:ext>
                  </a:extLst>
                </a:gridCol>
                <a:gridCol w="3570778">
                  <a:extLst>
                    <a:ext uri="{9D8B030D-6E8A-4147-A177-3AD203B41FA5}">
                      <a16:colId xmlns:a16="http://schemas.microsoft.com/office/drawing/2014/main" val="4129137676"/>
                    </a:ext>
                  </a:extLst>
                </a:gridCol>
                <a:gridCol w="494144">
                  <a:extLst>
                    <a:ext uri="{9D8B030D-6E8A-4147-A177-3AD203B41FA5}">
                      <a16:colId xmlns:a16="http://schemas.microsoft.com/office/drawing/2014/main" val="3389779153"/>
                    </a:ext>
                  </a:extLst>
                </a:gridCol>
                <a:gridCol w="3569857">
                  <a:extLst>
                    <a:ext uri="{9D8B030D-6E8A-4147-A177-3AD203B41FA5}">
                      <a16:colId xmlns:a16="http://schemas.microsoft.com/office/drawing/2014/main" val="535308839"/>
                    </a:ext>
                  </a:extLst>
                </a:gridCol>
                <a:gridCol w="470126">
                  <a:extLst>
                    <a:ext uri="{9D8B030D-6E8A-4147-A177-3AD203B41FA5}">
                      <a16:colId xmlns:a16="http://schemas.microsoft.com/office/drawing/2014/main" val="3598096286"/>
                    </a:ext>
                  </a:extLst>
                </a:gridCol>
                <a:gridCol w="3593874">
                  <a:extLst>
                    <a:ext uri="{9D8B030D-6E8A-4147-A177-3AD203B41FA5}">
                      <a16:colId xmlns:a16="http://schemas.microsoft.com/office/drawing/2014/main" val="2801818737"/>
                    </a:ext>
                  </a:extLst>
                </a:gridCol>
              </a:tblGrid>
              <a:tr h="894459">
                <a:tc gridSpan="6">
                  <a:txBody>
                    <a:bodyPr/>
                    <a:lstStyle/>
                    <a:p>
                      <a:pPr algn="ctr"/>
                      <a:endParaRPr lang="en-US" b="0" dirty="0" smtClean="0"/>
                    </a:p>
                    <a:p>
                      <a:pPr algn="ctr"/>
                      <a:r>
                        <a:rPr lang="en-US" b="0" dirty="0" smtClean="0"/>
                        <a:t>Amplify the voice of the profession at the local, state and federal levels by fully leveraging the influence</a:t>
                      </a:r>
                      <a:r>
                        <a:rPr lang="en-US" b="0" baseline="0" dirty="0" smtClean="0"/>
                        <a:t> of educational leaders</a:t>
                      </a:r>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extLst>
                  <a:ext uri="{0D108BD9-81ED-4DB2-BD59-A6C34878D82A}">
                    <a16:rowId xmlns:a16="http://schemas.microsoft.com/office/drawing/2014/main" val="1729331521"/>
                  </a:ext>
                </a:extLst>
              </a:tr>
              <a:tr h="357784">
                <a:tc gridSpan="2">
                  <a:txBody>
                    <a:bodyPr/>
                    <a:lstStyle/>
                    <a:p>
                      <a:r>
                        <a:rPr lang="en-US" sz="1600" dirty="0" smtClean="0"/>
                        <a:t>Year</a:t>
                      </a:r>
                      <a:r>
                        <a:rPr lang="en-US" sz="1600" baseline="0" dirty="0" smtClean="0"/>
                        <a:t> 1:  2018-19</a:t>
                      </a:r>
                      <a:endParaRPr lang="en-US" sz="1600" dirty="0"/>
                    </a:p>
                  </a:txBody>
                  <a:tcPr/>
                </a:tc>
                <a:tc hMerge="1">
                  <a:txBody>
                    <a:bodyPr/>
                    <a:lstStyle/>
                    <a:p>
                      <a:endParaRPr lang="en-US" dirty="0"/>
                    </a:p>
                  </a:txBody>
                  <a:tcPr/>
                </a:tc>
                <a:tc gridSpan="2">
                  <a:txBody>
                    <a:bodyPr/>
                    <a:lstStyle/>
                    <a:p>
                      <a:r>
                        <a:rPr lang="en-US" sz="1600" dirty="0" smtClean="0"/>
                        <a:t>Year 2:  2019-20</a:t>
                      </a:r>
                      <a:endParaRPr lang="en-US" sz="1600" dirty="0"/>
                    </a:p>
                  </a:txBody>
                  <a:tcPr/>
                </a:tc>
                <a:tc hMerge="1">
                  <a:txBody>
                    <a:bodyPr/>
                    <a:lstStyle/>
                    <a:p>
                      <a:endParaRPr lang="en-US" dirty="0"/>
                    </a:p>
                  </a:txBody>
                  <a:tcPr/>
                </a:tc>
                <a:tc gridSpan="2">
                  <a:txBody>
                    <a:bodyPr/>
                    <a:lstStyle/>
                    <a:p>
                      <a:r>
                        <a:rPr lang="en-US" sz="1600" dirty="0" smtClean="0"/>
                        <a:t>Year 3:  2020-21</a:t>
                      </a:r>
                      <a:endParaRPr lang="en-US" sz="1600" dirty="0"/>
                    </a:p>
                  </a:txBody>
                  <a:tcPr/>
                </a:tc>
                <a:tc hMerge="1">
                  <a:txBody>
                    <a:bodyPr/>
                    <a:lstStyle/>
                    <a:p>
                      <a:endParaRPr lang="en-US" dirty="0"/>
                    </a:p>
                  </a:txBody>
                  <a:tcPr/>
                </a:tc>
                <a:extLst>
                  <a:ext uri="{0D108BD9-81ED-4DB2-BD59-A6C34878D82A}">
                    <a16:rowId xmlns:a16="http://schemas.microsoft.com/office/drawing/2014/main" val="3065945175"/>
                  </a:ext>
                </a:extLst>
              </a:tr>
              <a:tr h="1162796">
                <a:tc>
                  <a:txBody>
                    <a:bodyPr/>
                    <a:lstStyle/>
                    <a:p>
                      <a:endParaRPr lang="en-US" sz="1600" dirty="0"/>
                    </a:p>
                  </a:txBody>
                  <a:tcPr/>
                </a:tc>
                <a:tc>
                  <a:txBody>
                    <a:bodyPr/>
                    <a:lstStyle/>
                    <a:p>
                      <a:endParaRPr lang="en-US" sz="1600" dirty="0"/>
                    </a:p>
                  </a:txBody>
                  <a:tcPr/>
                </a:tc>
                <a:tc>
                  <a:txBody>
                    <a:bodyPr/>
                    <a:lstStyle/>
                    <a:p>
                      <a:r>
                        <a:rPr lang="en-US" sz="1600" dirty="0" smtClean="0"/>
                        <a:t>T</a:t>
                      </a:r>
                      <a:endParaRPr lang="en-US" sz="1600" dirty="0"/>
                    </a:p>
                  </a:txBody>
                  <a:tcPr/>
                </a:tc>
                <a:tc>
                  <a:txBody>
                    <a:bodyPr/>
                    <a:lstStyle/>
                    <a:p>
                      <a:r>
                        <a:rPr lang="en-US" sz="1600" dirty="0" smtClean="0"/>
                        <a:t>ACSA members are empowered to organize education stakeholders</a:t>
                      </a:r>
                      <a:r>
                        <a:rPr lang="en-US" sz="1600" baseline="0" dirty="0" smtClean="0"/>
                        <a:t> through ongoing training, tools and support.</a:t>
                      </a:r>
                      <a:endParaRPr lang="en-US" sz="1600" dirty="0"/>
                    </a:p>
                  </a:txBody>
                  <a:tcPr/>
                </a:tc>
                <a:tc>
                  <a:txBody>
                    <a:bodyPr/>
                    <a:lstStyle/>
                    <a:p>
                      <a:endParaRPr lang="en-US" sz="1600" dirty="0"/>
                    </a:p>
                  </a:txBody>
                  <a:tcPr/>
                </a:tc>
                <a:tc>
                  <a:txBody>
                    <a:bodyPr/>
                    <a:lstStyle/>
                    <a:p>
                      <a:endParaRPr lang="en-US" sz="1600" dirty="0"/>
                    </a:p>
                  </a:txBody>
                  <a:tcPr/>
                </a:tc>
                <a:extLst>
                  <a:ext uri="{0D108BD9-81ED-4DB2-BD59-A6C34878D82A}">
                    <a16:rowId xmlns:a16="http://schemas.microsoft.com/office/drawing/2014/main" val="2611761371"/>
                  </a:ext>
                </a:extLst>
              </a:tr>
              <a:tr h="1699471">
                <a:tc>
                  <a:txBody>
                    <a:bodyPr/>
                    <a:lstStyle/>
                    <a:p>
                      <a:endParaRPr lang="en-US" sz="1600" dirty="0"/>
                    </a:p>
                  </a:txBody>
                  <a:tcPr/>
                </a:tc>
                <a:tc>
                  <a:txBody>
                    <a:bodyPr/>
                    <a:lstStyle/>
                    <a:p>
                      <a:endParaRPr lang="en-US" sz="1600" dirty="0"/>
                    </a:p>
                  </a:txBody>
                  <a:tcPr/>
                </a:tc>
                <a:tc>
                  <a:txBody>
                    <a:bodyPr/>
                    <a:lstStyle/>
                    <a:p>
                      <a:r>
                        <a:rPr lang="en-US" sz="1600" dirty="0" smtClean="0">
                          <a:solidFill>
                            <a:srgbClr val="C00000"/>
                          </a:solidFill>
                        </a:rPr>
                        <a:t>U</a:t>
                      </a:r>
                      <a:endParaRPr lang="en-US" sz="1600" dirty="0">
                        <a:solidFill>
                          <a:srgbClr val="C00000"/>
                        </a:solidFill>
                      </a:endParaRPr>
                    </a:p>
                  </a:txBody>
                  <a:tcPr/>
                </a:tc>
                <a:tc>
                  <a:txBody>
                    <a:bodyPr/>
                    <a:lstStyle/>
                    <a:p>
                      <a:r>
                        <a:rPr lang="en-US" sz="1600" dirty="0" smtClean="0">
                          <a:solidFill>
                            <a:srgbClr val="C00000"/>
                          </a:solidFill>
                        </a:rPr>
                        <a:t>State, regions and charters have developed and are implementing</a:t>
                      </a:r>
                      <a:r>
                        <a:rPr lang="en-US" sz="1600" baseline="0" dirty="0" smtClean="0">
                          <a:solidFill>
                            <a:srgbClr val="C00000"/>
                          </a:solidFill>
                        </a:rPr>
                        <a:t> year-round strategies for communication and engagement of elected officials and community stakeholders.</a:t>
                      </a:r>
                      <a:endParaRPr lang="en-US" sz="1600" dirty="0">
                        <a:solidFill>
                          <a:srgbClr val="C00000"/>
                        </a:solidFill>
                      </a:endParaRPr>
                    </a:p>
                  </a:txBody>
                  <a:tcPr/>
                </a:tc>
                <a:tc>
                  <a:txBody>
                    <a:bodyPr/>
                    <a:lstStyle/>
                    <a:p>
                      <a:endParaRPr lang="en-US" sz="1600" dirty="0"/>
                    </a:p>
                  </a:txBody>
                  <a:tcPr/>
                </a:tc>
                <a:tc>
                  <a:txBody>
                    <a:bodyPr/>
                    <a:lstStyle/>
                    <a:p>
                      <a:endParaRPr lang="en-US" sz="1600" dirty="0"/>
                    </a:p>
                  </a:txBody>
                  <a:tcPr/>
                </a:tc>
                <a:extLst>
                  <a:ext uri="{0D108BD9-81ED-4DB2-BD59-A6C34878D82A}">
                    <a16:rowId xmlns:a16="http://schemas.microsoft.com/office/drawing/2014/main" val="2409341125"/>
                  </a:ext>
                </a:extLst>
              </a:tr>
              <a:tr h="507897">
                <a:tc>
                  <a:txBody>
                    <a:bodyPr/>
                    <a:lstStyle/>
                    <a:p>
                      <a:endParaRPr lang="en-US" sz="1600" dirty="0"/>
                    </a:p>
                  </a:txBody>
                  <a:tcPr/>
                </a:tc>
                <a:tc>
                  <a:txBody>
                    <a:bodyPr/>
                    <a:lstStyle/>
                    <a:p>
                      <a:endParaRPr lang="en-US" sz="1600" dirty="0"/>
                    </a:p>
                  </a:txBody>
                  <a:tcPr/>
                </a:tc>
                <a:tc>
                  <a:txBody>
                    <a:bodyPr/>
                    <a:lstStyle/>
                    <a:p>
                      <a:endParaRPr lang="en-US" sz="1600" dirty="0"/>
                    </a:p>
                  </a:txBody>
                  <a:tcPr/>
                </a:tc>
                <a:tc>
                  <a:txBody>
                    <a:bodyPr/>
                    <a:lstStyle/>
                    <a:p>
                      <a:endParaRPr lang="en-US" sz="1600" dirty="0"/>
                    </a:p>
                  </a:txBody>
                  <a:tcPr/>
                </a:tc>
                <a:tc>
                  <a:txBody>
                    <a:bodyPr/>
                    <a:lstStyle/>
                    <a:p>
                      <a:endParaRPr lang="en-US" sz="1600" dirty="0"/>
                    </a:p>
                  </a:txBody>
                  <a:tcPr/>
                </a:tc>
                <a:tc>
                  <a:txBody>
                    <a:bodyPr/>
                    <a:lstStyle/>
                    <a:p>
                      <a:endParaRPr lang="en-US" sz="1600" dirty="0"/>
                    </a:p>
                  </a:txBody>
                  <a:tcPr/>
                </a:tc>
                <a:extLst>
                  <a:ext uri="{0D108BD9-81ED-4DB2-BD59-A6C34878D82A}">
                    <a16:rowId xmlns:a16="http://schemas.microsoft.com/office/drawing/2014/main" val="3332499389"/>
                  </a:ext>
                </a:extLst>
              </a:tr>
              <a:tr h="681112">
                <a:tc>
                  <a:txBody>
                    <a:bodyPr/>
                    <a:lstStyle/>
                    <a:p>
                      <a:endParaRPr lang="en-US" sz="1600" dirty="0"/>
                    </a:p>
                  </a:txBody>
                  <a:tcPr/>
                </a:tc>
                <a:tc>
                  <a:txBody>
                    <a:bodyPr/>
                    <a:lstStyle/>
                    <a:p>
                      <a:endParaRPr lang="en-US" sz="1600" dirty="0"/>
                    </a:p>
                  </a:txBody>
                  <a:tcPr/>
                </a:tc>
                <a:tc>
                  <a:txBody>
                    <a:bodyPr/>
                    <a:lstStyle/>
                    <a:p>
                      <a:endParaRPr lang="en-US" sz="1600" dirty="0"/>
                    </a:p>
                  </a:txBody>
                  <a:tcPr/>
                </a:tc>
                <a:tc>
                  <a:txBody>
                    <a:bodyPr/>
                    <a:lstStyle/>
                    <a:p>
                      <a:endParaRPr lang="en-US" sz="1600" dirty="0"/>
                    </a:p>
                  </a:txBody>
                  <a:tcPr/>
                </a:tc>
                <a:tc>
                  <a:txBody>
                    <a:bodyPr/>
                    <a:lstStyle/>
                    <a:p>
                      <a:endParaRPr lang="en-US" sz="1600" dirty="0"/>
                    </a:p>
                  </a:txBody>
                  <a:tcPr/>
                </a:tc>
                <a:tc>
                  <a:txBody>
                    <a:bodyPr/>
                    <a:lstStyle/>
                    <a:p>
                      <a:endParaRPr lang="en-US" sz="1600" dirty="0"/>
                    </a:p>
                  </a:txBody>
                  <a:tcPr/>
                </a:tc>
                <a:extLst>
                  <a:ext uri="{0D108BD9-81ED-4DB2-BD59-A6C34878D82A}">
                    <a16:rowId xmlns:a16="http://schemas.microsoft.com/office/drawing/2014/main" val="1675348968"/>
                  </a:ext>
                </a:extLst>
              </a:tr>
            </a:tbl>
          </a:graphicData>
        </a:graphic>
      </p:graphicFrame>
      <p:sp>
        <p:nvSpPr>
          <p:cNvPr id="2" name="Title 1"/>
          <p:cNvSpPr>
            <a:spLocks noGrp="1"/>
          </p:cNvSpPr>
          <p:nvPr>
            <p:ph type="title"/>
          </p:nvPr>
        </p:nvSpPr>
        <p:spPr>
          <a:xfrm>
            <a:off x="1773676" y="377685"/>
            <a:ext cx="10515600" cy="1325563"/>
          </a:xfrm>
          <a:noFill/>
        </p:spPr>
        <p:txBody>
          <a:bodyPr>
            <a:normAutofit/>
          </a:bodyPr>
          <a:lstStyle/>
          <a:p>
            <a:r>
              <a:rPr lang="en-US" sz="2400" cap="all" dirty="0">
                <a:solidFill>
                  <a:schemeClr val="tx2"/>
                </a:solidFill>
              </a:rPr>
              <a:t>ADVOCACY AND INFLUENCE</a:t>
            </a:r>
            <a:r>
              <a:rPr lang="en-US" sz="2400" cap="all" dirty="0"/>
              <a:t/>
            </a:r>
            <a:br>
              <a:rPr lang="en-US" sz="2400" cap="all" dirty="0"/>
            </a:br>
            <a:r>
              <a:rPr lang="en-US" sz="3600" b="1" cap="all" dirty="0"/>
              <a:t>grassroots advocacy and influence</a:t>
            </a:r>
            <a:endParaRPr lang="en-US" sz="3600" b="1" dirty="0"/>
          </a:p>
        </p:txBody>
      </p:sp>
      <p:sp>
        <p:nvSpPr>
          <p:cNvPr id="7" name="Slide Number Placeholder 6"/>
          <p:cNvSpPr>
            <a:spLocks noGrp="1"/>
          </p:cNvSpPr>
          <p:nvPr>
            <p:ph type="sldNum" sz="quarter" idx="12"/>
          </p:nvPr>
        </p:nvSpPr>
        <p:spPr>
          <a:xfrm>
            <a:off x="9448800" y="6492875"/>
            <a:ext cx="2743200" cy="365125"/>
          </a:xfrm>
        </p:spPr>
        <p:txBody>
          <a:bodyPr/>
          <a:lstStyle/>
          <a:p>
            <a:fld id="{E7AC6EC2-E45C-44D4-8C3E-54F4F5B23C90}" type="slidenum">
              <a:rPr lang="en-US" smtClean="0">
                <a:solidFill>
                  <a:schemeClr val="accent5">
                    <a:lumMod val="75000"/>
                  </a:schemeClr>
                </a:solidFill>
              </a:rPr>
              <a:t>13</a:t>
            </a:fld>
            <a:endParaRPr lang="en-US" dirty="0">
              <a:solidFill>
                <a:schemeClr val="accent5">
                  <a:lumMod val="75000"/>
                </a:schemeClr>
              </a:solidFill>
            </a:endParaRPr>
          </a:p>
        </p:txBody>
      </p:sp>
      <p:pic>
        <p:nvPicPr>
          <p:cNvPr id="4" name="Content Placeholder 8" descr="A close up of a green field&#10;&#10;Description generated with high confidence">
            <a:extLst>
              <a:ext uri="{FF2B5EF4-FFF2-40B4-BE49-F238E27FC236}">
                <a16:creationId xmlns:a16="http://schemas.microsoft.com/office/drawing/2014/main" id="{55BF0DF3-A64A-4ABD-BAFC-029C85BBB941}"/>
              </a:ext>
            </a:extLst>
          </p:cNvPr>
          <p:cNvPicPr>
            <a:picLocks noChangeAspect="1"/>
          </p:cNvPicPr>
          <p:nvPr/>
        </p:nvPicPr>
        <p:blipFill rotWithShape="1">
          <a:blip r:embed="rId2">
            <a:extLst>
              <a:ext uri="{28A0092B-C50C-407E-A947-70E740481C1C}">
                <a14:useLocalDpi xmlns:a14="http://schemas.microsoft.com/office/drawing/2010/main" val="0"/>
              </a:ext>
              <a:ext uri="{837473B0-CC2E-450A-ABE3-18F120FF3D39}">
                <a1611:picAttrSrcUrl xmlns="" xmlns:a1611="http://schemas.microsoft.com/office/drawing/2016/11/main" r:id="rId3"/>
              </a:ext>
            </a:extLst>
          </a:blip>
          <a:srcRect l="2261" r="9898"/>
          <a:stretch/>
        </p:blipFill>
        <p:spPr>
          <a:xfrm rot="10800000" flipV="1">
            <a:off x="-1524000" y="0"/>
            <a:ext cx="1365477" cy="1554480"/>
          </a:xfrm>
          <a:custGeom>
            <a:avLst/>
            <a:gdLst>
              <a:gd name="connsiteX0" fmla="*/ 70374 w 6024154"/>
              <a:gd name="connsiteY0" fmla="*/ 0 h 6858000"/>
              <a:gd name="connsiteX1" fmla="*/ 6024154 w 6024154"/>
              <a:gd name="connsiteY1" fmla="*/ 0 h 6858000"/>
              <a:gd name="connsiteX2" fmla="*/ 6024154 w 6024154"/>
              <a:gd name="connsiteY2" fmla="*/ 6858000 h 6858000"/>
              <a:gd name="connsiteX3" fmla="*/ 3587167 w 6024154"/>
              <a:gd name="connsiteY3" fmla="*/ 6858000 h 6858000"/>
              <a:gd name="connsiteX4" fmla="*/ 3474220 w 6024154"/>
              <a:gd name="connsiteY4" fmla="*/ 6800152 h 6858000"/>
              <a:gd name="connsiteX5" fmla="*/ 0 w 6024154"/>
              <a:gd name="connsiteY5" fmla="*/ 962844 h 6858000"/>
              <a:gd name="connsiteX6" fmla="*/ 34274 w 6024154"/>
              <a:gd name="connsiteY6" fmla="*/ 284091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024154" h="6858000">
                <a:moveTo>
                  <a:pt x="70374" y="0"/>
                </a:moveTo>
                <a:lnTo>
                  <a:pt x="6024154" y="0"/>
                </a:lnTo>
                <a:lnTo>
                  <a:pt x="6024154" y="6858000"/>
                </a:lnTo>
                <a:lnTo>
                  <a:pt x="3587167" y="6858000"/>
                </a:lnTo>
                <a:lnTo>
                  <a:pt x="3474220" y="6800152"/>
                </a:lnTo>
                <a:cubicBezTo>
                  <a:pt x="1404818" y="5675986"/>
                  <a:pt x="0" y="3483472"/>
                  <a:pt x="0" y="962844"/>
                </a:cubicBezTo>
                <a:cubicBezTo>
                  <a:pt x="0" y="733696"/>
                  <a:pt x="11610" y="507260"/>
                  <a:pt x="34274" y="284091"/>
                </a:cubicBezTo>
                <a:close/>
              </a:path>
            </a:pathLst>
          </a:custGeom>
        </p:spPr>
      </p:pic>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61494" y="185512"/>
            <a:ext cx="966267" cy="985798"/>
          </a:xfrm>
          <a:prstGeom prst="rect">
            <a:avLst/>
          </a:prstGeom>
        </p:spPr>
      </p:pic>
    </p:spTree>
    <p:extLst>
      <p:ext uri="{BB962C8B-B14F-4D97-AF65-F5344CB8AC3E}">
        <p14:creationId xmlns:p14="http://schemas.microsoft.com/office/powerpoint/2010/main" val="339668396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1313238233"/>
              </p:ext>
            </p:extLst>
          </p:nvPr>
        </p:nvGraphicFramePr>
        <p:xfrm>
          <a:off x="0" y="1554483"/>
          <a:ext cx="12192000" cy="5303519"/>
        </p:xfrm>
        <a:graphic>
          <a:graphicData uri="http://schemas.openxmlformats.org/drawingml/2006/table">
            <a:tbl>
              <a:tblPr firstRow="1" bandRow="1">
                <a:tableStyleId>{21E4AEA4-8DFA-4A89-87EB-49C32662AFE0}</a:tableStyleId>
              </a:tblPr>
              <a:tblGrid>
                <a:gridCol w="493221">
                  <a:extLst>
                    <a:ext uri="{9D8B030D-6E8A-4147-A177-3AD203B41FA5}">
                      <a16:colId xmlns:a16="http://schemas.microsoft.com/office/drawing/2014/main" val="693220675"/>
                    </a:ext>
                  </a:extLst>
                </a:gridCol>
                <a:gridCol w="3570778">
                  <a:extLst>
                    <a:ext uri="{9D8B030D-6E8A-4147-A177-3AD203B41FA5}">
                      <a16:colId xmlns:a16="http://schemas.microsoft.com/office/drawing/2014/main" val="4129137676"/>
                    </a:ext>
                  </a:extLst>
                </a:gridCol>
                <a:gridCol w="494144">
                  <a:extLst>
                    <a:ext uri="{9D8B030D-6E8A-4147-A177-3AD203B41FA5}">
                      <a16:colId xmlns:a16="http://schemas.microsoft.com/office/drawing/2014/main" val="3389779153"/>
                    </a:ext>
                  </a:extLst>
                </a:gridCol>
                <a:gridCol w="3569857">
                  <a:extLst>
                    <a:ext uri="{9D8B030D-6E8A-4147-A177-3AD203B41FA5}">
                      <a16:colId xmlns:a16="http://schemas.microsoft.com/office/drawing/2014/main" val="535308839"/>
                    </a:ext>
                  </a:extLst>
                </a:gridCol>
                <a:gridCol w="470126">
                  <a:extLst>
                    <a:ext uri="{9D8B030D-6E8A-4147-A177-3AD203B41FA5}">
                      <a16:colId xmlns:a16="http://schemas.microsoft.com/office/drawing/2014/main" val="3598096286"/>
                    </a:ext>
                  </a:extLst>
                </a:gridCol>
                <a:gridCol w="3593874">
                  <a:extLst>
                    <a:ext uri="{9D8B030D-6E8A-4147-A177-3AD203B41FA5}">
                      <a16:colId xmlns:a16="http://schemas.microsoft.com/office/drawing/2014/main" val="2801818737"/>
                    </a:ext>
                  </a:extLst>
                </a:gridCol>
              </a:tblGrid>
              <a:tr h="928517">
                <a:tc gridSpan="6">
                  <a:txBody>
                    <a:bodyPr/>
                    <a:lstStyle/>
                    <a:p>
                      <a:pPr algn="ctr"/>
                      <a:endParaRPr lang="en-US" baseline="0" dirty="0" smtClean="0"/>
                    </a:p>
                    <a:p>
                      <a:pPr algn="ctr"/>
                      <a:r>
                        <a:rPr lang="en-US" b="0" baseline="0" dirty="0" smtClean="0"/>
                        <a:t>Raise ACSA’s reputation as the authority on education issues and as an influential spokesperson at the </a:t>
                      </a:r>
                    </a:p>
                    <a:p>
                      <a:pPr algn="ctr"/>
                      <a:r>
                        <a:rPr lang="en-US" b="0" baseline="0" dirty="0" smtClean="0"/>
                        <a:t>local, state and federal levels</a:t>
                      </a:r>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extLst>
                  <a:ext uri="{0D108BD9-81ED-4DB2-BD59-A6C34878D82A}">
                    <a16:rowId xmlns:a16="http://schemas.microsoft.com/office/drawing/2014/main" val="1729331521"/>
                  </a:ext>
                </a:extLst>
              </a:tr>
              <a:tr h="390527">
                <a:tc gridSpan="2">
                  <a:txBody>
                    <a:bodyPr/>
                    <a:lstStyle/>
                    <a:p>
                      <a:r>
                        <a:rPr lang="en-US" sz="1600" dirty="0" smtClean="0"/>
                        <a:t>Year</a:t>
                      </a:r>
                      <a:r>
                        <a:rPr lang="en-US" sz="1600" baseline="0" dirty="0" smtClean="0"/>
                        <a:t> 1:  2018-19</a:t>
                      </a:r>
                      <a:endParaRPr lang="en-US" sz="1600" dirty="0"/>
                    </a:p>
                  </a:txBody>
                  <a:tcPr/>
                </a:tc>
                <a:tc hMerge="1">
                  <a:txBody>
                    <a:bodyPr/>
                    <a:lstStyle/>
                    <a:p>
                      <a:endParaRPr lang="en-US" dirty="0"/>
                    </a:p>
                  </a:txBody>
                  <a:tcPr/>
                </a:tc>
                <a:tc gridSpan="2">
                  <a:txBody>
                    <a:bodyPr/>
                    <a:lstStyle/>
                    <a:p>
                      <a:r>
                        <a:rPr lang="en-US" sz="1600" dirty="0" smtClean="0"/>
                        <a:t>Year 2:  2019-20</a:t>
                      </a:r>
                      <a:endParaRPr lang="en-US" sz="1600" dirty="0"/>
                    </a:p>
                  </a:txBody>
                  <a:tcPr/>
                </a:tc>
                <a:tc hMerge="1">
                  <a:txBody>
                    <a:bodyPr/>
                    <a:lstStyle/>
                    <a:p>
                      <a:endParaRPr lang="en-US" dirty="0"/>
                    </a:p>
                  </a:txBody>
                  <a:tcPr/>
                </a:tc>
                <a:tc gridSpan="2">
                  <a:txBody>
                    <a:bodyPr/>
                    <a:lstStyle/>
                    <a:p>
                      <a:r>
                        <a:rPr lang="en-US" sz="1600" dirty="0" smtClean="0"/>
                        <a:t>Year 3:  2020-21</a:t>
                      </a:r>
                      <a:endParaRPr lang="en-US" sz="1600" dirty="0"/>
                    </a:p>
                  </a:txBody>
                  <a:tcPr/>
                </a:tc>
                <a:tc hMerge="1">
                  <a:txBody>
                    <a:bodyPr/>
                    <a:lstStyle/>
                    <a:p>
                      <a:endParaRPr lang="en-US" dirty="0"/>
                    </a:p>
                  </a:txBody>
                  <a:tcPr/>
                </a:tc>
                <a:extLst>
                  <a:ext uri="{0D108BD9-81ED-4DB2-BD59-A6C34878D82A}">
                    <a16:rowId xmlns:a16="http://schemas.microsoft.com/office/drawing/2014/main" val="3065945175"/>
                  </a:ext>
                </a:extLst>
              </a:tr>
              <a:tr h="2147896">
                <a:tc>
                  <a:txBody>
                    <a:bodyPr/>
                    <a:lstStyle/>
                    <a:p>
                      <a:endParaRPr lang="en-US" sz="1600" dirty="0"/>
                    </a:p>
                  </a:txBody>
                  <a:tcPr/>
                </a:tc>
                <a:tc>
                  <a:txBody>
                    <a:bodyPr/>
                    <a:lstStyle/>
                    <a:p>
                      <a:endParaRPr lang="en-US" sz="1600" dirty="0"/>
                    </a:p>
                  </a:txBody>
                  <a:tcPr/>
                </a:tc>
                <a:tc>
                  <a:txBody>
                    <a:bodyPr/>
                    <a:lstStyle/>
                    <a:p>
                      <a:r>
                        <a:rPr lang="en-US" sz="1600" dirty="0" smtClean="0">
                          <a:solidFill>
                            <a:srgbClr val="C00000"/>
                          </a:solidFill>
                        </a:rPr>
                        <a:t>W</a:t>
                      </a:r>
                      <a:endParaRPr lang="en-US" sz="1600" dirty="0">
                        <a:solidFill>
                          <a:srgbClr val="C00000"/>
                        </a:solidFill>
                      </a:endParaRPr>
                    </a:p>
                  </a:txBody>
                  <a:tcPr/>
                </a:tc>
                <a:tc>
                  <a:txBody>
                    <a:bodyPr/>
                    <a:lstStyle/>
                    <a:p>
                      <a:r>
                        <a:rPr lang="en-US" sz="1600" dirty="0" smtClean="0">
                          <a:solidFill>
                            <a:srgbClr val="C00000"/>
                          </a:solidFill>
                        </a:rPr>
                        <a:t>Spokespersons</a:t>
                      </a:r>
                      <a:r>
                        <a:rPr lang="en-US" sz="1600" baseline="0" dirty="0" smtClean="0">
                          <a:solidFill>
                            <a:srgbClr val="C00000"/>
                          </a:solidFill>
                        </a:rPr>
                        <a:t> have been identified in each region (starting with the VPLAs) and training is being provided on a regular basis to support effective media relations and communication of key messages.</a:t>
                      </a:r>
                      <a:endParaRPr lang="en-US" sz="1600" dirty="0">
                        <a:solidFill>
                          <a:srgbClr val="C00000"/>
                        </a:solidFill>
                      </a:endParaRPr>
                    </a:p>
                  </a:txBody>
                  <a:tcPr/>
                </a:tc>
                <a:tc>
                  <a:txBody>
                    <a:bodyPr/>
                    <a:lstStyle/>
                    <a:p>
                      <a:endParaRPr lang="en-US" sz="1600" dirty="0"/>
                    </a:p>
                  </a:txBody>
                  <a:tcPr/>
                </a:tc>
                <a:tc>
                  <a:txBody>
                    <a:bodyPr/>
                    <a:lstStyle/>
                    <a:p>
                      <a:endParaRPr lang="en-US" sz="1600" dirty="0"/>
                    </a:p>
                  </a:txBody>
                  <a:tcPr/>
                </a:tc>
                <a:extLst>
                  <a:ext uri="{0D108BD9-81ED-4DB2-BD59-A6C34878D82A}">
                    <a16:rowId xmlns:a16="http://schemas.microsoft.com/office/drawing/2014/main" val="2611761371"/>
                  </a:ext>
                </a:extLst>
              </a:tr>
              <a:tr h="631957">
                <a:tc>
                  <a:txBody>
                    <a:bodyPr/>
                    <a:lstStyle/>
                    <a:p>
                      <a:endParaRPr lang="en-US" sz="1600" dirty="0"/>
                    </a:p>
                  </a:txBody>
                  <a:tcPr/>
                </a:tc>
                <a:tc>
                  <a:txBody>
                    <a:bodyPr/>
                    <a:lstStyle/>
                    <a:p>
                      <a:endParaRPr lang="en-US" sz="1600" dirty="0"/>
                    </a:p>
                  </a:txBody>
                  <a:tcPr/>
                </a:tc>
                <a:tc>
                  <a:txBody>
                    <a:bodyPr/>
                    <a:lstStyle/>
                    <a:p>
                      <a:endParaRPr lang="en-US" sz="1600" dirty="0"/>
                    </a:p>
                  </a:txBody>
                  <a:tcPr/>
                </a:tc>
                <a:tc>
                  <a:txBody>
                    <a:bodyPr/>
                    <a:lstStyle/>
                    <a:p>
                      <a:endParaRPr lang="en-US" sz="1600" dirty="0"/>
                    </a:p>
                  </a:txBody>
                  <a:tcPr/>
                </a:tc>
                <a:tc>
                  <a:txBody>
                    <a:bodyPr/>
                    <a:lstStyle/>
                    <a:p>
                      <a:endParaRPr lang="en-US" sz="1600" dirty="0"/>
                    </a:p>
                  </a:txBody>
                  <a:tcPr/>
                </a:tc>
                <a:tc>
                  <a:txBody>
                    <a:bodyPr/>
                    <a:lstStyle/>
                    <a:p>
                      <a:endParaRPr lang="en-US" sz="1600" dirty="0"/>
                    </a:p>
                  </a:txBody>
                  <a:tcPr/>
                </a:tc>
                <a:extLst>
                  <a:ext uri="{0D108BD9-81ED-4DB2-BD59-A6C34878D82A}">
                    <a16:rowId xmlns:a16="http://schemas.microsoft.com/office/drawing/2014/main" val="2409341125"/>
                  </a:ext>
                </a:extLst>
              </a:tr>
              <a:tr h="572665">
                <a:tc>
                  <a:txBody>
                    <a:bodyPr/>
                    <a:lstStyle/>
                    <a:p>
                      <a:endParaRPr lang="en-US" sz="1600" dirty="0"/>
                    </a:p>
                  </a:txBody>
                  <a:tcPr/>
                </a:tc>
                <a:tc>
                  <a:txBody>
                    <a:bodyPr/>
                    <a:lstStyle/>
                    <a:p>
                      <a:endParaRPr lang="en-US" sz="1600" dirty="0"/>
                    </a:p>
                  </a:txBody>
                  <a:tcPr/>
                </a:tc>
                <a:tc>
                  <a:txBody>
                    <a:bodyPr/>
                    <a:lstStyle/>
                    <a:p>
                      <a:endParaRPr lang="en-US" sz="1600" dirty="0"/>
                    </a:p>
                  </a:txBody>
                  <a:tcPr/>
                </a:tc>
                <a:tc>
                  <a:txBody>
                    <a:bodyPr/>
                    <a:lstStyle/>
                    <a:p>
                      <a:endParaRPr lang="en-US" sz="1600" dirty="0"/>
                    </a:p>
                  </a:txBody>
                  <a:tcPr/>
                </a:tc>
                <a:tc>
                  <a:txBody>
                    <a:bodyPr/>
                    <a:lstStyle/>
                    <a:p>
                      <a:endParaRPr lang="en-US" sz="1600" dirty="0"/>
                    </a:p>
                  </a:txBody>
                  <a:tcPr/>
                </a:tc>
                <a:tc>
                  <a:txBody>
                    <a:bodyPr/>
                    <a:lstStyle/>
                    <a:p>
                      <a:endParaRPr lang="en-US" sz="1600" dirty="0"/>
                    </a:p>
                  </a:txBody>
                  <a:tcPr/>
                </a:tc>
                <a:extLst>
                  <a:ext uri="{0D108BD9-81ED-4DB2-BD59-A6C34878D82A}">
                    <a16:rowId xmlns:a16="http://schemas.microsoft.com/office/drawing/2014/main" val="3332499389"/>
                  </a:ext>
                </a:extLst>
              </a:tr>
              <a:tr h="631957">
                <a:tc>
                  <a:txBody>
                    <a:bodyPr/>
                    <a:lstStyle/>
                    <a:p>
                      <a:endParaRPr lang="en-US" sz="1600" dirty="0"/>
                    </a:p>
                  </a:txBody>
                  <a:tcPr/>
                </a:tc>
                <a:tc>
                  <a:txBody>
                    <a:bodyPr/>
                    <a:lstStyle/>
                    <a:p>
                      <a:endParaRPr lang="en-US" sz="1600" dirty="0"/>
                    </a:p>
                  </a:txBody>
                  <a:tcPr/>
                </a:tc>
                <a:tc>
                  <a:txBody>
                    <a:bodyPr/>
                    <a:lstStyle/>
                    <a:p>
                      <a:endParaRPr lang="en-US" sz="1600" dirty="0"/>
                    </a:p>
                  </a:txBody>
                  <a:tcPr/>
                </a:tc>
                <a:tc>
                  <a:txBody>
                    <a:bodyPr/>
                    <a:lstStyle/>
                    <a:p>
                      <a:endParaRPr lang="en-US" sz="1600" dirty="0"/>
                    </a:p>
                  </a:txBody>
                  <a:tcPr/>
                </a:tc>
                <a:tc>
                  <a:txBody>
                    <a:bodyPr/>
                    <a:lstStyle/>
                    <a:p>
                      <a:endParaRPr lang="en-US" sz="1600" dirty="0"/>
                    </a:p>
                  </a:txBody>
                  <a:tcPr/>
                </a:tc>
                <a:tc>
                  <a:txBody>
                    <a:bodyPr/>
                    <a:lstStyle/>
                    <a:p>
                      <a:endParaRPr lang="en-US" sz="1600" dirty="0"/>
                    </a:p>
                  </a:txBody>
                  <a:tcPr/>
                </a:tc>
                <a:extLst>
                  <a:ext uri="{0D108BD9-81ED-4DB2-BD59-A6C34878D82A}">
                    <a16:rowId xmlns:a16="http://schemas.microsoft.com/office/drawing/2014/main" val="1675348968"/>
                  </a:ext>
                </a:extLst>
              </a:tr>
            </a:tbl>
          </a:graphicData>
        </a:graphic>
      </p:graphicFrame>
      <p:sp>
        <p:nvSpPr>
          <p:cNvPr id="2" name="Title 1"/>
          <p:cNvSpPr>
            <a:spLocks noGrp="1"/>
          </p:cNvSpPr>
          <p:nvPr>
            <p:ph type="title"/>
          </p:nvPr>
        </p:nvSpPr>
        <p:spPr>
          <a:xfrm>
            <a:off x="1676400" y="228920"/>
            <a:ext cx="10515600" cy="1325563"/>
          </a:xfrm>
        </p:spPr>
        <p:txBody>
          <a:bodyPr>
            <a:normAutofit/>
          </a:bodyPr>
          <a:lstStyle/>
          <a:p>
            <a:r>
              <a:rPr lang="en-US" sz="2400" cap="all" dirty="0">
                <a:solidFill>
                  <a:schemeClr val="tx2"/>
                </a:solidFill>
              </a:rPr>
              <a:t>ADVOCACY AND INFLUENCE</a:t>
            </a:r>
            <a:r>
              <a:rPr lang="en-US" sz="2400" cap="all" dirty="0"/>
              <a:t/>
            </a:r>
            <a:br>
              <a:rPr lang="en-US" sz="2400" cap="all" dirty="0"/>
            </a:br>
            <a:r>
              <a:rPr lang="en-US" sz="3600" b="1" cap="all" dirty="0"/>
              <a:t>media relations</a:t>
            </a:r>
            <a:endParaRPr lang="en-US" sz="3600" b="1" dirty="0"/>
          </a:p>
        </p:txBody>
      </p:sp>
      <p:sp>
        <p:nvSpPr>
          <p:cNvPr id="7" name="Slide Number Placeholder 6"/>
          <p:cNvSpPr>
            <a:spLocks noGrp="1"/>
          </p:cNvSpPr>
          <p:nvPr>
            <p:ph type="sldNum" sz="quarter" idx="12"/>
          </p:nvPr>
        </p:nvSpPr>
        <p:spPr>
          <a:xfrm>
            <a:off x="9448800" y="6492875"/>
            <a:ext cx="2743200" cy="365125"/>
          </a:xfrm>
        </p:spPr>
        <p:txBody>
          <a:bodyPr/>
          <a:lstStyle/>
          <a:p>
            <a:fld id="{E7AC6EC2-E45C-44D4-8C3E-54F4F5B23C90}" type="slidenum">
              <a:rPr lang="en-US" smtClean="0">
                <a:solidFill>
                  <a:schemeClr val="accent5">
                    <a:lumMod val="75000"/>
                  </a:schemeClr>
                </a:solidFill>
              </a:rPr>
              <a:t>14</a:t>
            </a:fld>
            <a:endParaRPr lang="en-US" dirty="0">
              <a:solidFill>
                <a:schemeClr val="accent5">
                  <a:lumMod val="75000"/>
                </a:schemeClr>
              </a:solidFill>
            </a:endParaRPr>
          </a:p>
        </p:txBody>
      </p:sp>
      <p:pic>
        <p:nvPicPr>
          <p:cNvPr id="4" name="Content Placeholder 8" descr="A close up of a green field&#10;&#10;Description generated with high confidence">
            <a:extLst>
              <a:ext uri="{FF2B5EF4-FFF2-40B4-BE49-F238E27FC236}">
                <a16:creationId xmlns:a16="http://schemas.microsoft.com/office/drawing/2014/main" id="{55BF0DF3-A64A-4ABD-BAFC-029C85BBB941}"/>
              </a:ext>
            </a:extLst>
          </p:cNvPr>
          <p:cNvPicPr>
            <a:picLocks noChangeAspect="1"/>
          </p:cNvPicPr>
          <p:nvPr/>
        </p:nvPicPr>
        <p:blipFill rotWithShape="1">
          <a:blip r:embed="rId2">
            <a:extLst>
              <a:ext uri="{28A0092B-C50C-407E-A947-70E740481C1C}">
                <a14:useLocalDpi xmlns:a14="http://schemas.microsoft.com/office/drawing/2010/main" val="0"/>
              </a:ext>
              <a:ext uri="{837473B0-CC2E-450A-ABE3-18F120FF3D39}">
                <a1611:picAttrSrcUrl xmlns="" xmlns:a1611="http://schemas.microsoft.com/office/drawing/2016/11/main" r:id="rId3"/>
              </a:ext>
            </a:extLst>
          </a:blip>
          <a:srcRect l="2261" r="9898"/>
          <a:stretch/>
        </p:blipFill>
        <p:spPr>
          <a:xfrm rot="10800000" flipV="1">
            <a:off x="-1524000" y="0"/>
            <a:ext cx="1365477" cy="1554480"/>
          </a:xfrm>
          <a:custGeom>
            <a:avLst/>
            <a:gdLst>
              <a:gd name="connsiteX0" fmla="*/ 70374 w 6024154"/>
              <a:gd name="connsiteY0" fmla="*/ 0 h 6858000"/>
              <a:gd name="connsiteX1" fmla="*/ 6024154 w 6024154"/>
              <a:gd name="connsiteY1" fmla="*/ 0 h 6858000"/>
              <a:gd name="connsiteX2" fmla="*/ 6024154 w 6024154"/>
              <a:gd name="connsiteY2" fmla="*/ 6858000 h 6858000"/>
              <a:gd name="connsiteX3" fmla="*/ 3587167 w 6024154"/>
              <a:gd name="connsiteY3" fmla="*/ 6858000 h 6858000"/>
              <a:gd name="connsiteX4" fmla="*/ 3474220 w 6024154"/>
              <a:gd name="connsiteY4" fmla="*/ 6800152 h 6858000"/>
              <a:gd name="connsiteX5" fmla="*/ 0 w 6024154"/>
              <a:gd name="connsiteY5" fmla="*/ 962844 h 6858000"/>
              <a:gd name="connsiteX6" fmla="*/ 34274 w 6024154"/>
              <a:gd name="connsiteY6" fmla="*/ 284091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024154" h="6858000">
                <a:moveTo>
                  <a:pt x="70374" y="0"/>
                </a:moveTo>
                <a:lnTo>
                  <a:pt x="6024154" y="0"/>
                </a:lnTo>
                <a:lnTo>
                  <a:pt x="6024154" y="6858000"/>
                </a:lnTo>
                <a:lnTo>
                  <a:pt x="3587167" y="6858000"/>
                </a:lnTo>
                <a:lnTo>
                  <a:pt x="3474220" y="6800152"/>
                </a:lnTo>
                <a:cubicBezTo>
                  <a:pt x="1404818" y="5675986"/>
                  <a:pt x="0" y="3483472"/>
                  <a:pt x="0" y="962844"/>
                </a:cubicBezTo>
                <a:cubicBezTo>
                  <a:pt x="0" y="733696"/>
                  <a:pt x="11610" y="507260"/>
                  <a:pt x="34274" y="284091"/>
                </a:cubicBezTo>
                <a:close/>
              </a:path>
            </a:pathLst>
          </a:custGeom>
        </p:spPr>
      </p:pic>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61494" y="185512"/>
            <a:ext cx="966267" cy="985798"/>
          </a:xfrm>
          <a:prstGeom prst="rect">
            <a:avLst/>
          </a:prstGeom>
        </p:spPr>
      </p:pic>
    </p:spTree>
    <p:extLst>
      <p:ext uri="{BB962C8B-B14F-4D97-AF65-F5344CB8AC3E}">
        <p14:creationId xmlns:p14="http://schemas.microsoft.com/office/powerpoint/2010/main" val="84850714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359679309"/>
              </p:ext>
            </p:extLst>
          </p:nvPr>
        </p:nvGraphicFramePr>
        <p:xfrm>
          <a:off x="-1" y="1554482"/>
          <a:ext cx="12192000" cy="5303519"/>
        </p:xfrm>
        <a:graphic>
          <a:graphicData uri="http://schemas.openxmlformats.org/drawingml/2006/table">
            <a:tbl>
              <a:tblPr firstRow="1" bandRow="1">
                <a:tableStyleId>{93296810-A885-4BE3-A3E7-6D5BEEA58F35}</a:tableStyleId>
              </a:tblPr>
              <a:tblGrid>
                <a:gridCol w="493221">
                  <a:extLst>
                    <a:ext uri="{9D8B030D-6E8A-4147-A177-3AD203B41FA5}">
                      <a16:colId xmlns:a16="http://schemas.microsoft.com/office/drawing/2014/main" val="693220675"/>
                    </a:ext>
                  </a:extLst>
                </a:gridCol>
                <a:gridCol w="3570778">
                  <a:extLst>
                    <a:ext uri="{9D8B030D-6E8A-4147-A177-3AD203B41FA5}">
                      <a16:colId xmlns:a16="http://schemas.microsoft.com/office/drawing/2014/main" val="4129137676"/>
                    </a:ext>
                  </a:extLst>
                </a:gridCol>
                <a:gridCol w="494144">
                  <a:extLst>
                    <a:ext uri="{9D8B030D-6E8A-4147-A177-3AD203B41FA5}">
                      <a16:colId xmlns:a16="http://schemas.microsoft.com/office/drawing/2014/main" val="3389779153"/>
                    </a:ext>
                  </a:extLst>
                </a:gridCol>
                <a:gridCol w="3569857">
                  <a:extLst>
                    <a:ext uri="{9D8B030D-6E8A-4147-A177-3AD203B41FA5}">
                      <a16:colId xmlns:a16="http://schemas.microsoft.com/office/drawing/2014/main" val="535308839"/>
                    </a:ext>
                  </a:extLst>
                </a:gridCol>
                <a:gridCol w="470126">
                  <a:extLst>
                    <a:ext uri="{9D8B030D-6E8A-4147-A177-3AD203B41FA5}">
                      <a16:colId xmlns:a16="http://schemas.microsoft.com/office/drawing/2014/main" val="3598096286"/>
                    </a:ext>
                  </a:extLst>
                </a:gridCol>
                <a:gridCol w="3593874">
                  <a:extLst>
                    <a:ext uri="{9D8B030D-6E8A-4147-A177-3AD203B41FA5}">
                      <a16:colId xmlns:a16="http://schemas.microsoft.com/office/drawing/2014/main" val="2801818737"/>
                    </a:ext>
                  </a:extLst>
                </a:gridCol>
              </a:tblGrid>
              <a:tr h="945885">
                <a:tc gridSpan="6">
                  <a:txBody>
                    <a:bodyPr/>
                    <a:lstStyle/>
                    <a:p>
                      <a:pPr algn="ctr"/>
                      <a:endParaRPr lang="en-US" dirty="0" smtClean="0"/>
                    </a:p>
                    <a:p>
                      <a:pPr algn="ctr"/>
                      <a:r>
                        <a:rPr lang="en-US" b="0" dirty="0" smtClean="0"/>
                        <a:t>Tap the full potential of ACSA to effect positive change for the profession and for students through better alignment of                     roles, goals and resources at all levels of the Association.</a:t>
                      </a:r>
                      <a:endParaRPr lang="en-US" b="0" baseline="0" dirty="0" smtClean="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extLst>
                  <a:ext uri="{0D108BD9-81ED-4DB2-BD59-A6C34878D82A}">
                    <a16:rowId xmlns:a16="http://schemas.microsoft.com/office/drawing/2014/main" val="1729331521"/>
                  </a:ext>
                </a:extLst>
              </a:tr>
              <a:tr h="373032">
                <a:tc gridSpan="2">
                  <a:txBody>
                    <a:bodyPr/>
                    <a:lstStyle/>
                    <a:p>
                      <a:r>
                        <a:rPr lang="en-US" sz="1600" dirty="0" smtClean="0"/>
                        <a:t>Year</a:t>
                      </a:r>
                      <a:r>
                        <a:rPr lang="en-US" sz="1600" baseline="0" dirty="0" smtClean="0"/>
                        <a:t> 1:  2018-19</a:t>
                      </a:r>
                      <a:endParaRPr lang="en-US" sz="1600" dirty="0"/>
                    </a:p>
                  </a:txBody>
                  <a:tcPr/>
                </a:tc>
                <a:tc hMerge="1">
                  <a:txBody>
                    <a:bodyPr/>
                    <a:lstStyle/>
                    <a:p>
                      <a:endParaRPr lang="en-US" dirty="0"/>
                    </a:p>
                  </a:txBody>
                  <a:tcPr/>
                </a:tc>
                <a:tc gridSpan="2">
                  <a:txBody>
                    <a:bodyPr/>
                    <a:lstStyle/>
                    <a:p>
                      <a:r>
                        <a:rPr lang="en-US" sz="1600" dirty="0" smtClean="0"/>
                        <a:t>Year 2:  2019-20</a:t>
                      </a:r>
                      <a:endParaRPr lang="en-US" sz="1600" dirty="0"/>
                    </a:p>
                  </a:txBody>
                  <a:tcPr/>
                </a:tc>
                <a:tc hMerge="1">
                  <a:txBody>
                    <a:bodyPr/>
                    <a:lstStyle/>
                    <a:p>
                      <a:endParaRPr lang="en-US" dirty="0"/>
                    </a:p>
                  </a:txBody>
                  <a:tcPr/>
                </a:tc>
                <a:tc gridSpan="2">
                  <a:txBody>
                    <a:bodyPr/>
                    <a:lstStyle/>
                    <a:p>
                      <a:r>
                        <a:rPr lang="en-US" sz="1600" dirty="0" smtClean="0"/>
                        <a:t>Year 3:  2020-21</a:t>
                      </a:r>
                      <a:endParaRPr lang="en-US" sz="1600" dirty="0"/>
                    </a:p>
                  </a:txBody>
                  <a:tcPr/>
                </a:tc>
                <a:tc hMerge="1">
                  <a:txBody>
                    <a:bodyPr/>
                    <a:lstStyle/>
                    <a:p>
                      <a:endParaRPr lang="en-US" dirty="0"/>
                    </a:p>
                  </a:txBody>
                  <a:tcPr/>
                </a:tc>
                <a:extLst>
                  <a:ext uri="{0D108BD9-81ED-4DB2-BD59-A6C34878D82A}">
                    <a16:rowId xmlns:a16="http://schemas.microsoft.com/office/drawing/2014/main" val="3065945175"/>
                  </a:ext>
                </a:extLst>
              </a:tr>
              <a:tr h="1179794">
                <a:tc>
                  <a:txBody>
                    <a:bodyPr/>
                    <a:lstStyle/>
                    <a:p>
                      <a:endParaRPr lang="en-US" sz="1600" dirty="0"/>
                    </a:p>
                  </a:txBody>
                  <a:tcPr/>
                </a:tc>
                <a:tc>
                  <a:txBody>
                    <a:bodyPr/>
                    <a:lstStyle/>
                    <a:p>
                      <a:endParaRPr lang="en-US" sz="1600" dirty="0"/>
                    </a:p>
                  </a:txBody>
                  <a:tcPr/>
                </a:tc>
                <a:tc>
                  <a:txBody>
                    <a:bodyPr/>
                    <a:lstStyle/>
                    <a:p>
                      <a:endParaRPr lang="en-US" sz="1600" dirty="0"/>
                    </a:p>
                  </a:txBody>
                  <a:tcPr/>
                </a:tc>
                <a:tc>
                  <a:txBody>
                    <a:bodyPr/>
                    <a:lstStyle/>
                    <a:p>
                      <a:endParaRPr lang="en-US" sz="1600" dirty="0"/>
                    </a:p>
                  </a:txBody>
                  <a:tcPr/>
                </a:tc>
                <a:tc>
                  <a:txBody>
                    <a:bodyPr/>
                    <a:lstStyle/>
                    <a:p>
                      <a:endParaRPr lang="en-US" sz="1600" dirty="0"/>
                    </a:p>
                  </a:txBody>
                  <a:tcPr/>
                </a:tc>
                <a:tc>
                  <a:txBody>
                    <a:bodyPr/>
                    <a:lstStyle/>
                    <a:p>
                      <a:endParaRPr lang="en-US" sz="1600" dirty="0"/>
                    </a:p>
                  </a:txBody>
                  <a:tcPr/>
                </a:tc>
                <a:extLst>
                  <a:ext uri="{0D108BD9-81ED-4DB2-BD59-A6C34878D82A}">
                    <a16:rowId xmlns:a16="http://schemas.microsoft.com/office/drawing/2014/main" val="2611761371"/>
                  </a:ext>
                </a:extLst>
              </a:tr>
              <a:tr h="1237203">
                <a:tc>
                  <a:txBody>
                    <a:bodyPr/>
                    <a:lstStyle/>
                    <a:p>
                      <a:endParaRPr lang="en-US" sz="1600" dirty="0"/>
                    </a:p>
                  </a:txBody>
                  <a:tcPr/>
                </a:tc>
                <a:tc>
                  <a:txBody>
                    <a:bodyPr/>
                    <a:lstStyle/>
                    <a:p>
                      <a:endParaRPr lang="en-US" sz="1600" dirty="0"/>
                    </a:p>
                  </a:txBody>
                  <a:tcPr/>
                </a:tc>
                <a:tc>
                  <a:txBody>
                    <a:bodyPr/>
                    <a:lstStyle/>
                    <a:p>
                      <a:endParaRPr lang="en-US" sz="1600" dirty="0"/>
                    </a:p>
                  </a:txBody>
                  <a:tcPr/>
                </a:tc>
                <a:tc>
                  <a:txBody>
                    <a:bodyPr/>
                    <a:lstStyle/>
                    <a:p>
                      <a:endParaRPr lang="en-US" sz="1600" dirty="0"/>
                    </a:p>
                  </a:txBody>
                  <a:tcPr/>
                </a:tc>
                <a:tc>
                  <a:txBody>
                    <a:bodyPr/>
                    <a:lstStyle/>
                    <a:p>
                      <a:endParaRPr lang="en-US" sz="1600" dirty="0"/>
                    </a:p>
                  </a:txBody>
                  <a:tcPr/>
                </a:tc>
                <a:tc>
                  <a:txBody>
                    <a:bodyPr/>
                    <a:lstStyle/>
                    <a:p>
                      <a:endParaRPr lang="en-US" sz="1600" dirty="0"/>
                    </a:p>
                  </a:txBody>
                  <a:tcPr/>
                </a:tc>
                <a:extLst>
                  <a:ext uri="{0D108BD9-81ED-4DB2-BD59-A6C34878D82A}">
                    <a16:rowId xmlns:a16="http://schemas.microsoft.com/office/drawing/2014/main" val="2409341125"/>
                  </a:ext>
                </a:extLst>
              </a:tr>
              <a:tr h="876536">
                <a:tc>
                  <a:txBody>
                    <a:bodyPr/>
                    <a:lstStyle/>
                    <a:p>
                      <a:endParaRPr lang="en-US" sz="1600" dirty="0"/>
                    </a:p>
                  </a:txBody>
                  <a:tcPr/>
                </a:tc>
                <a:tc>
                  <a:txBody>
                    <a:bodyPr/>
                    <a:lstStyle/>
                    <a:p>
                      <a:endParaRPr lang="en-US" sz="1600" dirty="0"/>
                    </a:p>
                  </a:txBody>
                  <a:tcPr/>
                </a:tc>
                <a:tc>
                  <a:txBody>
                    <a:bodyPr/>
                    <a:lstStyle/>
                    <a:p>
                      <a:endParaRPr lang="en-US" sz="1600" dirty="0"/>
                    </a:p>
                  </a:txBody>
                  <a:tcPr/>
                </a:tc>
                <a:tc>
                  <a:txBody>
                    <a:bodyPr/>
                    <a:lstStyle/>
                    <a:p>
                      <a:endParaRPr lang="en-US" sz="1600" dirty="0"/>
                    </a:p>
                  </a:txBody>
                  <a:tcPr/>
                </a:tc>
                <a:tc>
                  <a:txBody>
                    <a:bodyPr/>
                    <a:lstStyle/>
                    <a:p>
                      <a:endParaRPr lang="en-US" sz="1600" dirty="0"/>
                    </a:p>
                  </a:txBody>
                  <a:tcPr/>
                </a:tc>
                <a:tc>
                  <a:txBody>
                    <a:bodyPr/>
                    <a:lstStyle/>
                    <a:p>
                      <a:endParaRPr lang="en-US" sz="1600" dirty="0"/>
                    </a:p>
                  </a:txBody>
                  <a:tcPr/>
                </a:tc>
                <a:extLst>
                  <a:ext uri="{0D108BD9-81ED-4DB2-BD59-A6C34878D82A}">
                    <a16:rowId xmlns:a16="http://schemas.microsoft.com/office/drawing/2014/main" val="3332499389"/>
                  </a:ext>
                </a:extLst>
              </a:tr>
              <a:tr h="691069">
                <a:tc>
                  <a:txBody>
                    <a:bodyPr/>
                    <a:lstStyle/>
                    <a:p>
                      <a:endParaRPr lang="en-US" sz="1600" dirty="0"/>
                    </a:p>
                  </a:txBody>
                  <a:tcPr/>
                </a:tc>
                <a:tc>
                  <a:txBody>
                    <a:bodyPr/>
                    <a:lstStyle/>
                    <a:p>
                      <a:endParaRPr lang="en-US" sz="1600" dirty="0"/>
                    </a:p>
                  </a:txBody>
                  <a:tcPr/>
                </a:tc>
                <a:tc>
                  <a:txBody>
                    <a:bodyPr/>
                    <a:lstStyle/>
                    <a:p>
                      <a:endParaRPr lang="en-US" sz="1600" dirty="0"/>
                    </a:p>
                  </a:txBody>
                  <a:tcPr/>
                </a:tc>
                <a:tc>
                  <a:txBody>
                    <a:bodyPr/>
                    <a:lstStyle/>
                    <a:p>
                      <a:endParaRPr lang="en-US" sz="1600" dirty="0"/>
                    </a:p>
                  </a:txBody>
                  <a:tcPr/>
                </a:tc>
                <a:tc>
                  <a:txBody>
                    <a:bodyPr/>
                    <a:lstStyle/>
                    <a:p>
                      <a:endParaRPr lang="en-US" sz="1600" dirty="0"/>
                    </a:p>
                  </a:txBody>
                  <a:tcPr/>
                </a:tc>
                <a:tc>
                  <a:txBody>
                    <a:bodyPr/>
                    <a:lstStyle/>
                    <a:p>
                      <a:endParaRPr lang="en-US" sz="1600" dirty="0"/>
                    </a:p>
                  </a:txBody>
                  <a:tcPr/>
                </a:tc>
                <a:extLst>
                  <a:ext uri="{0D108BD9-81ED-4DB2-BD59-A6C34878D82A}">
                    <a16:rowId xmlns:a16="http://schemas.microsoft.com/office/drawing/2014/main" val="1675348968"/>
                  </a:ext>
                </a:extLst>
              </a:tr>
            </a:tbl>
          </a:graphicData>
        </a:graphic>
      </p:graphicFrame>
      <p:sp>
        <p:nvSpPr>
          <p:cNvPr id="2" name="Title 1"/>
          <p:cNvSpPr>
            <a:spLocks noGrp="1"/>
          </p:cNvSpPr>
          <p:nvPr>
            <p:ph type="title"/>
          </p:nvPr>
        </p:nvSpPr>
        <p:spPr>
          <a:xfrm>
            <a:off x="1676400" y="331876"/>
            <a:ext cx="10515600" cy="1325563"/>
          </a:xfrm>
          <a:solidFill>
            <a:schemeClr val="accent5">
              <a:lumMod val="50000"/>
            </a:schemeClr>
          </a:solidFill>
        </p:spPr>
        <p:txBody>
          <a:bodyPr>
            <a:normAutofit/>
          </a:bodyPr>
          <a:lstStyle/>
          <a:p>
            <a:r>
              <a:rPr lang="en-US" sz="2400" cap="all" dirty="0">
                <a:solidFill>
                  <a:schemeClr val="tx2"/>
                </a:solidFill>
              </a:rPr>
              <a:t>ORGANIZATIONAL DEVELOPMENT AND SUSTAINABILITY</a:t>
            </a:r>
            <a:r>
              <a:rPr lang="en-US" sz="2400" cap="all" dirty="0"/>
              <a:t/>
            </a:r>
            <a:br>
              <a:rPr lang="en-US" sz="2400" cap="all" dirty="0"/>
            </a:br>
            <a:r>
              <a:rPr lang="en-US" sz="3600" b="1" cap="all" dirty="0"/>
              <a:t>ORGANIZATIONAL ALIGNMENT AND ACCOUNTABILITY</a:t>
            </a:r>
            <a:endParaRPr lang="en-US" sz="3600" b="1" dirty="0"/>
          </a:p>
        </p:txBody>
      </p:sp>
      <p:sp>
        <p:nvSpPr>
          <p:cNvPr id="7" name="Slide Number Placeholder 6"/>
          <p:cNvSpPr>
            <a:spLocks noGrp="1"/>
          </p:cNvSpPr>
          <p:nvPr>
            <p:ph type="sldNum" sz="quarter" idx="12"/>
          </p:nvPr>
        </p:nvSpPr>
        <p:spPr>
          <a:xfrm>
            <a:off x="9448799" y="6492875"/>
            <a:ext cx="2743200" cy="365125"/>
          </a:xfrm>
        </p:spPr>
        <p:txBody>
          <a:bodyPr/>
          <a:lstStyle/>
          <a:p>
            <a:fld id="{E7AC6EC2-E45C-44D4-8C3E-54F4F5B23C90}" type="slidenum">
              <a:rPr lang="en-US" smtClean="0">
                <a:solidFill>
                  <a:schemeClr val="accent5">
                    <a:lumMod val="75000"/>
                  </a:schemeClr>
                </a:solidFill>
              </a:rPr>
              <a:t>15</a:t>
            </a:fld>
            <a:endParaRPr lang="en-US" dirty="0">
              <a:solidFill>
                <a:schemeClr val="accent5">
                  <a:lumMod val="75000"/>
                </a:schemeClr>
              </a:solidFill>
            </a:endParaRPr>
          </a:p>
        </p:txBody>
      </p:sp>
      <p:pic>
        <p:nvPicPr>
          <p:cNvPr id="4" name="Content Placeholder 8" descr="A close up of a green field&#10;&#10;Description generated with high confidence">
            <a:extLst>
              <a:ext uri="{FF2B5EF4-FFF2-40B4-BE49-F238E27FC236}">
                <a16:creationId xmlns:a16="http://schemas.microsoft.com/office/drawing/2014/main" id="{55BF0DF3-A64A-4ABD-BAFC-029C85BBB941}"/>
              </a:ext>
            </a:extLst>
          </p:cNvPr>
          <p:cNvPicPr>
            <a:picLocks noChangeAspect="1"/>
          </p:cNvPicPr>
          <p:nvPr/>
        </p:nvPicPr>
        <p:blipFill rotWithShape="1">
          <a:blip r:embed="rId2">
            <a:extLst>
              <a:ext uri="{28A0092B-C50C-407E-A947-70E740481C1C}">
                <a14:useLocalDpi xmlns:a14="http://schemas.microsoft.com/office/drawing/2010/main" val="0"/>
              </a:ext>
              <a:ext uri="{837473B0-CC2E-450A-ABE3-18F120FF3D39}">
                <a1611:picAttrSrcUrl xmlns="" xmlns:a1611="http://schemas.microsoft.com/office/drawing/2016/11/main" r:id="rId3"/>
              </a:ext>
            </a:extLst>
          </a:blip>
          <a:srcRect l="2261" r="9898"/>
          <a:stretch/>
        </p:blipFill>
        <p:spPr>
          <a:xfrm rot="10800000" flipV="1">
            <a:off x="-1524000" y="0"/>
            <a:ext cx="1365477" cy="1554480"/>
          </a:xfrm>
          <a:custGeom>
            <a:avLst/>
            <a:gdLst>
              <a:gd name="connsiteX0" fmla="*/ 70374 w 6024154"/>
              <a:gd name="connsiteY0" fmla="*/ 0 h 6858000"/>
              <a:gd name="connsiteX1" fmla="*/ 6024154 w 6024154"/>
              <a:gd name="connsiteY1" fmla="*/ 0 h 6858000"/>
              <a:gd name="connsiteX2" fmla="*/ 6024154 w 6024154"/>
              <a:gd name="connsiteY2" fmla="*/ 6858000 h 6858000"/>
              <a:gd name="connsiteX3" fmla="*/ 3587167 w 6024154"/>
              <a:gd name="connsiteY3" fmla="*/ 6858000 h 6858000"/>
              <a:gd name="connsiteX4" fmla="*/ 3474220 w 6024154"/>
              <a:gd name="connsiteY4" fmla="*/ 6800152 h 6858000"/>
              <a:gd name="connsiteX5" fmla="*/ 0 w 6024154"/>
              <a:gd name="connsiteY5" fmla="*/ 962844 h 6858000"/>
              <a:gd name="connsiteX6" fmla="*/ 34274 w 6024154"/>
              <a:gd name="connsiteY6" fmla="*/ 284091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024154" h="6858000">
                <a:moveTo>
                  <a:pt x="70374" y="0"/>
                </a:moveTo>
                <a:lnTo>
                  <a:pt x="6024154" y="0"/>
                </a:lnTo>
                <a:lnTo>
                  <a:pt x="6024154" y="6858000"/>
                </a:lnTo>
                <a:lnTo>
                  <a:pt x="3587167" y="6858000"/>
                </a:lnTo>
                <a:lnTo>
                  <a:pt x="3474220" y="6800152"/>
                </a:lnTo>
                <a:cubicBezTo>
                  <a:pt x="1404818" y="5675986"/>
                  <a:pt x="0" y="3483472"/>
                  <a:pt x="0" y="962844"/>
                </a:cubicBezTo>
                <a:cubicBezTo>
                  <a:pt x="0" y="733696"/>
                  <a:pt x="11610" y="507260"/>
                  <a:pt x="34274" y="284091"/>
                </a:cubicBezTo>
                <a:close/>
              </a:path>
            </a:pathLst>
          </a:custGeom>
        </p:spPr>
      </p:pic>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61494" y="185512"/>
            <a:ext cx="966267" cy="985798"/>
          </a:xfrm>
          <a:prstGeom prst="rect">
            <a:avLst/>
          </a:prstGeom>
        </p:spPr>
      </p:pic>
    </p:spTree>
    <p:extLst>
      <p:ext uri="{BB962C8B-B14F-4D97-AF65-F5344CB8AC3E}">
        <p14:creationId xmlns:p14="http://schemas.microsoft.com/office/powerpoint/2010/main" val="8531240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2045733998"/>
              </p:ext>
            </p:extLst>
          </p:nvPr>
        </p:nvGraphicFramePr>
        <p:xfrm>
          <a:off x="0" y="1578822"/>
          <a:ext cx="12192000" cy="5295608"/>
        </p:xfrm>
        <a:graphic>
          <a:graphicData uri="http://schemas.openxmlformats.org/drawingml/2006/table">
            <a:tbl>
              <a:tblPr firstRow="1" bandRow="1">
                <a:tableStyleId>{93296810-A885-4BE3-A3E7-6D5BEEA58F35}</a:tableStyleId>
              </a:tblPr>
              <a:tblGrid>
                <a:gridCol w="493221">
                  <a:extLst>
                    <a:ext uri="{9D8B030D-6E8A-4147-A177-3AD203B41FA5}">
                      <a16:colId xmlns:a16="http://schemas.microsoft.com/office/drawing/2014/main" val="693220675"/>
                    </a:ext>
                  </a:extLst>
                </a:gridCol>
                <a:gridCol w="3570778">
                  <a:extLst>
                    <a:ext uri="{9D8B030D-6E8A-4147-A177-3AD203B41FA5}">
                      <a16:colId xmlns:a16="http://schemas.microsoft.com/office/drawing/2014/main" val="4129137676"/>
                    </a:ext>
                  </a:extLst>
                </a:gridCol>
                <a:gridCol w="494144">
                  <a:extLst>
                    <a:ext uri="{9D8B030D-6E8A-4147-A177-3AD203B41FA5}">
                      <a16:colId xmlns:a16="http://schemas.microsoft.com/office/drawing/2014/main" val="3389779153"/>
                    </a:ext>
                  </a:extLst>
                </a:gridCol>
                <a:gridCol w="3569857">
                  <a:extLst>
                    <a:ext uri="{9D8B030D-6E8A-4147-A177-3AD203B41FA5}">
                      <a16:colId xmlns:a16="http://schemas.microsoft.com/office/drawing/2014/main" val="535308839"/>
                    </a:ext>
                  </a:extLst>
                </a:gridCol>
                <a:gridCol w="470126">
                  <a:extLst>
                    <a:ext uri="{9D8B030D-6E8A-4147-A177-3AD203B41FA5}">
                      <a16:colId xmlns:a16="http://schemas.microsoft.com/office/drawing/2014/main" val="3598096286"/>
                    </a:ext>
                  </a:extLst>
                </a:gridCol>
                <a:gridCol w="3593874">
                  <a:extLst>
                    <a:ext uri="{9D8B030D-6E8A-4147-A177-3AD203B41FA5}">
                      <a16:colId xmlns:a16="http://schemas.microsoft.com/office/drawing/2014/main" val="2801818737"/>
                    </a:ext>
                  </a:extLst>
                </a:gridCol>
              </a:tblGrid>
              <a:tr h="1035455">
                <a:tc gridSpan="6">
                  <a:txBody>
                    <a:bodyPr/>
                    <a:lstStyle/>
                    <a:p>
                      <a:pPr algn="ctr"/>
                      <a:endParaRPr lang="en-US" dirty="0" smtClean="0"/>
                    </a:p>
                    <a:p>
                      <a:pPr algn="ctr"/>
                      <a:r>
                        <a:rPr lang="en-US" b="0" dirty="0" smtClean="0"/>
                        <a:t>Provide members with a wide range of meaningful opportunities to contribute their diverse talent, experience and                      perspective to further the</a:t>
                      </a:r>
                      <a:r>
                        <a:rPr lang="en-US" b="0" baseline="0" dirty="0" smtClean="0"/>
                        <a:t> </a:t>
                      </a:r>
                      <a:r>
                        <a:rPr lang="en-US" b="0" dirty="0" smtClean="0"/>
                        <a:t>mission, goals and priorities of ACSA.</a:t>
                      </a:r>
                      <a:endParaRPr lang="en-US" b="0" baseline="0" dirty="0" smtClean="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extLst>
                  <a:ext uri="{0D108BD9-81ED-4DB2-BD59-A6C34878D82A}">
                    <a16:rowId xmlns:a16="http://schemas.microsoft.com/office/drawing/2014/main" val="1729331521"/>
                  </a:ext>
                </a:extLst>
              </a:tr>
              <a:tr h="414183">
                <a:tc gridSpan="2">
                  <a:txBody>
                    <a:bodyPr/>
                    <a:lstStyle/>
                    <a:p>
                      <a:r>
                        <a:rPr lang="en-US" sz="1600" dirty="0" smtClean="0"/>
                        <a:t>Year</a:t>
                      </a:r>
                      <a:r>
                        <a:rPr lang="en-US" sz="1600" baseline="0" dirty="0" smtClean="0"/>
                        <a:t> 1:  2018-19</a:t>
                      </a:r>
                      <a:endParaRPr lang="en-US" sz="1600" dirty="0"/>
                    </a:p>
                  </a:txBody>
                  <a:tcPr/>
                </a:tc>
                <a:tc hMerge="1">
                  <a:txBody>
                    <a:bodyPr/>
                    <a:lstStyle/>
                    <a:p>
                      <a:endParaRPr lang="en-US" dirty="0"/>
                    </a:p>
                  </a:txBody>
                  <a:tcPr/>
                </a:tc>
                <a:tc gridSpan="2">
                  <a:txBody>
                    <a:bodyPr/>
                    <a:lstStyle/>
                    <a:p>
                      <a:r>
                        <a:rPr lang="en-US" sz="1600" dirty="0" smtClean="0"/>
                        <a:t>Year 2:  2019-20</a:t>
                      </a:r>
                      <a:endParaRPr lang="en-US" sz="1600" dirty="0"/>
                    </a:p>
                  </a:txBody>
                  <a:tcPr/>
                </a:tc>
                <a:tc hMerge="1">
                  <a:txBody>
                    <a:bodyPr/>
                    <a:lstStyle/>
                    <a:p>
                      <a:endParaRPr lang="en-US" dirty="0"/>
                    </a:p>
                  </a:txBody>
                  <a:tcPr/>
                </a:tc>
                <a:tc gridSpan="2">
                  <a:txBody>
                    <a:bodyPr/>
                    <a:lstStyle/>
                    <a:p>
                      <a:r>
                        <a:rPr lang="en-US" sz="1600" dirty="0" smtClean="0"/>
                        <a:t>Year 3:  2020-21</a:t>
                      </a:r>
                      <a:endParaRPr lang="en-US" sz="1600" dirty="0"/>
                    </a:p>
                  </a:txBody>
                  <a:tcPr/>
                </a:tc>
                <a:tc hMerge="1">
                  <a:txBody>
                    <a:bodyPr/>
                    <a:lstStyle/>
                    <a:p>
                      <a:endParaRPr lang="en-US" dirty="0"/>
                    </a:p>
                  </a:txBody>
                  <a:tcPr/>
                </a:tc>
                <a:extLst>
                  <a:ext uri="{0D108BD9-81ED-4DB2-BD59-A6C34878D82A}">
                    <a16:rowId xmlns:a16="http://schemas.microsoft.com/office/drawing/2014/main" val="3065945175"/>
                  </a:ext>
                </a:extLst>
              </a:tr>
              <a:tr h="1296663">
                <a:tc>
                  <a:txBody>
                    <a:bodyPr/>
                    <a:lstStyle/>
                    <a:p>
                      <a:endParaRPr lang="en-US" sz="1600" dirty="0"/>
                    </a:p>
                  </a:txBody>
                  <a:tcPr/>
                </a:tc>
                <a:tc>
                  <a:txBody>
                    <a:bodyPr/>
                    <a:lstStyle/>
                    <a:p>
                      <a:endParaRPr lang="en-US" sz="1600" dirty="0"/>
                    </a:p>
                  </a:txBody>
                  <a:tcPr/>
                </a:tc>
                <a:tc>
                  <a:txBody>
                    <a:bodyPr/>
                    <a:lstStyle/>
                    <a:p>
                      <a:r>
                        <a:rPr lang="en-US" sz="1600" dirty="0" smtClean="0">
                          <a:solidFill>
                            <a:srgbClr val="C00000"/>
                          </a:solidFill>
                        </a:rPr>
                        <a:t>EE</a:t>
                      </a:r>
                      <a:endParaRPr lang="en-US" sz="1600" dirty="0">
                        <a:solidFill>
                          <a:srgbClr val="C00000"/>
                        </a:solidFill>
                      </a:endParaRPr>
                    </a:p>
                  </a:txBody>
                  <a:tcPr/>
                </a:tc>
                <a:tc>
                  <a:txBody>
                    <a:bodyPr/>
                    <a:lstStyle/>
                    <a:p>
                      <a:r>
                        <a:rPr lang="en-US" sz="1600" dirty="0" smtClean="0">
                          <a:solidFill>
                            <a:srgbClr val="C00000"/>
                          </a:solidFill>
                        </a:rPr>
                        <a:t>Organizational barriers to expanded member engagement have been identified and removed.</a:t>
                      </a:r>
                      <a:endParaRPr lang="en-US" sz="1600" dirty="0">
                        <a:solidFill>
                          <a:srgbClr val="C00000"/>
                        </a:solidFill>
                      </a:endParaRPr>
                    </a:p>
                  </a:txBody>
                  <a:tcPr/>
                </a:tc>
                <a:tc>
                  <a:txBody>
                    <a:bodyPr/>
                    <a:lstStyle/>
                    <a:p>
                      <a:endParaRPr lang="en-US" sz="1600" dirty="0"/>
                    </a:p>
                  </a:txBody>
                  <a:tcPr/>
                </a:tc>
                <a:tc>
                  <a:txBody>
                    <a:bodyPr/>
                    <a:lstStyle/>
                    <a:p>
                      <a:endParaRPr lang="en-US" sz="1600" dirty="0"/>
                    </a:p>
                  </a:txBody>
                  <a:tcPr/>
                </a:tc>
                <a:extLst>
                  <a:ext uri="{0D108BD9-81ED-4DB2-BD59-A6C34878D82A}">
                    <a16:rowId xmlns:a16="http://schemas.microsoft.com/office/drawing/2014/main" val="2611761371"/>
                  </a:ext>
                </a:extLst>
              </a:tr>
              <a:tr h="968377">
                <a:tc>
                  <a:txBody>
                    <a:bodyPr/>
                    <a:lstStyle/>
                    <a:p>
                      <a:endParaRPr lang="en-US" sz="1600" dirty="0"/>
                    </a:p>
                  </a:txBody>
                  <a:tcPr/>
                </a:tc>
                <a:tc>
                  <a:txBody>
                    <a:bodyPr/>
                    <a:lstStyle/>
                    <a:p>
                      <a:endParaRPr lang="en-US" sz="1600" dirty="0"/>
                    </a:p>
                  </a:txBody>
                  <a:tcPr/>
                </a:tc>
                <a:tc>
                  <a:txBody>
                    <a:bodyPr/>
                    <a:lstStyle/>
                    <a:p>
                      <a:endParaRPr lang="en-US" sz="1600" dirty="0"/>
                    </a:p>
                  </a:txBody>
                  <a:tcPr/>
                </a:tc>
                <a:tc>
                  <a:txBody>
                    <a:bodyPr/>
                    <a:lstStyle/>
                    <a:p>
                      <a:endParaRPr lang="en-US" sz="1600" dirty="0"/>
                    </a:p>
                  </a:txBody>
                  <a:tcPr/>
                </a:tc>
                <a:tc>
                  <a:txBody>
                    <a:bodyPr/>
                    <a:lstStyle/>
                    <a:p>
                      <a:endParaRPr lang="en-US" sz="1600" dirty="0"/>
                    </a:p>
                  </a:txBody>
                  <a:tcPr/>
                </a:tc>
                <a:tc>
                  <a:txBody>
                    <a:bodyPr/>
                    <a:lstStyle/>
                    <a:p>
                      <a:endParaRPr lang="en-US" sz="1600" dirty="0"/>
                    </a:p>
                  </a:txBody>
                  <a:tcPr/>
                </a:tc>
                <a:extLst>
                  <a:ext uri="{0D108BD9-81ED-4DB2-BD59-A6C34878D82A}">
                    <a16:rowId xmlns:a16="http://schemas.microsoft.com/office/drawing/2014/main" val="2409341125"/>
                  </a:ext>
                </a:extLst>
              </a:tr>
              <a:tr h="821405">
                <a:tc>
                  <a:txBody>
                    <a:bodyPr/>
                    <a:lstStyle/>
                    <a:p>
                      <a:endParaRPr lang="en-US" sz="1600" dirty="0"/>
                    </a:p>
                  </a:txBody>
                  <a:tcPr/>
                </a:tc>
                <a:tc>
                  <a:txBody>
                    <a:bodyPr/>
                    <a:lstStyle/>
                    <a:p>
                      <a:endParaRPr lang="en-US" sz="1600" dirty="0"/>
                    </a:p>
                  </a:txBody>
                  <a:tcPr/>
                </a:tc>
                <a:tc>
                  <a:txBody>
                    <a:bodyPr/>
                    <a:lstStyle/>
                    <a:p>
                      <a:endParaRPr lang="en-US" sz="1600" dirty="0"/>
                    </a:p>
                  </a:txBody>
                  <a:tcPr/>
                </a:tc>
                <a:tc>
                  <a:txBody>
                    <a:bodyPr/>
                    <a:lstStyle/>
                    <a:p>
                      <a:endParaRPr lang="en-US" sz="1600" dirty="0"/>
                    </a:p>
                  </a:txBody>
                  <a:tcPr/>
                </a:tc>
                <a:tc>
                  <a:txBody>
                    <a:bodyPr/>
                    <a:lstStyle/>
                    <a:p>
                      <a:endParaRPr lang="en-US" sz="1600" dirty="0"/>
                    </a:p>
                  </a:txBody>
                  <a:tcPr/>
                </a:tc>
                <a:tc>
                  <a:txBody>
                    <a:bodyPr/>
                    <a:lstStyle/>
                    <a:p>
                      <a:endParaRPr lang="en-US" sz="1600" dirty="0"/>
                    </a:p>
                  </a:txBody>
                  <a:tcPr/>
                </a:tc>
                <a:extLst>
                  <a:ext uri="{0D108BD9-81ED-4DB2-BD59-A6C34878D82A}">
                    <a16:rowId xmlns:a16="http://schemas.microsoft.com/office/drawing/2014/main" val="3332499389"/>
                  </a:ext>
                </a:extLst>
              </a:tr>
              <a:tr h="759525">
                <a:tc>
                  <a:txBody>
                    <a:bodyPr/>
                    <a:lstStyle/>
                    <a:p>
                      <a:endParaRPr lang="en-US" sz="1600" dirty="0"/>
                    </a:p>
                  </a:txBody>
                  <a:tcPr/>
                </a:tc>
                <a:tc>
                  <a:txBody>
                    <a:bodyPr/>
                    <a:lstStyle/>
                    <a:p>
                      <a:endParaRPr lang="en-US" sz="1600" dirty="0"/>
                    </a:p>
                  </a:txBody>
                  <a:tcPr/>
                </a:tc>
                <a:tc>
                  <a:txBody>
                    <a:bodyPr/>
                    <a:lstStyle/>
                    <a:p>
                      <a:endParaRPr lang="en-US" sz="1600" dirty="0"/>
                    </a:p>
                  </a:txBody>
                  <a:tcPr/>
                </a:tc>
                <a:tc>
                  <a:txBody>
                    <a:bodyPr/>
                    <a:lstStyle/>
                    <a:p>
                      <a:endParaRPr lang="en-US" sz="1600" dirty="0"/>
                    </a:p>
                  </a:txBody>
                  <a:tcPr/>
                </a:tc>
                <a:tc>
                  <a:txBody>
                    <a:bodyPr/>
                    <a:lstStyle/>
                    <a:p>
                      <a:endParaRPr lang="en-US" sz="1600" dirty="0"/>
                    </a:p>
                  </a:txBody>
                  <a:tcPr/>
                </a:tc>
                <a:tc>
                  <a:txBody>
                    <a:bodyPr/>
                    <a:lstStyle/>
                    <a:p>
                      <a:endParaRPr lang="en-US" sz="1600" dirty="0"/>
                    </a:p>
                  </a:txBody>
                  <a:tcPr/>
                </a:tc>
                <a:extLst>
                  <a:ext uri="{0D108BD9-81ED-4DB2-BD59-A6C34878D82A}">
                    <a16:rowId xmlns:a16="http://schemas.microsoft.com/office/drawing/2014/main" val="1675348968"/>
                  </a:ext>
                </a:extLst>
              </a:tr>
            </a:tbl>
          </a:graphicData>
        </a:graphic>
      </p:graphicFrame>
      <p:sp>
        <p:nvSpPr>
          <p:cNvPr id="2" name="Title 1"/>
          <p:cNvSpPr>
            <a:spLocks noGrp="1"/>
          </p:cNvSpPr>
          <p:nvPr>
            <p:ph type="title"/>
          </p:nvPr>
        </p:nvSpPr>
        <p:spPr>
          <a:xfrm>
            <a:off x="1676400" y="423316"/>
            <a:ext cx="10515600" cy="1325563"/>
          </a:xfrm>
          <a:noFill/>
        </p:spPr>
        <p:txBody>
          <a:bodyPr>
            <a:normAutofit/>
          </a:bodyPr>
          <a:lstStyle/>
          <a:p>
            <a:r>
              <a:rPr lang="en-US" sz="2400" cap="all" dirty="0">
                <a:solidFill>
                  <a:schemeClr val="tx2"/>
                </a:solidFill>
              </a:rPr>
              <a:t>ORGANIZATIONAL DEVELOPMENT AND SUSTAINABILITY</a:t>
            </a:r>
            <a:r>
              <a:rPr lang="en-US" sz="2400" cap="all" dirty="0"/>
              <a:t/>
            </a:r>
            <a:br>
              <a:rPr lang="en-US" sz="2400" cap="all" dirty="0"/>
            </a:br>
            <a:r>
              <a:rPr lang="en-US" sz="3600" b="1" cap="all" dirty="0"/>
              <a:t>MEMBER OUTREACH AND ENGAGEMENT</a:t>
            </a:r>
            <a:endParaRPr lang="en-US" sz="3600" b="1" dirty="0"/>
          </a:p>
        </p:txBody>
      </p:sp>
      <p:sp>
        <p:nvSpPr>
          <p:cNvPr id="7" name="Slide Number Placeholder 6"/>
          <p:cNvSpPr>
            <a:spLocks noGrp="1"/>
          </p:cNvSpPr>
          <p:nvPr>
            <p:ph type="sldNum" sz="quarter" idx="12"/>
          </p:nvPr>
        </p:nvSpPr>
        <p:spPr>
          <a:xfrm>
            <a:off x="9448800" y="6492875"/>
            <a:ext cx="2743200" cy="365125"/>
          </a:xfrm>
        </p:spPr>
        <p:txBody>
          <a:bodyPr/>
          <a:lstStyle/>
          <a:p>
            <a:fld id="{E7AC6EC2-E45C-44D4-8C3E-54F4F5B23C90}" type="slidenum">
              <a:rPr lang="en-US" smtClean="0">
                <a:solidFill>
                  <a:schemeClr val="accent5">
                    <a:lumMod val="75000"/>
                  </a:schemeClr>
                </a:solidFill>
              </a:rPr>
              <a:t>16</a:t>
            </a:fld>
            <a:endParaRPr lang="en-US" dirty="0">
              <a:solidFill>
                <a:schemeClr val="accent5">
                  <a:lumMod val="75000"/>
                </a:schemeClr>
              </a:solidFill>
            </a:endParaRPr>
          </a:p>
        </p:txBody>
      </p:sp>
      <p:pic>
        <p:nvPicPr>
          <p:cNvPr id="4" name="Content Placeholder 8" descr="A close up of a green field&#10;&#10;Description generated with high confidence">
            <a:extLst>
              <a:ext uri="{FF2B5EF4-FFF2-40B4-BE49-F238E27FC236}">
                <a16:creationId xmlns:a16="http://schemas.microsoft.com/office/drawing/2014/main" id="{55BF0DF3-A64A-4ABD-BAFC-029C85BBB941}"/>
              </a:ext>
            </a:extLst>
          </p:cNvPr>
          <p:cNvPicPr>
            <a:picLocks noChangeAspect="1"/>
          </p:cNvPicPr>
          <p:nvPr/>
        </p:nvPicPr>
        <p:blipFill rotWithShape="1">
          <a:blip r:embed="rId2">
            <a:extLst>
              <a:ext uri="{28A0092B-C50C-407E-A947-70E740481C1C}">
                <a14:useLocalDpi xmlns:a14="http://schemas.microsoft.com/office/drawing/2010/main" val="0"/>
              </a:ext>
              <a:ext uri="{837473B0-CC2E-450A-ABE3-18F120FF3D39}">
                <a1611:picAttrSrcUrl xmlns="" xmlns:a1611="http://schemas.microsoft.com/office/drawing/2016/11/main" r:id="rId3"/>
              </a:ext>
            </a:extLst>
          </a:blip>
          <a:srcRect l="2261" r="9898"/>
          <a:stretch/>
        </p:blipFill>
        <p:spPr>
          <a:xfrm rot="10800000" flipV="1">
            <a:off x="-1524000" y="0"/>
            <a:ext cx="1365477" cy="1554480"/>
          </a:xfrm>
          <a:custGeom>
            <a:avLst/>
            <a:gdLst>
              <a:gd name="connsiteX0" fmla="*/ 70374 w 6024154"/>
              <a:gd name="connsiteY0" fmla="*/ 0 h 6858000"/>
              <a:gd name="connsiteX1" fmla="*/ 6024154 w 6024154"/>
              <a:gd name="connsiteY1" fmla="*/ 0 h 6858000"/>
              <a:gd name="connsiteX2" fmla="*/ 6024154 w 6024154"/>
              <a:gd name="connsiteY2" fmla="*/ 6858000 h 6858000"/>
              <a:gd name="connsiteX3" fmla="*/ 3587167 w 6024154"/>
              <a:gd name="connsiteY3" fmla="*/ 6858000 h 6858000"/>
              <a:gd name="connsiteX4" fmla="*/ 3474220 w 6024154"/>
              <a:gd name="connsiteY4" fmla="*/ 6800152 h 6858000"/>
              <a:gd name="connsiteX5" fmla="*/ 0 w 6024154"/>
              <a:gd name="connsiteY5" fmla="*/ 962844 h 6858000"/>
              <a:gd name="connsiteX6" fmla="*/ 34274 w 6024154"/>
              <a:gd name="connsiteY6" fmla="*/ 284091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024154" h="6858000">
                <a:moveTo>
                  <a:pt x="70374" y="0"/>
                </a:moveTo>
                <a:lnTo>
                  <a:pt x="6024154" y="0"/>
                </a:lnTo>
                <a:lnTo>
                  <a:pt x="6024154" y="6858000"/>
                </a:lnTo>
                <a:lnTo>
                  <a:pt x="3587167" y="6858000"/>
                </a:lnTo>
                <a:lnTo>
                  <a:pt x="3474220" y="6800152"/>
                </a:lnTo>
                <a:cubicBezTo>
                  <a:pt x="1404818" y="5675986"/>
                  <a:pt x="0" y="3483472"/>
                  <a:pt x="0" y="962844"/>
                </a:cubicBezTo>
                <a:cubicBezTo>
                  <a:pt x="0" y="733696"/>
                  <a:pt x="11610" y="507260"/>
                  <a:pt x="34274" y="284091"/>
                </a:cubicBezTo>
                <a:close/>
              </a:path>
            </a:pathLst>
          </a:custGeom>
        </p:spPr>
      </p:pic>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61494" y="185512"/>
            <a:ext cx="966267" cy="985798"/>
          </a:xfrm>
          <a:prstGeom prst="rect">
            <a:avLst/>
          </a:prstGeom>
        </p:spPr>
      </p:pic>
    </p:spTree>
    <p:extLst>
      <p:ext uri="{BB962C8B-B14F-4D97-AF65-F5344CB8AC3E}">
        <p14:creationId xmlns:p14="http://schemas.microsoft.com/office/powerpoint/2010/main" val="180162590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2797279758"/>
              </p:ext>
            </p:extLst>
          </p:nvPr>
        </p:nvGraphicFramePr>
        <p:xfrm>
          <a:off x="0" y="1554481"/>
          <a:ext cx="12192000" cy="5441520"/>
        </p:xfrm>
        <a:graphic>
          <a:graphicData uri="http://schemas.openxmlformats.org/drawingml/2006/table">
            <a:tbl>
              <a:tblPr firstRow="1" bandRow="1">
                <a:tableStyleId>{93296810-A885-4BE3-A3E7-6D5BEEA58F35}</a:tableStyleId>
              </a:tblPr>
              <a:tblGrid>
                <a:gridCol w="493221">
                  <a:extLst>
                    <a:ext uri="{9D8B030D-6E8A-4147-A177-3AD203B41FA5}">
                      <a16:colId xmlns:a16="http://schemas.microsoft.com/office/drawing/2014/main" val="693220675"/>
                    </a:ext>
                  </a:extLst>
                </a:gridCol>
                <a:gridCol w="3570778">
                  <a:extLst>
                    <a:ext uri="{9D8B030D-6E8A-4147-A177-3AD203B41FA5}">
                      <a16:colId xmlns:a16="http://schemas.microsoft.com/office/drawing/2014/main" val="4129137676"/>
                    </a:ext>
                  </a:extLst>
                </a:gridCol>
                <a:gridCol w="494144">
                  <a:extLst>
                    <a:ext uri="{9D8B030D-6E8A-4147-A177-3AD203B41FA5}">
                      <a16:colId xmlns:a16="http://schemas.microsoft.com/office/drawing/2014/main" val="3389779153"/>
                    </a:ext>
                  </a:extLst>
                </a:gridCol>
                <a:gridCol w="3569857">
                  <a:extLst>
                    <a:ext uri="{9D8B030D-6E8A-4147-A177-3AD203B41FA5}">
                      <a16:colId xmlns:a16="http://schemas.microsoft.com/office/drawing/2014/main" val="535308839"/>
                    </a:ext>
                  </a:extLst>
                </a:gridCol>
                <a:gridCol w="470126">
                  <a:extLst>
                    <a:ext uri="{9D8B030D-6E8A-4147-A177-3AD203B41FA5}">
                      <a16:colId xmlns:a16="http://schemas.microsoft.com/office/drawing/2014/main" val="3598096286"/>
                    </a:ext>
                  </a:extLst>
                </a:gridCol>
                <a:gridCol w="3593874">
                  <a:extLst>
                    <a:ext uri="{9D8B030D-6E8A-4147-A177-3AD203B41FA5}">
                      <a16:colId xmlns:a16="http://schemas.microsoft.com/office/drawing/2014/main" val="2801818737"/>
                    </a:ext>
                  </a:extLst>
                </a:gridCol>
              </a:tblGrid>
              <a:tr h="921754">
                <a:tc gridSpan="6">
                  <a:txBody>
                    <a:bodyPr/>
                    <a:lstStyle/>
                    <a:p>
                      <a:pPr algn="ctr"/>
                      <a:endParaRPr lang="en-US" dirty="0" smtClean="0"/>
                    </a:p>
                    <a:p>
                      <a:pPr algn="ctr"/>
                      <a:r>
                        <a:rPr lang="en-US" b="0" dirty="0" smtClean="0"/>
                        <a:t>Raise member awareness of ACSA benefits, services and initiatives, and the overall value of </a:t>
                      </a:r>
                    </a:p>
                    <a:p>
                      <a:pPr algn="ctr"/>
                      <a:r>
                        <a:rPr lang="en-US" b="0" dirty="0" smtClean="0"/>
                        <a:t>ACSA membership and engagement.</a:t>
                      </a:r>
                      <a:endParaRPr lang="en-US" b="0" baseline="0" dirty="0" smtClean="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extLst>
                  <a:ext uri="{0D108BD9-81ED-4DB2-BD59-A6C34878D82A}">
                    <a16:rowId xmlns:a16="http://schemas.microsoft.com/office/drawing/2014/main" val="1729331521"/>
                  </a:ext>
                </a:extLst>
              </a:tr>
              <a:tr h="368702">
                <a:tc gridSpan="2">
                  <a:txBody>
                    <a:bodyPr/>
                    <a:lstStyle/>
                    <a:p>
                      <a:r>
                        <a:rPr lang="en-US" sz="1600" dirty="0" smtClean="0"/>
                        <a:t>Year</a:t>
                      </a:r>
                      <a:r>
                        <a:rPr lang="en-US" sz="1600" baseline="0" dirty="0" smtClean="0"/>
                        <a:t> 1:  2018-19</a:t>
                      </a:r>
                      <a:endParaRPr lang="en-US" sz="1600" dirty="0"/>
                    </a:p>
                  </a:txBody>
                  <a:tcPr/>
                </a:tc>
                <a:tc hMerge="1">
                  <a:txBody>
                    <a:bodyPr/>
                    <a:lstStyle/>
                    <a:p>
                      <a:endParaRPr lang="en-US" dirty="0"/>
                    </a:p>
                  </a:txBody>
                  <a:tcPr/>
                </a:tc>
                <a:tc gridSpan="2">
                  <a:txBody>
                    <a:bodyPr/>
                    <a:lstStyle/>
                    <a:p>
                      <a:r>
                        <a:rPr lang="en-US" sz="1600" dirty="0" smtClean="0"/>
                        <a:t>Year 2:  2019-20</a:t>
                      </a:r>
                      <a:endParaRPr lang="en-US" sz="1600" dirty="0"/>
                    </a:p>
                  </a:txBody>
                  <a:tcPr/>
                </a:tc>
                <a:tc hMerge="1">
                  <a:txBody>
                    <a:bodyPr/>
                    <a:lstStyle/>
                    <a:p>
                      <a:endParaRPr lang="en-US" dirty="0"/>
                    </a:p>
                  </a:txBody>
                  <a:tcPr/>
                </a:tc>
                <a:tc gridSpan="2">
                  <a:txBody>
                    <a:bodyPr/>
                    <a:lstStyle/>
                    <a:p>
                      <a:r>
                        <a:rPr lang="en-US" sz="1600" dirty="0" smtClean="0"/>
                        <a:t>Year 3:  2020-21</a:t>
                      </a:r>
                      <a:endParaRPr lang="en-US" sz="1600" dirty="0"/>
                    </a:p>
                  </a:txBody>
                  <a:tcPr/>
                </a:tc>
                <a:tc hMerge="1">
                  <a:txBody>
                    <a:bodyPr/>
                    <a:lstStyle/>
                    <a:p>
                      <a:endParaRPr lang="en-US" dirty="0"/>
                    </a:p>
                  </a:txBody>
                  <a:tcPr/>
                </a:tc>
                <a:extLst>
                  <a:ext uri="{0D108BD9-81ED-4DB2-BD59-A6C34878D82A}">
                    <a16:rowId xmlns:a16="http://schemas.microsoft.com/office/drawing/2014/main" val="3065945175"/>
                  </a:ext>
                </a:extLst>
              </a:tr>
              <a:tr h="1643129">
                <a:tc>
                  <a:txBody>
                    <a:bodyPr/>
                    <a:lstStyle/>
                    <a:p>
                      <a:endParaRPr lang="en-US" sz="1600" dirty="0"/>
                    </a:p>
                  </a:txBody>
                  <a:tcPr/>
                </a:tc>
                <a:tc>
                  <a:txBody>
                    <a:bodyPr/>
                    <a:lstStyle/>
                    <a:p>
                      <a:endParaRPr lang="en-US" sz="1600" dirty="0"/>
                    </a:p>
                  </a:txBody>
                  <a:tcPr/>
                </a:tc>
                <a:tc>
                  <a:txBody>
                    <a:bodyPr/>
                    <a:lstStyle/>
                    <a:p>
                      <a:r>
                        <a:rPr lang="en-US" sz="1600" dirty="0" smtClean="0"/>
                        <a:t>GG</a:t>
                      </a:r>
                      <a:endParaRPr lang="en-US" sz="1600" dirty="0"/>
                    </a:p>
                  </a:txBody>
                  <a:tcPr/>
                </a:tc>
                <a:tc>
                  <a:txBody>
                    <a:bodyPr/>
                    <a:lstStyle/>
                    <a:p>
                      <a:r>
                        <a:rPr lang="en-US" sz="1600" dirty="0" smtClean="0"/>
                        <a:t>An evaluation has been conducted to</a:t>
                      </a:r>
                      <a:r>
                        <a:rPr lang="en-US" sz="1600" baseline="0" dirty="0" smtClean="0"/>
                        <a:t> determine what is most important for ACSA to communicate through different channels and vehicles, and to different target audiences.</a:t>
                      </a:r>
                      <a:endParaRPr lang="en-US" sz="1600" dirty="0"/>
                    </a:p>
                  </a:txBody>
                  <a:tcPr/>
                </a:tc>
                <a:tc>
                  <a:txBody>
                    <a:bodyPr/>
                    <a:lstStyle/>
                    <a:p>
                      <a:endParaRPr lang="en-US" sz="1600" dirty="0"/>
                    </a:p>
                  </a:txBody>
                  <a:tcPr/>
                </a:tc>
                <a:tc>
                  <a:txBody>
                    <a:bodyPr/>
                    <a:lstStyle/>
                    <a:p>
                      <a:endParaRPr lang="en-US" sz="1600" dirty="0"/>
                    </a:p>
                  </a:txBody>
                  <a:tcPr/>
                </a:tc>
                <a:extLst>
                  <a:ext uri="{0D108BD9-81ED-4DB2-BD59-A6C34878D82A}">
                    <a16:rowId xmlns:a16="http://schemas.microsoft.com/office/drawing/2014/main" val="2611761371"/>
                  </a:ext>
                </a:extLst>
              </a:tr>
              <a:tr h="1383688">
                <a:tc>
                  <a:txBody>
                    <a:bodyPr/>
                    <a:lstStyle/>
                    <a:p>
                      <a:endParaRPr lang="en-US" sz="1600" dirty="0"/>
                    </a:p>
                  </a:txBody>
                  <a:tcPr/>
                </a:tc>
                <a:tc>
                  <a:txBody>
                    <a:bodyPr/>
                    <a:lstStyle/>
                    <a:p>
                      <a:endParaRPr lang="en-US" sz="1600" dirty="0"/>
                    </a:p>
                  </a:txBody>
                  <a:tcPr/>
                </a:tc>
                <a:tc>
                  <a:txBody>
                    <a:bodyPr/>
                    <a:lstStyle/>
                    <a:p>
                      <a:r>
                        <a:rPr lang="en-US" sz="1600" dirty="0" smtClean="0"/>
                        <a:t>HH</a:t>
                      </a:r>
                      <a:endParaRPr lang="en-US" sz="1600" dirty="0"/>
                    </a:p>
                  </a:txBody>
                  <a:tcPr/>
                </a:tc>
                <a:tc>
                  <a:txBody>
                    <a:bodyPr/>
                    <a:lstStyle/>
                    <a:p>
                      <a:r>
                        <a:rPr lang="en-US" sz="1600" dirty="0" smtClean="0"/>
                        <a:t>ACSA continues to leverage technology to better inform and engage members across the state, and</a:t>
                      </a:r>
                      <a:r>
                        <a:rPr lang="en-US" sz="1600" baseline="0" dirty="0" smtClean="0"/>
                        <a:t> to customize information members receive.</a:t>
                      </a:r>
                      <a:endParaRPr lang="en-US" sz="1600" dirty="0"/>
                    </a:p>
                  </a:txBody>
                  <a:tcPr/>
                </a:tc>
                <a:tc>
                  <a:txBody>
                    <a:bodyPr/>
                    <a:lstStyle/>
                    <a:p>
                      <a:endParaRPr lang="en-US" sz="1600" dirty="0"/>
                    </a:p>
                  </a:txBody>
                  <a:tcPr/>
                </a:tc>
                <a:tc>
                  <a:txBody>
                    <a:bodyPr/>
                    <a:lstStyle/>
                    <a:p>
                      <a:endParaRPr lang="en-US" sz="1600" dirty="0"/>
                    </a:p>
                  </a:txBody>
                  <a:tcPr/>
                </a:tc>
                <a:extLst>
                  <a:ext uri="{0D108BD9-81ED-4DB2-BD59-A6C34878D82A}">
                    <a16:rowId xmlns:a16="http://schemas.microsoft.com/office/drawing/2014/main" val="2409341125"/>
                  </a:ext>
                </a:extLst>
              </a:tr>
              <a:tr h="1124247">
                <a:tc>
                  <a:txBody>
                    <a:bodyPr/>
                    <a:lstStyle/>
                    <a:p>
                      <a:endParaRPr lang="en-US" sz="1600" dirty="0"/>
                    </a:p>
                  </a:txBody>
                  <a:tcPr/>
                </a:tc>
                <a:tc>
                  <a:txBody>
                    <a:bodyPr/>
                    <a:lstStyle/>
                    <a:p>
                      <a:endParaRPr lang="en-US" sz="1600" dirty="0"/>
                    </a:p>
                  </a:txBody>
                  <a:tcPr/>
                </a:tc>
                <a:tc>
                  <a:txBody>
                    <a:bodyPr/>
                    <a:lstStyle/>
                    <a:p>
                      <a:r>
                        <a:rPr lang="en-US" sz="1600" dirty="0" smtClean="0"/>
                        <a:t>II</a:t>
                      </a:r>
                      <a:endParaRPr lang="en-US" sz="1600" dirty="0"/>
                    </a:p>
                  </a:txBody>
                  <a:tcPr/>
                </a:tc>
                <a:tc>
                  <a:txBody>
                    <a:bodyPr/>
                    <a:lstStyle/>
                    <a:p>
                      <a:r>
                        <a:rPr lang="en-US" sz="1600" dirty="0" smtClean="0"/>
                        <a:t>A more comprehensive member database is being</a:t>
                      </a:r>
                      <a:r>
                        <a:rPr lang="en-US" sz="1600" baseline="0" dirty="0" smtClean="0"/>
                        <a:t> developed to better target member interests and preferences for communication.</a:t>
                      </a:r>
                      <a:endParaRPr lang="en-US" sz="1600" dirty="0"/>
                    </a:p>
                  </a:txBody>
                  <a:tcPr/>
                </a:tc>
                <a:tc>
                  <a:txBody>
                    <a:bodyPr/>
                    <a:lstStyle/>
                    <a:p>
                      <a:endParaRPr lang="en-US" sz="1600" dirty="0"/>
                    </a:p>
                  </a:txBody>
                  <a:tcPr/>
                </a:tc>
                <a:tc>
                  <a:txBody>
                    <a:bodyPr/>
                    <a:lstStyle/>
                    <a:p>
                      <a:endParaRPr lang="en-US" sz="1600" dirty="0"/>
                    </a:p>
                  </a:txBody>
                  <a:tcPr/>
                </a:tc>
                <a:extLst>
                  <a:ext uri="{0D108BD9-81ED-4DB2-BD59-A6C34878D82A}">
                    <a16:rowId xmlns:a16="http://schemas.microsoft.com/office/drawing/2014/main" val="3332499389"/>
                  </a:ext>
                </a:extLst>
              </a:tr>
            </a:tbl>
          </a:graphicData>
        </a:graphic>
      </p:graphicFrame>
      <p:sp>
        <p:nvSpPr>
          <p:cNvPr id="2" name="Title 1"/>
          <p:cNvSpPr>
            <a:spLocks noGrp="1"/>
          </p:cNvSpPr>
          <p:nvPr>
            <p:ph type="title"/>
          </p:nvPr>
        </p:nvSpPr>
        <p:spPr>
          <a:xfrm>
            <a:off x="1676400" y="323564"/>
            <a:ext cx="10515600" cy="1325563"/>
          </a:xfrm>
          <a:noFill/>
        </p:spPr>
        <p:txBody>
          <a:bodyPr>
            <a:normAutofit/>
          </a:bodyPr>
          <a:lstStyle/>
          <a:p>
            <a:r>
              <a:rPr lang="en-US" sz="2400" cap="all" dirty="0">
                <a:solidFill>
                  <a:schemeClr val="tx2"/>
                </a:solidFill>
              </a:rPr>
              <a:t>ORGANIZATIONAL DEVELOPMENT AND SUSTAINABILITY</a:t>
            </a:r>
            <a:r>
              <a:rPr lang="en-US" sz="2400" cap="all" dirty="0"/>
              <a:t/>
            </a:r>
            <a:br>
              <a:rPr lang="en-US" sz="2400" cap="all" dirty="0"/>
            </a:br>
            <a:r>
              <a:rPr lang="en-US" sz="3600" b="1" cap="all" dirty="0"/>
              <a:t>MEMBER communication</a:t>
            </a:r>
            <a:endParaRPr lang="en-US" sz="3600" b="1" dirty="0"/>
          </a:p>
        </p:txBody>
      </p:sp>
      <p:sp>
        <p:nvSpPr>
          <p:cNvPr id="7" name="Slide Number Placeholder 6"/>
          <p:cNvSpPr>
            <a:spLocks noGrp="1"/>
          </p:cNvSpPr>
          <p:nvPr>
            <p:ph type="sldNum" sz="quarter" idx="12"/>
          </p:nvPr>
        </p:nvSpPr>
        <p:spPr>
          <a:xfrm>
            <a:off x="9448800" y="6630876"/>
            <a:ext cx="2743200" cy="365125"/>
          </a:xfrm>
        </p:spPr>
        <p:txBody>
          <a:bodyPr/>
          <a:lstStyle/>
          <a:p>
            <a:fld id="{E7AC6EC2-E45C-44D4-8C3E-54F4F5B23C90}" type="slidenum">
              <a:rPr lang="en-US" smtClean="0">
                <a:solidFill>
                  <a:schemeClr val="accent5">
                    <a:lumMod val="75000"/>
                  </a:schemeClr>
                </a:solidFill>
              </a:rPr>
              <a:t>17</a:t>
            </a:fld>
            <a:endParaRPr lang="en-US" dirty="0">
              <a:solidFill>
                <a:schemeClr val="accent5">
                  <a:lumMod val="75000"/>
                </a:schemeClr>
              </a:solidFill>
            </a:endParaRPr>
          </a:p>
        </p:txBody>
      </p:sp>
      <p:pic>
        <p:nvPicPr>
          <p:cNvPr id="4" name="Content Placeholder 8" descr="A close up of a green field&#10;&#10;Description generated with high confidence">
            <a:extLst>
              <a:ext uri="{FF2B5EF4-FFF2-40B4-BE49-F238E27FC236}">
                <a16:creationId xmlns:a16="http://schemas.microsoft.com/office/drawing/2014/main" id="{55BF0DF3-A64A-4ABD-BAFC-029C85BBB941}"/>
              </a:ext>
            </a:extLst>
          </p:cNvPr>
          <p:cNvPicPr>
            <a:picLocks noChangeAspect="1"/>
          </p:cNvPicPr>
          <p:nvPr/>
        </p:nvPicPr>
        <p:blipFill rotWithShape="1">
          <a:blip r:embed="rId2">
            <a:extLst>
              <a:ext uri="{28A0092B-C50C-407E-A947-70E740481C1C}">
                <a14:useLocalDpi xmlns:a14="http://schemas.microsoft.com/office/drawing/2010/main" val="0"/>
              </a:ext>
              <a:ext uri="{837473B0-CC2E-450A-ABE3-18F120FF3D39}">
                <a1611:picAttrSrcUrl xmlns="" xmlns:a1611="http://schemas.microsoft.com/office/drawing/2016/11/main" r:id="rId3"/>
              </a:ext>
            </a:extLst>
          </a:blip>
          <a:srcRect l="2261" r="9898"/>
          <a:stretch/>
        </p:blipFill>
        <p:spPr>
          <a:xfrm rot="10800000" flipV="1">
            <a:off x="-1524000" y="0"/>
            <a:ext cx="1365477" cy="1554480"/>
          </a:xfrm>
          <a:custGeom>
            <a:avLst/>
            <a:gdLst>
              <a:gd name="connsiteX0" fmla="*/ 70374 w 6024154"/>
              <a:gd name="connsiteY0" fmla="*/ 0 h 6858000"/>
              <a:gd name="connsiteX1" fmla="*/ 6024154 w 6024154"/>
              <a:gd name="connsiteY1" fmla="*/ 0 h 6858000"/>
              <a:gd name="connsiteX2" fmla="*/ 6024154 w 6024154"/>
              <a:gd name="connsiteY2" fmla="*/ 6858000 h 6858000"/>
              <a:gd name="connsiteX3" fmla="*/ 3587167 w 6024154"/>
              <a:gd name="connsiteY3" fmla="*/ 6858000 h 6858000"/>
              <a:gd name="connsiteX4" fmla="*/ 3474220 w 6024154"/>
              <a:gd name="connsiteY4" fmla="*/ 6800152 h 6858000"/>
              <a:gd name="connsiteX5" fmla="*/ 0 w 6024154"/>
              <a:gd name="connsiteY5" fmla="*/ 962844 h 6858000"/>
              <a:gd name="connsiteX6" fmla="*/ 34274 w 6024154"/>
              <a:gd name="connsiteY6" fmla="*/ 284091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024154" h="6858000">
                <a:moveTo>
                  <a:pt x="70374" y="0"/>
                </a:moveTo>
                <a:lnTo>
                  <a:pt x="6024154" y="0"/>
                </a:lnTo>
                <a:lnTo>
                  <a:pt x="6024154" y="6858000"/>
                </a:lnTo>
                <a:lnTo>
                  <a:pt x="3587167" y="6858000"/>
                </a:lnTo>
                <a:lnTo>
                  <a:pt x="3474220" y="6800152"/>
                </a:lnTo>
                <a:cubicBezTo>
                  <a:pt x="1404818" y="5675986"/>
                  <a:pt x="0" y="3483472"/>
                  <a:pt x="0" y="962844"/>
                </a:cubicBezTo>
                <a:cubicBezTo>
                  <a:pt x="0" y="733696"/>
                  <a:pt x="11610" y="507260"/>
                  <a:pt x="34274" y="284091"/>
                </a:cubicBezTo>
                <a:close/>
              </a:path>
            </a:pathLst>
          </a:custGeom>
        </p:spPr>
      </p:pic>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61494" y="185512"/>
            <a:ext cx="966267" cy="985798"/>
          </a:xfrm>
          <a:prstGeom prst="rect">
            <a:avLst/>
          </a:prstGeom>
        </p:spPr>
      </p:pic>
    </p:spTree>
    <p:extLst>
      <p:ext uri="{BB962C8B-B14F-4D97-AF65-F5344CB8AC3E}">
        <p14:creationId xmlns:p14="http://schemas.microsoft.com/office/powerpoint/2010/main" val="226039315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1446701168"/>
              </p:ext>
            </p:extLst>
          </p:nvPr>
        </p:nvGraphicFramePr>
        <p:xfrm>
          <a:off x="-1" y="1554482"/>
          <a:ext cx="12192000" cy="5303519"/>
        </p:xfrm>
        <a:graphic>
          <a:graphicData uri="http://schemas.openxmlformats.org/drawingml/2006/table">
            <a:tbl>
              <a:tblPr firstRow="1" bandRow="1">
                <a:tableStyleId>{93296810-A885-4BE3-A3E7-6D5BEEA58F35}</a:tableStyleId>
              </a:tblPr>
              <a:tblGrid>
                <a:gridCol w="493221">
                  <a:extLst>
                    <a:ext uri="{9D8B030D-6E8A-4147-A177-3AD203B41FA5}">
                      <a16:colId xmlns:a16="http://schemas.microsoft.com/office/drawing/2014/main" val="693220675"/>
                    </a:ext>
                  </a:extLst>
                </a:gridCol>
                <a:gridCol w="3570778">
                  <a:extLst>
                    <a:ext uri="{9D8B030D-6E8A-4147-A177-3AD203B41FA5}">
                      <a16:colId xmlns:a16="http://schemas.microsoft.com/office/drawing/2014/main" val="4129137676"/>
                    </a:ext>
                  </a:extLst>
                </a:gridCol>
                <a:gridCol w="494144">
                  <a:extLst>
                    <a:ext uri="{9D8B030D-6E8A-4147-A177-3AD203B41FA5}">
                      <a16:colId xmlns:a16="http://schemas.microsoft.com/office/drawing/2014/main" val="3389779153"/>
                    </a:ext>
                  </a:extLst>
                </a:gridCol>
                <a:gridCol w="3569857">
                  <a:extLst>
                    <a:ext uri="{9D8B030D-6E8A-4147-A177-3AD203B41FA5}">
                      <a16:colId xmlns:a16="http://schemas.microsoft.com/office/drawing/2014/main" val="535308839"/>
                    </a:ext>
                  </a:extLst>
                </a:gridCol>
                <a:gridCol w="470126">
                  <a:extLst>
                    <a:ext uri="{9D8B030D-6E8A-4147-A177-3AD203B41FA5}">
                      <a16:colId xmlns:a16="http://schemas.microsoft.com/office/drawing/2014/main" val="3598096286"/>
                    </a:ext>
                  </a:extLst>
                </a:gridCol>
                <a:gridCol w="3593874">
                  <a:extLst>
                    <a:ext uri="{9D8B030D-6E8A-4147-A177-3AD203B41FA5}">
                      <a16:colId xmlns:a16="http://schemas.microsoft.com/office/drawing/2014/main" val="2801818737"/>
                    </a:ext>
                  </a:extLst>
                </a:gridCol>
              </a:tblGrid>
              <a:tr h="898378">
                <a:tc gridSpan="6">
                  <a:txBody>
                    <a:bodyPr/>
                    <a:lstStyle/>
                    <a:p>
                      <a:pPr algn="ctr"/>
                      <a:endParaRPr lang="en-US" dirty="0" smtClean="0"/>
                    </a:p>
                    <a:p>
                      <a:pPr algn="ctr"/>
                      <a:r>
                        <a:rPr lang="en-US" b="0" dirty="0" smtClean="0"/>
                        <a:t>Sustain and grow ACSA’s human and financial resources to support evolving goals and priorities.</a:t>
                      </a:r>
                      <a:endParaRPr lang="en-US" b="0" baseline="0" dirty="0" smtClean="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extLst>
                  <a:ext uri="{0D108BD9-81ED-4DB2-BD59-A6C34878D82A}">
                    <a16:rowId xmlns:a16="http://schemas.microsoft.com/office/drawing/2014/main" val="1729331521"/>
                  </a:ext>
                </a:extLst>
              </a:tr>
              <a:tr h="359351">
                <a:tc gridSpan="2">
                  <a:txBody>
                    <a:bodyPr/>
                    <a:lstStyle/>
                    <a:p>
                      <a:r>
                        <a:rPr lang="en-US" sz="1600" dirty="0" smtClean="0"/>
                        <a:t>Year</a:t>
                      </a:r>
                      <a:r>
                        <a:rPr lang="en-US" sz="1600" baseline="0" dirty="0" smtClean="0"/>
                        <a:t> 1:  2018-19</a:t>
                      </a:r>
                      <a:endParaRPr lang="en-US" sz="1600" dirty="0"/>
                    </a:p>
                  </a:txBody>
                  <a:tcPr/>
                </a:tc>
                <a:tc hMerge="1">
                  <a:txBody>
                    <a:bodyPr/>
                    <a:lstStyle/>
                    <a:p>
                      <a:endParaRPr lang="en-US" dirty="0"/>
                    </a:p>
                  </a:txBody>
                  <a:tcPr/>
                </a:tc>
                <a:tc gridSpan="2">
                  <a:txBody>
                    <a:bodyPr/>
                    <a:lstStyle/>
                    <a:p>
                      <a:r>
                        <a:rPr lang="en-US" sz="1600" dirty="0" smtClean="0"/>
                        <a:t>Year 2:  2019-20</a:t>
                      </a:r>
                      <a:endParaRPr lang="en-US" sz="1600" dirty="0"/>
                    </a:p>
                  </a:txBody>
                  <a:tcPr/>
                </a:tc>
                <a:tc hMerge="1">
                  <a:txBody>
                    <a:bodyPr/>
                    <a:lstStyle/>
                    <a:p>
                      <a:endParaRPr lang="en-US" dirty="0"/>
                    </a:p>
                  </a:txBody>
                  <a:tcPr/>
                </a:tc>
                <a:tc gridSpan="2">
                  <a:txBody>
                    <a:bodyPr/>
                    <a:lstStyle/>
                    <a:p>
                      <a:r>
                        <a:rPr lang="en-US" sz="1600" dirty="0" smtClean="0"/>
                        <a:t>Year 3:  2020-21</a:t>
                      </a:r>
                      <a:endParaRPr lang="en-US" sz="1600" dirty="0"/>
                    </a:p>
                  </a:txBody>
                  <a:tcPr/>
                </a:tc>
                <a:tc hMerge="1">
                  <a:txBody>
                    <a:bodyPr/>
                    <a:lstStyle/>
                    <a:p>
                      <a:endParaRPr lang="en-US" dirty="0"/>
                    </a:p>
                  </a:txBody>
                  <a:tcPr/>
                </a:tc>
                <a:extLst>
                  <a:ext uri="{0D108BD9-81ED-4DB2-BD59-A6C34878D82A}">
                    <a16:rowId xmlns:a16="http://schemas.microsoft.com/office/drawing/2014/main" val="3065945175"/>
                  </a:ext>
                </a:extLst>
              </a:tr>
              <a:tr h="1601458">
                <a:tc>
                  <a:txBody>
                    <a:bodyPr/>
                    <a:lstStyle/>
                    <a:p>
                      <a:endParaRPr lang="en-US" sz="1600" dirty="0"/>
                    </a:p>
                  </a:txBody>
                  <a:tcPr/>
                </a:tc>
                <a:tc>
                  <a:txBody>
                    <a:bodyPr/>
                    <a:lstStyle/>
                    <a:p>
                      <a:endParaRPr lang="en-US" sz="1600" dirty="0"/>
                    </a:p>
                  </a:txBody>
                  <a:tcPr/>
                </a:tc>
                <a:tc>
                  <a:txBody>
                    <a:bodyPr/>
                    <a:lstStyle/>
                    <a:p>
                      <a:r>
                        <a:rPr lang="en-US" sz="1600" dirty="0" smtClean="0"/>
                        <a:t>JJ</a:t>
                      </a:r>
                      <a:endParaRPr lang="en-US" sz="1600" dirty="0"/>
                    </a:p>
                  </a:txBody>
                  <a:tcPr/>
                </a:tc>
                <a:tc>
                  <a:txBody>
                    <a:bodyPr/>
                    <a:lstStyle/>
                    <a:p>
                      <a:r>
                        <a:rPr lang="en-US" sz="1600" dirty="0" smtClean="0"/>
                        <a:t>Implement</a:t>
                      </a:r>
                      <a:r>
                        <a:rPr lang="en-US" sz="1600" baseline="0" dirty="0" smtClean="0"/>
                        <a:t> an ongoing cycle to evaluate and update the financial plan and to ensure uninterrupted delivery of ACSA services through a downturn.</a:t>
                      </a:r>
                      <a:endParaRPr lang="en-US" sz="1600" dirty="0"/>
                    </a:p>
                  </a:txBody>
                  <a:tcPr/>
                </a:tc>
                <a:tc>
                  <a:txBody>
                    <a:bodyPr/>
                    <a:lstStyle/>
                    <a:p>
                      <a:endParaRPr lang="en-US" sz="1600" dirty="0"/>
                    </a:p>
                  </a:txBody>
                  <a:tcPr/>
                </a:tc>
                <a:tc>
                  <a:txBody>
                    <a:bodyPr/>
                    <a:lstStyle/>
                    <a:p>
                      <a:endParaRPr lang="en-US" sz="1600" dirty="0"/>
                    </a:p>
                  </a:txBody>
                  <a:tcPr/>
                </a:tc>
                <a:extLst>
                  <a:ext uri="{0D108BD9-81ED-4DB2-BD59-A6C34878D82A}">
                    <a16:rowId xmlns:a16="http://schemas.microsoft.com/office/drawing/2014/main" val="2611761371"/>
                  </a:ext>
                </a:extLst>
              </a:tr>
              <a:tr h="1348597">
                <a:tc>
                  <a:txBody>
                    <a:bodyPr/>
                    <a:lstStyle/>
                    <a:p>
                      <a:endParaRPr lang="en-US" sz="1600" dirty="0"/>
                    </a:p>
                  </a:txBody>
                  <a:tcPr/>
                </a:tc>
                <a:tc>
                  <a:txBody>
                    <a:bodyPr/>
                    <a:lstStyle/>
                    <a:p>
                      <a:endParaRPr lang="en-US" sz="1600" dirty="0"/>
                    </a:p>
                  </a:txBody>
                  <a:tcPr/>
                </a:tc>
                <a:tc>
                  <a:txBody>
                    <a:bodyPr/>
                    <a:lstStyle/>
                    <a:p>
                      <a:endParaRPr lang="en-US" dirty="0"/>
                    </a:p>
                  </a:txBody>
                  <a:tcPr/>
                </a:tc>
                <a:tc>
                  <a:txBody>
                    <a:bodyPr/>
                    <a:lstStyle/>
                    <a:p>
                      <a:endParaRPr lang="en-US" dirty="0"/>
                    </a:p>
                  </a:txBody>
                  <a:tcPr/>
                </a:tc>
                <a:tc>
                  <a:txBody>
                    <a:bodyPr/>
                    <a:lstStyle/>
                    <a:p>
                      <a:endParaRPr lang="en-US" sz="1600" dirty="0"/>
                    </a:p>
                  </a:txBody>
                  <a:tcPr/>
                </a:tc>
                <a:tc>
                  <a:txBody>
                    <a:bodyPr/>
                    <a:lstStyle/>
                    <a:p>
                      <a:endParaRPr lang="en-US" sz="1600" dirty="0"/>
                    </a:p>
                  </a:txBody>
                  <a:tcPr/>
                </a:tc>
                <a:extLst>
                  <a:ext uri="{0D108BD9-81ED-4DB2-BD59-A6C34878D82A}">
                    <a16:rowId xmlns:a16="http://schemas.microsoft.com/office/drawing/2014/main" val="2409341125"/>
                  </a:ext>
                </a:extLst>
              </a:tr>
              <a:tr h="1095735">
                <a:tc>
                  <a:txBody>
                    <a:bodyPr/>
                    <a:lstStyle/>
                    <a:p>
                      <a:endParaRPr lang="en-US" sz="1600" dirty="0"/>
                    </a:p>
                  </a:txBody>
                  <a:tcPr/>
                </a:tc>
                <a:tc>
                  <a:txBody>
                    <a:bodyPr/>
                    <a:lstStyle/>
                    <a:p>
                      <a:endParaRPr lang="en-US" sz="1600" dirty="0"/>
                    </a:p>
                  </a:txBody>
                  <a:tcPr/>
                </a:tc>
                <a:tc>
                  <a:txBody>
                    <a:bodyPr/>
                    <a:lstStyle/>
                    <a:p>
                      <a:endParaRPr lang="en-US" dirty="0"/>
                    </a:p>
                  </a:txBody>
                  <a:tcPr/>
                </a:tc>
                <a:tc>
                  <a:txBody>
                    <a:bodyPr/>
                    <a:lstStyle/>
                    <a:p>
                      <a:endParaRPr lang="en-US" dirty="0"/>
                    </a:p>
                  </a:txBody>
                  <a:tcPr/>
                </a:tc>
                <a:tc>
                  <a:txBody>
                    <a:bodyPr/>
                    <a:lstStyle/>
                    <a:p>
                      <a:endParaRPr lang="en-US" sz="1600" dirty="0"/>
                    </a:p>
                  </a:txBody>
                  <a:tcPr/>
                </a:tc>
                <a:tc>
                  <a:txBody>
                    <a:bodyPr/>
                    <a:lstStyle/>
                    <a:p>
                      <a:endParaRPr lang="en-US" sz="1600" dirty="0"/>
                    </a:p>
                  </a:txBody>
                  <a:tcPr/>
                </a:tc>
                <a:extLst>
                  <a:ext uri="{0D108BD9-81ED-4DB2-BD59-A6C34878D82A}">
                    <a16:rowId xmlns:a16="http://schemas.microsoft.com/office/drawing/2014/main" val="3332499389"/>
                  </a:ext>
                </a:extLst>
              </a:tr>
            </a:tbl>
          </a:graphicData>
        </a:graphic>
      </p:graphicFrame>
      <p:sp>
        <p:nvSpPr>
          <p:cNvPr id="2" name="Title 1"/>
          <p:cNvSpPr>
            <a:spLocks noGrp="1"/>
          </p:cNvSpPr>
          <p:nvPr>
            <p:ph type="title"/>
          </p:nvPr>
        </p:nvSpPr>
        <p:spPr>
          <a:xfrm>
            <a:off x="1822315" y="228919"/>
            <a:ext cx="10515600" cy="1325563"/>
          </a:xfrm>
          <a:noFill/>
        </p:spPr>
        <p:txBody>
          <a:bodyPr>
            <a:normAutofit/>
          </a:bodyPr>
          <a:lstStyle/>
          <a:p>
            <a:r>
              <a:rPr lang="en-US" sz="2400" cap="all" dirty="0">
                <a:solidFill>
                  <a:schemeClr val="tx2"/>
                </a:solidFill>
              </a:rPr>
              <a:t>ORGANIZATIONAL DEVELOPMENT AND SUSTAINABILITY</a:t>
            </a:r>
            <a:r>
              <a:rPr lang="en-US" sz="2400" cap="all" dirty="0"/>
              <a:t/>
            </a:r>
            <a:br>
              <a:rPr lang="en-US" sz="2400" cap="all" dirty="0"/>
            </a:br>
            <a:r>
              <a:rPr lang="en-US" sz="3600" b="1" cap="all" dirty="0"/>
              <a:t>sustainability</a:t>
            </a:r>
            <a:endParaRPr lang="en-US" sz="3600" b="1" dirty="0"/>
          </a:p>
        </p:txBody>
      </p:sp>
      <p:sp>
        <p:nvSpPr>
          <p:cNvPr id="7" name="Slide Number Placeholder 6"/>
          <p:cNvSpPr>
            <a:spLocks noGrp="1"/>
          </p:cNvSpPr>
          <p:nvPr>
            <p:ph type="sldNum" sz="quarter" idx="12"/>
          </p:nvPr>
        </p:nvSpPr>
        <p:spPr>
          <a:xfrm>
            <a:off x="9448799" y="6492875"/>
            <a:ext cx="2743200" cy="365125"/>
          </a:xfrm>
        </p:spPr>
        <p:txBody>
          <a:bodyPr/>
          <a:lstStyle/>
          <a:p>
            <a:fld id="{E7AC6EC2-E45C-44D4-8C3E-54F4F5B23C90}" type="slidenum">
              <a:rPr lang="en-US" smtClean="0">
                <a:solidFill>
                  <a:schemeClr val="accent5">
                    <a:lumMod val="75000"/>
                  </a:schemeClr>
                </a:solidFill>
              </a:rPr>
              <a:t>18</a:t>
            </a:fld>
            <a:endParaRPr lang="en-US" dirty="0">
              <a:solidFill>
                <a:schemeClr val="accent5">
                  <a:lumMod val="75000"/>
                </a:schemeClr>
              </a:solidFill>
            </a:endParaRPr>
          </a:p>
        </p:txBody>
      </p:sp>
      <p:pic>
        <p:nvPicPr>
          <p:cNvPr id="4" name="Content Placeholder 8" descr="A close up of a green field&#10;&#10;Description generated with high confidence">
            <a:extLst>
              <a:ext uri="{FF2B5EF4-FFF2-40B4-BE49-F238E27FC236}">
                <a16:creationId xmlns:a16="http://schemas.microsoft.com/office/drawing/2014/main" id="{55BF0DF3-A64A-4ABD-BAFC-029C85BBB941}"/>
              </a:ext>
            </a:extLst>
          </p:cNvPr>
          <p:cNvPicPr>
            <a:picLocks noChangeAspect="1"/>
          </p:cNvPicPr>
          <p:nvPr/>
        </p:nvPicPr>
        <p:blipFill rotWithShape="1">
          <a:blip r:embed="rId2">
            <a:extLst>
              <a:ext uri="{28A0092B-C50C-407E-A947-70E740481C1C}">
                <a14:useLocalDpi xmlns:a14="http://schemas.microsoft.com/office/drawing/2010/main" val="0"/>
              </a:ext>
              <a:ext uri="{837473B0-CC2E-450A-ABE3-18F120FF3D39}">
                <a1611:picAttrSrcUrl xmlns="" xmlns:a1611="http://schemas.microsoft.com/office/drawing/2016/11/main" r:id="rId3"/>
              </a:ext>
            </a:extLst>
          </a:blip>
          <a:srcRect l="2261" r="9898"/>
          <a:stretch/>
        </p:blipFill>
        <p:spPr>
          <a:xfrm rot="10800000" flipV="1">
            <a:off x="-1524000" y="0"/>
            <a:ext cx="1365477" cy="1554480"/>
          </a:xfrm>
          <a:custGeom>
            <a:avLst/>
            <a:gdLst>
              <a:gd name="connsiteX0" fmla="*/ 70374 w 6024154"/>
              <a:gd name="connsiteY0" fmla="*/ 0 h 6858000"/>
              <a:gd name="connsiteX1" fmla="*/ 6024154 w 6024154"/>
              <a:gd name="connsiteY1" fmla="*/ 0 h 6858000"/>
              <a:gd name="connsiteX2" fmla="*/ 6024154 w 6024154"/>
              <a:gd name="connsiteY2" fmla="*/ 6858000 h 6858000"/>
              <a:gd name="connsiteX3" fmla="*/ 3587167 w 6024154"/>
              <a:gd name="connsiteY3" fmla="*/ 6858000 h 6858000"/>
              <a:gd name="connsiteX4" fmla="*/ 3474220 w 6024154"/>
              <a:gd name="connsiteY4" fmla="*/ 6800152 h 6858000"/>
              <a:gd name="connsiteX5" fmla="*/ 0 w 6024154"/>
              <a:gd name="connsiteY5" fmla="*/ 962844 h 6858000"/>
              <a:gd name="connsiteX6" fmla="*/ 34274 w 6024154"/>
              <a:gd name="connsiteY6" fmla="*/ 284091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024154" h="6858000">
                <a:moveTo>
                  <a:pt x="70374" y="0"/>
                </a:moveTo>
                <a:lnTo>
                  <a:pt x="6024154" y="0"/>
                </a:lnTo>
                <a:lnTo>
                  <a:pt x="6024154" y="6858000"/>
                </a:lnTo>
                <a:lnTo>
                  <a:pt x="3587167" y="6858000"/>
                </a:lnTo>
                <a:lnTo>
                  <a:pt x="3474220" y="6800152"/>
                </a:lnTo>
                <a:cubicBezTo>
                  <a:pt x="1404818" y="5675986"/>
                  <a:pt x="0" y="3483472"/>
                  <a:pt x="0" y="962844"/>
                </a:cubicBezTo>
                <a:cubicBezTo>
                  <a:pt x="0" y="733696"/>
                  <a:pt x="11610" y="507260"/>
                  <a:pt x="34274" y="284091"/>
                </a:cubicBezTo>
                <a:close/>
              </a:path>
            </a:pathLst>
          </a:custGeom>
        </p:spPr>
      </p:pic>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61494" y="185512"/>
            <a:ext cx="966267" cy="985798"/>
          </a:xfrm>
          <a:prstGeom prst="rect">
            <a:avLst/>
          </a:prstGeom>
        </p:spPr>
      </p:pic>
    </p:spTree>
    <p:extLst>
      <p:ext uri="{BB962C8B-B14F-4D97-AF65-F5344CB8AC3E}">
        <p14:creationId xmlns:p14="http://schemas.microsoft.com/office/powerpoint/2010/main" val="23364119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7159AF-0226-4841-B418-B701A317CE71}"/>
              </a:ext>
            </a:extLst>
          </p:cNvPr>
          <p:cNvSpPr>
            <a:spLocks noGrp="1"/>
          </p:cNvSpPr>
          <p:nvPr>
            <p:ph type="title"/>
          </p:nvPr>
        </p:nvSpPr>
        <p:spPr>
          <a:xfrm>
            <a:off x="4938239" y="976009"/>
            <a:ext cx="5413537" cy="1325563"/>
          </a:xfrm>
        </p:spPr>
        <p:txBody>
          <a:bodyPr vert="horz" lIns="91440" tIns="45720" rIns="91440" bIns="45720" rtlCol="0" anchor="ctr">
            <a:noAutofit/>
          </a:bodyPr>
          <a:lstStyle/>
          <a:p>
            <a:r>
              <a:rPr lang="en-US" sz="4800" dirty="0"/>
              <a:t>ACSA </a:t>
            </a:r>
            <a:r>
              <a:rPr lang="en-US" sz="4800" dirty="0" smtClean="0"/>
              <a:t>Mission</a:t>
            </a:r>
            <a:endParaRPr lang="en-US" sz="4800" dirty="0"/>
          </a:p>
        </p:txBody>
      </p:sp>
      <p:sp>
        <p:nvSpPr>
          <p:cNvPr id="11" name="TextBox 10">
            <a:extLst>
              <a:ext uri="{FF2B5EF4-FFF2-40B4-BE49-F238E27FC236}">
                <a16:creationId xmlns:a16="http://schemas.microsoft.com/office/drawing/2014/main" id="{085690A0-69A6-4E21-BBF5-EE2543DA2AEE}"/>
              </a:ext>
            </a:extLst>
          </p:cNvPr>
          <p:cNvSpPr txBox="1"/>
          <p:nvPr/>
        </p:nvSpPr>
        <p:spPr>
          <a:xfrm>
            <a:off x="220874" y="3316115"/>
            <a:ext cx="11361526" cy="3348124"/>
          </a:xfrm>
          <a:prstGeom prst="rect">
            <a:avLst/>
          </a:prstGeom>
        </p:spPr>
        <p:txBody>
          <a:bodyPr vert="horz" lIns="91440" tIns="45720" rIns="91440" bIns="45720" rtlCol="0" anchor="t">
            <a:normAutofit/>
          </a:bodyPr>
          <a:lstStyle/>
          <a:p>
            <a:pPr marL="571500" lvl="1" algn="ctr">
              <a:lnSpc>
                <a:spcPct val="170000"/>
              </a:lnSpc>
              <a:spcAft>
                <a:spcPts val="600"/>
              </a:spcAft>
            </a:pPr>
            <a:r>
              <a:rPr lang="en-US" sz="2800" dirty="0" smtClean="0"/>
              <a:t>The Association of California School Administrators is the driving force for  an equitable, world-class education system and </a:t>
            </a:r>
          </a:p>
          <a:p>
            <a:pPr marL="571500" lvl="1" algn="ctr">
              <a:lnSpc>
                <a:spcPct val="170000"/>
              </a:lnSpc>
              <a:spcAft>
                <a:spcPts val="600"/>
              </a:spcAft>
            </a:pPr>
            <a:r>
              <a:rPr lang="en-US" sz="2800" dirty="0" smtClean="0"/>
              <a:t>the development and support of inspired educational leaders                                      who meet the diverse needs of all California students.</a:t>
            </a:r>
            <a:endParaRPr lang="en-US" sz="2800" dirty="0"/>
          </a:p>
        </p:txBody>
      </p:sp>
      <p:sp>
        <p:nvSpPr>
          <p:cNvPr id="10" name="Slide Number Placeholder 9"/>
          <p:cNvSpPr>
            <a:spLocks noGrp="1"/>
          </p:cNvSpPr>
          <p:nvPr>
            <p:ph type="sldNum" sz="quarter" idx="12"/>
          </p:nvPr>
        </p:nvSpPr>
        <p:spPr>
          <a:xfrm>
            <a:off x="9448800" y="6481677"/>
            <a:ext cx="2743200" cy="365125"/>
          </a:xfrm>
        </p:spPr>
        <p:txBody>
          <a:bodyPr/>
          <a:lstStyle/>
          <a:p>
            <a:fld id="{E7AC6EC2-E45C-44D4-8C3E-54F4F5B23C90}" type="slidenum">
              <a:rPr lang="en-US" smtClean="0"/>
              <a:t>1</a:t>
            </a:fld>
            <a:endParaRPr lang="en-US" dirty="0"/>
          </a:p>
        </p:txBody>
      </p:sp>
      <p:pic>
        <p:nvPicPr>
          <p:cNvPr id="6" name="Content Placeholder 5"/>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830473" y="620251"/>
            <a:ext cx="2865126" cy="2923038"/>
          </a:xfrm>
        </p:spPr>
      </p:pic>
    </p:spTree>
    <p:extLst>
      <p:ext uri="{BB962C8B-B14F-4D97-AF65-F5344CB8AC3E}">
        <p14:creationId xmlns:p14="http://schemas.microsoft.com/office/powerpoint/2010/main" val="100849232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250">
        <p15:prstTrans prst="origami"/>
      </p:transition>
    </mc:Choice>
    <mc:Fallback xmlns="">
      <p:transition spd="slow">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7159AF-0226-4841-B418-B701A317CE71}"/>
              </a:ext>
            </a:extLst>
          </p:cNvPr>
          <p:cNvSpPr>
            <a:spLocks noGrp="1"/>
          </p:cNvSpPr>
          <p:nvPr>
            <p:ph type="title"/>
          </p:nvPr>
        </p:nvSpPr>
        <p:spPr>
          <a:xfrm>
            <a:off x="4198102" y="1150793"/>
            <a:ext cx="5413537" cy="1325563"/>
          </a:xfrm>
        </p:spPr>
        <p:txBody>
          <a:bodyPr vert="horz" lIns="91440" tIns="45720" rIns="91440" bIns="45720" rtlCol="0" anchor="ctr">
            <a:noAutofit/>
          </a:bodyPr>
          <a:lstStyle/>
          <a:p>
            <a:r>
              <a:rPr lang="en-US" sz="4800" dirty="0"/>
              <a:t>Next Steps </a:t>
            </a:r>
            <a:br>
              <a:rPr lang="en-US" sz="4800" dirty="0"/>
            </a:br>
            <a:r>
              <a:rPr lang="en-US" sz="2400" dirty="0"/>
              <a:t>State ACSA</a:t>
            </a:r>
            <a:endParaRPr lang="en-US" sz="4800" dirty="0"/>
          </a:p>
        </p:txBody>
      </p:sp>
      <p:sp>
        <p:nvSpPr>
          <p:cNvPr id="6" name="Slide Number Placeholder 5"/>
          <p:cNvSpPr>
            <a:spLocks noGrp="1"/>
          </p:cNvSpPr>
          <p:nvPr>
            <p:ph type="sldNum" sz="quarter" idx="12"/>
          </p:nvPr>
        </p:nvSpPr>
        <p:spPr>
          <a:xfrm>
            <a:off x="9448800" y="6492875"/>
            <a:ext cx="2743200" cy="365125"/>
          </a:xfrm>
        </p:spPr>
        <p:txBody>
          <a:bodyPr/>
          <a:lstStyle/>
          <a:p>
            <a:fld id="{E7AC6EC2-E45C-44D4-8C3E-54F4F5B23C90}" type="slidenum">
              <a:rPr lang="en-US" smtClean="0"/>
              <a:t>19</a:t>
            </a:fld>
            <a:endParaRPr lang="en-US" dirty="0"/>
          </a:p>
        </p:txBody>
      </p:sp>
      <p:sp>
        <p:nvSpPr>
          <p:cNvPr id="11" name="TextBox 10">
            <a:extLst>
              <a:ext uri="{FF2B5EF4-FFF2-40B4-BE49-F238E27FC236}">
                <a16:creationId xmlns:a16="http://schemas.microsoft.com/office/drawing/2014/main" id="{085690A0-69A6-4E21-BBF5-EE2543DA2AEE}"/>
              </a:ext>
            </a:extLst>
          </p:cNvPr>
          <p:cNvSpPr txBox="1"/>
          <p:nvPr/>
        </p:nvSpPr>
        <p:spPr>
          <a:xfrm>
            <a:off x="5414343" y="3040233"/>
            <a:ext cx="6809362" cy="3629643"/>
          </a:xfrm>
          <a:prstGeom prst="rect">
            <a:avLst/>
          </a:prstGeom>
        </p:spPr>
        <p:txBody>
          <a:bodyPr vert="horz" lIns="91440" tIns="45720" rIns="91440" bIns="45720" rtlCol="0" anchor="t">
            <a:normAutofit/>
          </a:bodyPr>
          <a:lstStyle/>
          <a:p>
            <a:pPr marL="1085850" lvl="1" indent="-514350">
              <a:lnSpc>
                <a:spcPct val="170000"/>
              </a:lnSpc>
              <a:spcAft>
                <a:spcPts val="600"/>
              </a:spcAft>
              <a:buFont typeface="+mj-lt"/>
              <a:buAutoNum type="arabicPeriod"/>
            </a:pPr>
            <a:endParaRPr lang="en-US" sz="2800" dirty="0"/>
          </a:p>
        </p:txBody>
      </p:sp>
      <p:sp>
        <p:nvSpPr>
          <p:cNvPr id="3" name="Rectangle 2"/>
          <p:cNvSpPr/>
          <p:nvPr/>
        </p:nvSpPr>
        <p:spPr>
          <a:xfrm>
            <a:off x="3569917" y="2696180"/>
            <a:ext cx="9206630" cy="3846630"/>
          </a:xfrm>
          <a:prstGeom prst="rect">
            <a:avLst/>
          </a:prstGeom>
        </p:spPr>
        <p:txBody>
          <a:bodyPr wrap="square">
            <a:spAutoFit/>
          </a:bodyPr>
          <a:lstStyle/>
          <a:p>
            <a:pPr marL="1085850" lvl="1" indent="-514350">
              <a:lnSpc>
                <a:spcPct val="170000"/>
              </a:lnSpc>
              <a:spcAft>
                <a:spcPts val="600"/>
              </a:spcAft>
              <a:buFont typeface="+mj-lt"/>
              <a:buAutoNum type="arabicPeriod"/>
            </a:pPr>
            <a:r>
              <a:rPr lang="en-US" sz="2700" dirty="0"/>
              <a:t>Support Regions/Charters and Committees/Councils</a:t>
            </a:r>
          </a:p>
          <a:p>
            <a:pPr marL="1085850" lvl="1" indent="-514350">
              <a:lnSpc>
                <a:spcPct val="170000"/>
              </a:lnSpc>
              <a:spcAft>
                <a:spcPts val="600"/>
              </a:spcAft>
              <a:buFont typeface="+mj-lt"/>
              <a:buAutoNum type="arabicPeriod"/>
            </a:pPr>
            <a:r>
              <a:rPr lang="en-US" sz="2700" dirty="0"/>
              <a:t>Develop Action Steps</a:t>
            </a:r>
          </a:p>
          <a:p>
            <a:pPr marL="1085850" lvl="1" indent="-514350">
              <a:lnSpc>
                <a:spcPct val="170000"/>
              </a:lnSpc>
              <a:spcAft>
                <a:spcPts val="600"/>
              </a:spcAft>
              <a:buFont typeface="+mj-lt"/>
              <a:buAutoNum type="arabicPeriod"/>
            </a:pPr>
            <a:r>
              <a:rPr lang="en-US" sz="2700" dirty="0"/>
              <a:t>Allocate Resources</a:t>
            </a:r>
          </a:p>
          <a:p>
            <a:pPr marL="1085850" lvl="1" indent="-514350">
              <a:lnSpc>
                <a:spcPct val="170000"/>
              </a:lnSpc>
              <a:spcAft>
                <a:spcPts val="600"/>
              </a:spcAft>
              <a:buFont typeface="+mj-lt"/>
              <a:buAutoNum type="arabicPeriod"/>
            </a:pPr>
            <a:r>
              <a:rPr lang="en-US" sz="2700" dirty="0"/>
              <a:t>Identify Performance Measures</a:t>
            </a:r>
          </a:p>
          <a:p>
            <a:pPr marL="1085850" lvl="1" indent="-514350">
              <a:lnSpc>
                <a:spcPct val="170000"/>
              </a:lnSpc>
              <a:spcAft>
                <a:spcPts val="600"/>
              </a:spcAft>
              <a:buFont typeface="+mj-lt"/>
              <a:buAutoNum type="arabicPeriod"/>
            </a:pPr>
            <a:r>
              <a:rPr lang="en-US" sz="2700" dirty="0"/>
              <a:t>Craft Communications and Resources</a:t>
            </a:r>
          </a:p>
        </p:txBody>
      </p:sp>
      <p:pic>
        <p:nvPicPr>
          <p:cNvPr id="8" name="Content Placeholder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30473" y="620251"/>
            <a:ext cx="2865126" cy="2923038"/>
          </a:xfrm>
          <a:prstGeom prst="rect">
            <a:avLst/>
          </a:prstGeom>
        </p:spPr>
      </p:pic>
    </p:spTree>
    <p:extLst>
      <p:ext uri="{BB962C8B-B14F-4D97-AF65-F5344CB8AC3E}">
        <p14:creationId xmlns:p14="http://schemas.microsoft.com/office/powerpoint/2010/main" val="269676122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250">
        <p15:prstTrans prst="origami"/>
      </p:transition>
    </mc:Choice>
    <mc:Fallback xmlns="">
      <p:transition spd="slow">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7159AF-0226-4841-B418-B701A317CE71}"/>
              </a:ext>
            </a:extLst>
          </p:cNvPr>
          <p:cNvSpPr>
            <a:spLocks noGrp="1"/>
          </p:cNvSpPr>
          <p:nvPr>
            <p:ph type="title"/>
          </p:nvPr>
        </p:nvSpPr>
        <p:spPr>
          <a:xfrm>
            <a:off x="4198102" y="1150793"/>
            <a:ext cx="5413537" cy="1325563"/>
          </a:xfrm>
        </p:spPr>
        <p:txBody>
          <a:bodyPr vert="horz" lIns="91440" tIns="45720" rIns="91440" bIns="45720" rtlCol="0" anchor="ctr">
            <a:noAutofit/>
          </a:bodyPr>
          <a:lstStyle/>
          <a:p>
            <a:r>
              <a:rPr lang="en-US" sz="4800" dirty="0"/>
              <a:t>Next Steps </a:t>
            </a:r>
            <a:br>
              <a:rPr lang="en-US" sz="4800" dirty="0"/>
            </a:br>
            <a:r>
              <a:rPr lang="en-US" sz="2400" dirty="0" smtClean="0"/>
              <a:t>Regions/Charters &amp; Committees/Councils</a:t>
            </a:r>
            <a:endParaRPr lang="en-US" sz="4800" dirty="0"/>
          </a:p>
        </p:txBody>
      </p:sp>
      <p:sp>
        <p:nvSpPr>
          <p:cNvPr id="6" name="Slide Number Placeholder 5"/>
          <p:cNvSpPr>
            <a:spLocks noGrp="1"/>
          </p:cNvSpPr>
          <p:nvPr>
            <p:ph type="sldNum" sz="quarter" idx="12"/>
          </p:nvPr>
        </p:nvSpPr>
        <p:spPr>
          <a:xfrm>
            <a:off x="9448800" y="6492875"/>
            <a:ext cx="2743200" cy="365125"/>
          </a:xfrm>
        </p:spPr>
        <p:txBody>
          <a:bodyPr/>
          <a:lstStyle/>
          <a:p>
            <a:fld id="{E7AC6EC2-E45C-44D4-8C3E-54F4F5B23C90}" type="slidenum">
              <a:rPr lang="en-US" smtClean="0"/>
              <a:t>20</a:t>
            </a:fld>
            <a:endParaRPr lang="en-US" dirty="0"/>
          </a:p>
        </p:txBody>
      </p:sp>
      <p:sp>
        <p:nvSpPr>
          <p:cNvPr id="11" name="TextBox 10">
            <a:extLst>
              <a:ext uri="{FF2B5EF4-FFF2-40B4-BE49-F238E27FC236}">
                <a16:creationId xmlns:a16="http://schemas.microsoft.com/office/drawing/2014/main" id="{085690A0-69A6-4E21-BBF5-EE2543DA2AEE}"/>
              </a:ext>
            </a:extLst>
          </p:cNvPr>
          <p:cNvSpPr txBox="1"/>
          <p:nvPr/>
        </p:nvSpPr>
        <p:spPr>
          <a:xfrm>
            <a:off x="5414343" y="3040233"/>
            <a:ext cx="6809362" cy="3629643"/>
          </a:xfrm>
          <a:prstGeom prst="rect">
            <a:avLst/>
          </a:prstGeom>
        </p:spPr>
        <p:txBody>
          <a:bodyPr vert="horz" lIns="91440" tIns="45720" rIns="91440" bIns="45720" rtlCol="0" anchor="t">
            <a:normAutofit/>
          </a:bodyPr>
          <a:lstStyle/>
          <a:p>
            <a:pPr marL="1085850" lvl="1" indent="-514350">
              <a:lnSpc>
                <a:spcPct val="170000"/>
              </a:lnSpc>
              <a:spcAft>
                <a:spcPts val="600"/>
              </a:spcAft>
              <a:buFont typeface="+mj-lt"/>
              <a:buAutoNum type="arabicPeriod"/>
            </a:pPr>
            <a:endParaRPr lang="en-US" sz="2800" dirty="0"/>
          </a:p>
        </p:txBody>
      </p:sp>
      <p:sp>
        <p:nvSpPr>
          <p:cNvPr id="3" name="Rectangle 2"/>
          <p:cNvSpPr/>
          <p:nvPr/>
        </p:nvSpPr>
        <p:spPr>
          <a:xfrm>
            <a:off x="3569917" y="2696180"/>
            <a:ext cx="9206630" cy="3854901"/>
          </a:xfrm>
          <a:prstGeom prst="rect">
            <a:avLst/>
          </a:prstGeom>
        </p:spPr>
        <p:txBody>
          <a:bodyPr wrap="square">
            <a:spAutoFit/>
          </a:bodyPr>
          <a:lstStyle/>
          <a:p>
            <a:pPr marL="1085850" lvl="1" indent="-514350">
              <a:lnSpc>
                <a:spcPct val="170000"/>
              </a:lnSpc>
              <a:spcAft>
                <a:spcPts val="600"/>
              </a:spcAft>
              <a:buFont typeface="+mj-lt"/>
              <a:buAutoNum type="arabicPeriod"/>
            </a:pPr>
            <a:r>
              <a:rPr lang="en-US" sz="2700" dirty="0" smtClean="0"/>
              <a:t>Integrate Milestones into Planning</a:t>
            </a:r>
          </a:p>
          <a:p>
            <a:pPr marL="1085850" lvl="1" indent="-514350">
              <a:lnSpc>
                <a:spcPct val="170000"/>
              </a:lnSpc>
              <a:spcAft>
                <a:spcPts val="600"/>
              </a:spcAft>
              <a:buFont typeface="+mj-lt"/>
              <a:buAutoNum type="arabicPeriod"/>
            </a:pPr>
            <a:r>
              <a:rPr lang="en-US" sz="2700" dirty="0" smtClean="0"/>
              <a:t>Complete Strategic Focus/Planning Template                   10/1/19</a:t>
            </a:r>
          </a:p>
          <a:p>
            <a:pPr marL="1085850" lvl="1" indent="-514350">
              <a:lnSpc>
                <a:spcPct val="170000"/>
              </a:lnSpc>
              <a:spcAft>
                <a:spcPts val="600"/>
              </a:spcAft>
              <a:buFont typeface="+mj-lt"/>
              <a:buAutoNum type="arabicPeriod"/>
            </a:pPr>
            <a:r>
              <a:rPr lang="en-US" sz="2700" dirty="0" smtClean="0"/>
              <a:t>Coordinate with other ACSA Groups</a:t>
            </a:r>
          </a:p>
          <a:p>
            <a:pPr marL="1085850" lvl="1" indent="-514350">
              <a:lnSpc>
                <a:spcPct val="170000"/>
              </a:lnSpc>
              <a:spcAft>
                <a:spcPts val="600"/>
              </a:spcAft>
              <a:buFont typeface="+mj-lt"/>
              <a:buAutoNum type="arabicPeriod"/>
            </a:pPr>
            <a:r>
              <a:rPr lang="en-US" sz="2700" dirty="0" smtClean="0"/>
              <a:t>Support Milestone Objectives</a:t>
            </a:r>
            <a:endParaRPr lang="en-US" sz="2700" dirty="0"/>
          </a:p>
        </p:txBody>
      </p:sp>
      <p:pic>
        <p:nvPicPr>
          <p:cNvPr id="8" name="Content Placeholder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30473" y="620251"/>
            <a:ext cx="2865126" cy="2923038"/>
          </a:xfrm>
          <a:prstGeom prst="rect">
            <a:avLst/>
          </a:prstGeom>
        </p:spPr>
      </p:pic>
    </p:spTree>
    <p:extLst>
      <p:ext uri="{BB962C8B-B14F-4D97-AF65-F5344CB8AC3E}">
        <p14:creationId xmlns:p14="http://schemas.microsoft.com/office/powerpoint/2010/main" val="335621640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250">
        <p15:prstTrans prst="origami"/>
      </p:transition>
    </mc:Choice>
    <mc:Fallback xmlns="">
      <p:transition spd="slow">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a:xfrm>
            <a:off x="9448800" y="6487313"/>
            <a:ext cx="2743200" cy="365125"/>
          </a:xfrm>
        </p:spPr>
        <p:txBody>
          <a:bodyPr/>
          <a:lstStyle/>
          <a:p>
            <a:fld id="{E7AC6EC2-E45C-44D4-8C3E-54F4F5B23C90}" type="slidenum">
              <a:rPr lang="en-US" smtClean="0"/>
              <a:t>21</a:t>
            </a:fld>
            <a:endParaRPr lang="en-US" dirty="0"/>
          </a:p>
        </p:txBody>
      </p:sp>
      <p:sp>
        <p:nvSpPr>
          <p:cNvPr id="11" name="TextBox 10">
            <a:extLst>
              <a:ext uri="{FF2B5EF4-FFF2-40B4-BE49-F238E27FC236}">
                <a16:creationId xmlns:a16="http://schemas.microsoft.com/office/drawing/2014/main" id="{085690A0-69A6-4E21-BBF5-EE2543DA2AEE}"/>
              </a:ext>
            </a:extLst>
          </p:cNvPr>
          <p:cNvSpPr txBox="1"/>
          <p:nvPr/>
        </p:nvSpPr>
        <p:spPr>
          <a:xfrm>
            <a:off x="5414343" y="3040233"/>
            <a:ext cx="6809362" cy="3629643"/>
          </a:xfrm>
          <a:prstGeom prst="rect">
            <a:avLst/>
          </a:prstGeom>
        </p:spPr>
        <p:txBody>
          <a:bodyPr vert="horz" lIns="91440" tIns="45720" rIns="91440" bIns="45720" rtlCol="0" anchor="t">
            <a:normAutofit/>
          </a:bodyPr>
          <a:lstStyle/>
          <a:p>
            <a:pPr marL="1085850" lvl="1" indent="-514350">
              <a:lnSpc>
                <a:spcPct val="170000"/>
              </a:lnSpc>
              <a:spcAft>
                <a:spcPts val="600"/>
              </a:spcAft>
              <a:buFont typeface="+mj-lt"/>
              <a:buAutoNum type="arabicPeriod"/>
            </a:pPr>
            <a:endParaRPr lang="en-US" sz="2800" dirty="0"/>
          </a:p>
        </p:txBody>
      </p:sp>
      <p:sp>
        <p:nvSpPr>
          <p:cNvPr id="3" name="Rectangle 2"/>
          <p:cNvSpPr/>
          <p:nvPr/>
        </p:nvSpPr>
        <p:spPr>
          <a:xfrm>
            <a:off x="1947197" y="1334177"/>
            <a:ext cx="8459244" cy="3600986"/>
          </a:xfrm>
          <a:prstGeom prst="rect">
            <a:avLst/>
          </a:prstGeom>
        </p:spPr>
        <p:txBody>
          <a:bodyPr wrap="square">
            <a:spAutoFit/>
          </a:bodyPr>
          <a:lstStyle/>
          <a:p>
            <a:pPr algn="ctr"/>
            <a:endParaRPr lang="en-US" sz="6000" dirty="0" smtClean="0">
              <a:latin typeface="+mj-lt"/>
            </a:endParaRPr>
          </a:p>
          <a:p>
            <a:pPr algn="ctr"/>
            <a:r>
              <a:rPr lang="en-US" sz="6000" dirty="0" smtClean="0">
                <a:latin typeface="+mj-lt"/>
              </a:rPr>
              <a:t>Thank You</a:t>
            </a:r>
          </a:p>
          <a:p>
            <a:pPr algn="ctr"/>
            <a:endParaRPr lang="en-US" sz="3600" dirty="0">
              <a:latin typeface="+mj-lt"/>
            </a:endParaRPr>
          </a:p>
          <a:p>
            <a:pPr algn="ctr"/>
            <a:r>
              <a:rPr lang="en-US" sz="3600" dirty="0" smtClean="0">
                <a:solidFill>
                  <a:srgbClr val="92D050"/>
                </a:solidFill>
                <a:latin typeface="+mj-lt"/>
              </a:rPr>
              <a:t>Members Make the Difference!</a:t>
            </a:r>
            <a:r>
              <a:rPr lang="en-US" sz="3600" dirty="0">
                <a:solidFill>
                  <a:srgbClr val="92D050"/>
                </a:solidFill>
                <a:latin typeface="+mj-lt"/>
              </a:rPr>
              <a:t/>
            </a:r>
            <a:br>
              <a:rPr lang="en-US" sz="3600" dirty="0">
                <a:solidFill>
                  <a:srgbClr val="92D050"/>
                </a:solidFill>
                <a:latin typeface="+mj-lt"/>
              </a:rPr>
            </a:br>
            <a:endParaRPr lang="en-US" sz="3600" dirty="0">
              <a:solidFill>
                <a:srgbClr val="92D050"/>
              </a:solidFill>
              <a:latin typeface="+mj-lt"/>
            </a:endParaRPr>
          </a:p>
        </p:txBody>
      </p:sp>
      <p:pic>
        <p:nvPicPr>
          <p:cNvPr id="12" name="Content Placeholder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30473" y="620251"/>
            <a:ext cx="2865126" cy="2923038"/>
          </a:xfrm>
          <a:prstGeom prst="rect">
            <a:avLst/>
          </a:prstGeom>
        </p:spPr>
      </p:pic>
    </p:spTree>
    <p:extLst>
      <p:ext uri="{BB962C8B-B14F-4D97-AF65-F5344CB8AC3E}">
        <p14:creationId xmlns:p14="http://schemas.microsoft.com/office/powerpoint/2010/main" val="377482070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250">
        <p15:prstTrans prst="origami"/>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7159AF-0226-4841-B418-B701A317CE71}"/>
              </a:ext>
            </a:extLst>
          </p:cNvPr>
          <p:cNvSpPr>
            <a:spLocks noGrp="1"/>
          </p:cNvSpPr>
          <p:nvPr>
            <p:ph type="title"/>
          </p:nvPr>
        </p:nvSpPr>
        <p:spPr>
          <a:xfrm>
            <a:off x="4938239" y="976009"/>
            <a:ext cx="5413537" cy="1325563"/>
          </a:xfrm>
        </p:spPr>
        <p:txBody>
          <a:bodyPr vert="horz" lIns="91440" tIns="45720" rIns="91440" bIns="45720" rtlCol="0" anchor="ctr">
            <a:noAutofit/>
          </a:bodyPr>
          <a:lstStyle/>
          <a:p>
            <a:r>
              <a:rPr lang="en-US" sz="4800" dirty="0"/>
              <a:t>ACSA Strategic Plan      3 Key </a:t>
            </a:r>
            <a:r>
              <a:rPr lang="en-US" sz="4800" dirty="0" smtClean="0"/>
              <a:t>Areas</a:t>
            </a:r>
            <a:endParaRPr lang="en-US" sz="4800" dirty="0"/>
          </a:p>
        </p:txBody>
      </p:sp>
      <p:sp>
        <p:nvSpPr>
          <p:cNvPr id="11" name="TextBox 10">
            <a:extLst>
              <a:ext uri="{FF2B5EF4-FFF2-40B4-BE49-F238E27FC236}">
                <a16:creationId xmlns:a16="http://schemas.microsoft.com/office/drawing/2014/main" id="{085690A0-69A6-4E21-BBF5-EE2543DA2AEE}"/>
              </a:ext>
            </a:extLst>
          </p:cNvPr>
          <p:cNvSpPr txBox="1"/>
          <p:nvPr/>
        </p:nvSpPr>
        <p:spPr>
          <a:xfrm>
            <a:off x="4424672" y="3020753"/>
            <a:ext cx="6809362" cy="3348124"/>
          </a:xfrm>
          <a:prstGeom prst="rect">
            <a:avLst/>
          </a:prstGeom>
        </p:spPr>
        <p:txBody>
          <a:bodyPr vert="horz" lIns="91440" tIns="45720" rIns="91440" bIns="45720" rtlCol="0" anchor="t">
            <a:normAutofit/>
          </a:bodyPr>
          <a:lstStyle/>
          <a:p>
            <a:pPr marL="1085850" lvl="1" indent="-514350">
              <a:lnSpc>
                <a:spcPct val="170000"/>
              </a:lnSpc>
              <a:spcAft>
                <a:spcPts val="600"/>
              </a:spcAft>
              <a:buFont typeface="+mj-lt"/>
              <a:buAutoNum type="arabicPeriod"/>
            </a:pPr>
            <a:r>
              <a:rPr lang="en-US" sz="2800" dirty="0"/>
              <a:t>Member Development and Support</a:t>
            </a:r>
          </a:p>
          <a:p>
            <a:pPr marL="1085850" lvl="1" indent="-514350">
              <a:lnSpc>
                <a:spcPct val="170000"/>
              </a:lnSpc>
              <a:spcAft>
                <a:spcPts val="600"/>
              </a:spcAft>
              <a:buFont typeface="+mj-lt"/>
              <a:buAutoNum type="arabicPeriod"/>
            </a:pPr>
            <a:r>
              <a:rPr lang="en-US" sz="2800" dirty="0"/>
              <a:t>Advocacy and Influence</a:t>
            </a:r>
          </a:p>
          <a:p>
            <a:pPr marL="1085850" lvl="1" indent="-514350">
              <a:lnSpc>
                <a:spcPct val="170000"/>
              </a:lnSpc>
              <a:spcAft>
                <a:spcPts val="600"/>
              </a:spcAft>
              <a:buFont typeface="+mj-lt"/>
              <a:buAutoNum type="arabicPeriod"/>
            </a:pPr>
            <a:r>
              <a:rPr lang="en-US" sz="2800" dirty="0"/>
              <a:t>ACSA Organizational Development and Sustainability</a:t>
            </a:r>
          </a:p>
        </p:txBody>
      </p:sp>
      <p:sp>
        <p:nvSpPr>
          <p:cNvPr id="10" name="Slide Number Placeholder 9"/>
          <p:cNvSpPr>
            <a:spLocks noGrp="1"/>
          </p:cNvSpPr>
          <p:nvPr>
            <p:ph type="sldNum" sz="quarter" idx="12"/>
          </p:nvPr>
        </p:nvSpPr>
        <p:spPr>
          <a:xfrm>
            <a:off x="9448800" y="6481677"/>
            <a:ext cx="2743200" cy="365125"/>
          </a:xfrm>
        </p:spPr>
        <p:txBody>
          <a:bodyPr/>
          <a:lstStyle/>
          <a:p>
            <a:fld id="{E7AC6EC2-E45C-44D4-8C3E-54F4F5B23C90}" type="slidenum">
              <a:rPr lang="en-US" smtClean="0"/>
              <a:t>2</a:t>
            </a:fld>
            <a:endParaRPr lang="en-US" dirty="0"/>
          </a:p>
        </p:txBody>
      </p:sp>
      <p:pic>
        <p:nvPicPr>
          <p:cNvPr id="6" name="Content Placeholder 5"/>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855525" y="595199"/>
            <a:ext cx="2865126" cy="2923038"/>
          </a:xfrm>
        </p:spPr>
      </p:pic>
    </p:spTree>
    <p:extLst>
      <p:ext uri="{BB962C8B-B14F-4D97-AF65-F5344CB8AC3E}">
        <p14:creationId xmlns:p14="http://schemas.microsoft.com/office/powerpoint/2010/main" val="52576387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250">
        <p15:prstTrans prst="origami"/>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E7AC6EC2-E45C-44D4-8C3E-54F4F5B23C90}" type="slidenum">
              <a:rPr lang="en-US" smtClean="0"/>
              <a:t>3</a:t>
            </a:fld>
            <a:endParaRPr lang="en-US" dirty="0"/>
          </a:p>
        </p:txBody>
      </p:sp>
      <p:pic>
        <p:nvPicPr>
          <p:cNvPr id="5" name="Content Placeholder 5"/>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166903" y="109778"/>
            <a:ext cx="928120" cy="946880"/>
          </a:xfrm>
        </p:spPr>
      </p:pic>
      <p:sp>
        <p:nvSpPr>
          <p:cNvPr id="6" name="TextBox 5"/>
          <p:cNvSpPr txBox="1"/>
          <p:nvPr/>
        </p:nvSpPr>
        <p:spPr>
          <a:xfrm>
            <a:off x="1244599" y="165156"/>
            <a:ext cx="8737601" cy="584775"/>
          </a:xfrm>
          <a:prstGeom prst="rect">
            <a:avLst/>
          </a:prstGeom>
          <a:noFill/>
        </p:spPr>
        <p:txBody>
          <a:bodyPr wrap="square" rtlCol="0">
            <a:spAutoFit/>
          </a:bodyPr>
          <a:lstStyle/>
          <a:p>
            <a:r>
              <a:rPr lang="en-US" sz="3200" dirty="0" smtClean="0"/>
              <a:t>Local Strategic Plan Engagement Resources</a:t>
            </a:r>
            <a:endParaRPr lang="en-US" sz="3200" dirty="0"/>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694851" y="4493682"/>
            <a:ext cx="5417783" cy="2132896"/>
          </a:xfrm>
          <a:prstGeom prst="rect">
            <a:avLst/>
          </a:prstGeom>
        </p:spPr>
      </p:pic>
      <p:pic>
        <p:nvPicPr>
          <p:cNvPr id="11" name="Picture 10"/>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15919" y="3948745"/>
            <a:ext cx="3593991" cy="2804375"/>
          </a:xfrm>
          <a:prstGeom prst="rect">
            <a:avLst/>
          </a:prstGeom>
        </p:spPr>
      </p:pic>
      <p:pic>
        <p:nvPicPr>
          <p:cNvPr id="12" name="Picture 11"/>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185332" y="994118"/>
            <a:ext cx="4380090" cy="2773691"/>
          </a:xfrm>
          <a:prstGeom prst="rect">
            <a:avLst/>
          </a:prstGeom>
        </p:spPr>
      </p:pic>
      <p:pic>
        <p:nvPicPr>
          <p:cNvPr id="13" name="Picture 12"/>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6884086" y="844828"/>
            <a:ext cx="4248250" cy="2421467"/>
          </a:xfrm>
          <a:prstGeom prst="rect">
            <a:avLst/>
          </a:prstGeom>
        </p:spPr>
      </p:pic>
      <p:pic>
        <p:nvPicPr>
          <p:cNvPr id="14" name="Picture 13"/>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3316165" y="2636269"/>
            <a:ext cx="4679131" cy="3053331"/>
          </a:xfrm>
          <a:prstGeom prst="rect">
            <a:avLst/>
          </a:prstGeom>
        </p:spPr>
      </p:pic>
    </p:spTree>
    <p:extLst>
      <p:ext uri="{BB962C8B-B14F-4D97-AF65-F5344CB8AC3E}">
        <p14:creationId xmlns:p14="http://schemas.microsoft.com/office/powerpoint/2010/main" val="15121269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6400" y="173214"/>
            <a:ext cx="10515600" cy="1325563"/>
          </a:xfrm>
        </p:spPr>
        <p:txBody>
          <a:bodyPr>
            <a:normAutofit/>
          </a:bodyPr>
          <a:lstStyle/>
          <a:p>
            <a:r>
              <a:rPr lang="en-US" sz="3600" dirty="0" smtClean="0"/>
              <a:t>We Are All ACSA and This Is OUR Strategic Plan</a:t>
            </a:r>
            <a:endParaRPr lang="en-US" sz="3600" dirty="0"/>
          </a:p>
        </p:txBody>
      </p:sp>
      <p:sp>
        <p:nvSpPr>
          <p:cNvPr id="3" name="Content Placeholder 2"/>
          <p:cNvSpPr>
            <a:spLocks noGrp="1"/>
          </p:cNvSpPr>
          <p:nvPr>
            <p:ph idx="1"/>
          </p:nvPr>
        </p:nvSpPr>
        <p:spPr/>
        <p:txBody>
          <a:bodyPr/>
          <a:lstStyle/>
          <a:p>
            <a:r>
              <a:rPr lang="en-US" dirty="0" smtClean="0"/>
              <a:t>Our membership not only developed the plan but helped the board sequence our annual milestones</a:t>
            </a:r>
          </a:p>
          <a:p>
            <a:r>
              <a:rPr lang="en-US" dirty="0" smtClean="0"/>
              <a:t>Why has the board asked the regions to complete the “Annual Planning Template” and submit by 10/1?</a:t>
            </a:r>
          </a:p>
          <a:p>
            <a:pPr lvl="1"/>
            <a:endParaRPr lang="en-US" dirty="0" smtClean="0"/>
          </a:p>
          <a:p>
            <a:pPr lvl="1"/>
            <a:r>
              <a:rPr lang="en-US" b="1" dirty="0" smtClean="0"/>
              <a:t>Milestone Y.  A process is in place to identify on a regular basis shared state, region and charter goals, complementary roles in achieving them and a system for reporting and accountability</a:t>
            </a:r>
            <a:endParaRPr lang="en-US" b="1" dirty="0"/>
          </a:p>
        </p:txBody>
      </p:sp>
      <p:sp>
        <p:nvSpPr>
          <p:cNvPr id="4" name="Slide Number Placeholder 3"/>
          <p:cNvSpPr>
            <a:spLocks noGrp="1"/>
          </p:cNvSpPr>
          <p:nvPr>
            <p:ph type="sldNum" sz="quarter" idx="12"/>
          </p:nvPr>
        </p:nvSpPr>
        <p:spPr/>
        <p:txBody>
          <a:bodyPr/>
          <a:lstStyle/>
          <a:p>
            <a:fld id="{E7AC6EC2-E45C-44D4-8C3E-54F4F5B23C90}" type="slidenum">
              <a:rPr lang="en-US" smtClean="0"/>
              <a:t>4</a:t>
            </a:fld>
            <a:endParaRPr lang="en-US" dirty="0"/>
          </a:p>
        </p:txBody>
      </p:sp>
      <p:pic>
        <p:nvPicPr>
          <p:cNvPr id="5" name="Content Placeholder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99867" y="257844"/>
            <a:ext cx="1376533" cy="1404357"/>
          </a:xfrm>
          <a:prstGeom prst="rect">
            <a:avLst/>
          </a:prstGeom>
        </p:spPr>
      </p:pic>
    </p:spTree>
    <p:extLst>
      <p:ext uri="{BB962C8B-B14F-4D97-AF65-F5344CB8AC3E}">
        <p14:creationId xmlns:p14="http://schemas.microsoft.com/office/powerpoint/2010/main" val="4755340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1396953969"/>
              </p:ext>
            </p:extLst>
          </p:nvPr>
        </p:nvGraphicFramePr>
        <p:xfrm>
          <a:off x="0" y="1737360"/>
          <a:ext cx="12192000" cy="5120640"/>
        </p:xfrm>
        <a:graphic>
          <a:graphicData uri="http://schemas.openxmlformats.org/drawingml/2006/table">
            <a:tbl>
              <a:tblPr firstRow="1" bandRow="1">
                <a:tableStyleId>{F5AB1C69-6EDB-4FF4-983F-18BD219EF322}</a:tableStyleId>
              </a:tblPr>
              <a:tblGrid>
                <a:gridCol w="4064000">
                  <a:extLst>
                    <a:ext uri="{9D8B030D-6E8A-4147-A177-3AD203B41FA5}">
                      <a16:colId xmlns:a16="http://schemas.microsoft.com/office/drawing/2014/main" val="1090919938"/>
                    </a:ext>
                  </a:extLst>
                </a:gridCol>
                <a:gridCol w="4064000">
                  <a:extLst>
                    <a:ext uri="{9D8B030D-6E8A-4147-A177-3AD203B41FA5}">
                      <a16:colId xmlns:a16="http://schemas.microsoft.com/office/drawing/2014/main" val="1485279227"/>
                    </a:ext>
                  </a:extLst>
                </a:gridCol>
                <a:gridCol w="4064000">
                  <a:extLst>
                    <a:ext uri="{9D8B030D-6E8A-4147-A177-3AD203B41FA5}">
                      <a16:colId xmlns:a16="http://schemas.microsoft.com/office/drawing/2014/main" val="478353227"/>
                    </a:ext>
                  </a:extLst>
                </a:gridCol>
              </a:tblGrid>
              <a:tr h="4507992">
                <a:tc>
                  <a:txBody>
                    <a:bodyPr/>
                    <a:lstStyle/>
                    <a:p>
                      <a:pPr algn="ctr"/>
                      <a:r>
                        <a:rPr lang="en-US" sz="1800" baseline="0" dirty="0">
                          <a:solidFill>
                            <a:schemeClr val="tx1"/>
                          </a:solidFill>
                        </a:rPr>
                        <a:t>MEMBER </a:t>
                      </a:r>
                      <a:r>
                        <a:rPr lang="en-US" sz="1800" baseline="0" dirty="0" smtClean="0">
                          <a:solidFill>
                            <a:schemeClr val="tx1"/>
                          </a:solidFill>
                        </a:rPr>
                        <a:t>DEVELOPMENT </a:t>
                      </a:r>
                      <a:r>
                        <a:rPr lang="en-US" sz="1800" baseline="0" dirty="0">
                          <a:solidFill>
                            <a:schemeClr val="tx1"/>
                          </a:solidFill>
                        </a:rPr>
                        <a:t>&amp; </a:t>
                      </a:r>
                      <a:r>
                        <a:rPr lang="en-US" sz="1800" baseline="0" dirty="0" smtClean="0">
                          <a:solidFill>
                            <a:schemeClr val="tx1"/>
                          </a:solidFill>
                        </a:rPr>
                        <a:t>SUPPORT</a:t>
                      </a:r>
                    </a:p>
                    <a:p>
                      <a:pPr algn="ctr"/>
                      <a:r>
                        <a:rPr lang="en-US" sz="1600" baseline="0" dirty="0" smtClean="0">
                          <a:solidFill>
                            <a:schemeClr val="tx1"/>
                          </a:solidFill>
                        </a:rPr>
                        <a:t>Issue/Milestones</a:t>
                      </a:r>
                    </a:p>
                    <a:p>
                      <a:pPr algn="ctr"/>
                      <a:endParaRPr lang="en-US" sz="1800" baseline="0" dirty="0">
                        <a:solidFill>
                          <a:schemeClr val="accent6">
                            <a:lumMod val="50000"/>
                          </a:schemeClr>
                        </a:solidFill>
                      </a:endParaRPr>
                    </a:p>
                    <a:p>
                      <a:pPr marL="285750" marR="0" lvl="0" indent="-285750" algn="l" defTabSz="914400" rtl="0" eaLnBrk="1" fontAlgn="auto" latinLnBrk="0" hangingPunct="1">
                        <a:lnSpc>
                          <a:spcPct val="100000"/>
                        </a:lnSpc>
                        <a:spcBef>
                          <a:spcPts val="0"/>
                        </a:spcBef>
                        <a:spcAft>
                          <a:spcPts val="0"/>
                        </a:spcAft>
                        <a:buClr>
                          <a:srgbClr val="002060"/>
                        </a:buClr>
                        <a:buSzTx/>
                        <a:buFont typeface="Calibri" panose="020F0502020204030204" pitchFamily="34" charset="0"/>
                        <a:buChar char="•"/>
                        <a:tabLst/>
                        <a:defRPr/>
                      </a:pPr>
                      <a:r>
                        <a:rPr lang="en-US" sz="1600" b="1" kern="1200" dirty="0" smtClean="0">
                          <a:solidFill>
                            <a:schemeClr val="accent5">
                              <a:lumMod val="50000"/>
                            </a:schemeClr>
                          </a:solidFill>
                          <a:effectLst/>
                          <a:latin typeface="+mn-lt"/>
                          <a:ea typeface="+mn-ea"/>
                          <a:cs typeface="+mn-cs"/>
                        </a:rPr>
                        <a:t>Leadership Development</a:t>
                      </a:r>
                      <a:r>
                        <a:rPr lang="en-US" sz="1600" b="1" kern="1200" baseline="0" dirty="0" smtClean="0">
                          <a:solidFill>
                            <a:schemeClr val="accent5">
                              <a:lumMod val="50000"/>
                            </a:schemeClr>
                          </a:solidFill>
                          <a:effectLst/>
                          <a:latin typeface="+mn-lt"/>
                          <a:ea typeface="+mn-ea"/>
                          <a:cs typeface="+mn-cs"/>
                        </a:rPr>
                        <a:t>                 </a:t>
                      </a:r>
                      <a:r>
                        <a:rPr lang="en-US" sz="1400" b="1" kern="1200" baseline="0" dirty="0" smtClean="0">
                          <a:solidFill>
                            <a:schemeClr val="accent5">
                              <a:lumMod val="50000"/>
                            </a:schemeClr>
                          </a:solidFill>
                          <a:effectLst/>
                          <a:latin typeface="+mn-lt"/>
                          <a:ea typeface="+mn-ea"/>
                          <a:cs typeface="+mn-cs"/>
                        </a:rPr>
                        <a:t>Milestones:  </a:t>
                      </a:r>
                      <a:r>
                        <a:rPr lang="en-US" sz="1400" b="1" kern="1200" dirty="0" smtClean="0">
                          <a:solidFill>
                            <a:schemeClr val="accent5">
                              <a:lumMod val="50000"/>
                            </a:schemeClr>
                          </a:solidFill>
                          <a:effectLst/>
                          <a:latin typeface="+mn-lt"/>
                          <a:ea typeface="+mn-ea"/>
                          <a:cs typeface="+mn-cs"/>
                        </a:rPr>
                        <a:t>B,</a:t>
                      </a:r>
                      <a:r>
                        <a:rPr lang="en-US" sz="1400" b="1" kern="1200" baseline="0" dirty="0" smtClean="0">
                          <a:solidFill>
                            <a:schemeClr val="accent5">
                              <a:lumMod val="50000"/>
                            </a:schemeClr>
                          </a:solidFill>
                          <a:effectLst/>
                          <a:latin typeface="+mn-lt"/>
                          <a:ea typeface="+mn-ea"/>
                          <a:cs typeface="+mn-cs"/>
                        </a:rPr>
                        <a:t> C, D</a:t>
                      </a:r>
                    </a:p>
                    <a:p>
                      <a:pPr marL="0" marR="0" lvl="0" indent="0" algn="l" defTabSz="914400" rtl="0" eaLnBrk="1" fontAlgn="auto" latinLnBrk="0" hangingPunct="1">
                        <a:lnSpc>
                          <a:spcPct val="100000"/>
                        </a:lnSpc>
                        <a:spcBef>
                          <a:spcPts val="0"/>
                        </a:spcBef>
                        <a:spcAft>
                          <a:spcPts val="0"/>
                        </a:spcAft>
                        <a:buClr>
                          <a:srgbClr val="002060"/>
                        </a:buClr>
                        <a:buSzTx/>
                        <a:buFont typeface="Calibri" panose="020F0502020204030204" pitchFamily="34" charset="0"/>
                        <a:buNone/>
                        <a:tabLst/>
                        <a:defRPr/>
                      </a:pPr>
                      <a:endParaRPr lang="en-US" sz="1400" b="1" kern="1200" dirty="0" smtClean="0">
                        <a:solidFill>
                          <a:schemeClr val="accent5">
                            <a:lumMod val="50000"/>
                          </a:schemeClr>
                        </a:solidFill>
                        <a:effectLst/>
                        <a:latin typeface="+mn-lt"/>
                        <a:ea typeface="+mn-ea"/>
                        <a:cs typeface="+mn-cs"/>
                      </a:endParaRPr>
                    </a:p>
                    <a:p>
                      <a:pPr marL="285750" indent="-285750">
                        <a:buClr>
                          <a:srgbClr val="002060"/>
                        </a:buClr>
                        <a:buFont typeface="Calibri" panose="020F0502020204030204" pitchFamily="34" charset="0"/>
                        <a:buChar char="•"/>
                      </a:pPr>
                      <a:r>
                        <a:rPr lang="en-US" sz="1600" b="1" kern="1200" dirty="0" smtClean="0">
                          <a:solidFill>
                            <a:schemeClr val="accent5">
                              <a:lumMod val="50000"/>
                            </a:schemeClr>
                          </a:solidFill>
                          <a:effectLst/>
                          <a:latin typeface="+mn-lt"/>
                          <a:ea typeface="+mn-ea"/>
                          <a:cs typeface="+mn-cs"/>
                        </a:rPr>
                        <a:t>PD</a:t>
                      </a:r>
                      <a:r>
                        <a:rPr lang="en-US" sz="1600" b="1" kern="1200" baseline="0" dirty="0" smtClean="0">
                          <a:solidFill>
                            <a:schemeClr val="accent5">
                              <a:lumMod val="50000"/>
                            </a:schemeClr>
                          </a:solidFill>
                          <a:effectLst/>
                          <a:latin typeface="+mn-lt"/>
                          <a:ea typeface="+mn-ea"/>
                          <a:cs typeface="+mn-cs"/>
                        </a:rPr>
                        <a:t> </a:t>
                      </a:r>
                      <a:r>
                        <a:rPr lang="en-US" sz="1600" b="1" kern="1200" dirty="0" smtClean="0">
                          <a:solidFill>
                            <a:schemeClr val="accent5">
                              <a:lumMod val="50000"/>
                            </a:schemeClr>
                          </a:solidFill>
                          <a:effectLst/>
                          <a:latin typeface="+mn-lt"/>
                          <a:ea typeface="+mn-ea"/>
                          <a:cs typeface="+mn-cs"/>
                        </a:rPr>
                        <a:t>Content</a:t>
                      </a:r>
                      <a:r>
                        <a:rPr lang="en-US" sz="1600" b="1" kern="1200" baseline="0" dirty="0" smtClean="0">
                          <a:solidFill>
                            <a:schemeClr val="accent5">
                              <a:lumMod val="50000"/>
                            </a:schemeClr>
                          </a:solidFill>
                          <a:effectLst/>
                          <a:latin typeface="+mn-lt"/>
                          <a:ea typeface="+mn-ea"/>
                          <a:cs typeface="+mn-cs"/>
                        </a:rPr>
                        <a:t>                                                          </a:t>
                      </a:r>
                      <a:r>
                        <a:rPr lang="en-US" sz="1400" b="1" kern="1200" baseline="0" dirty="0" smtClean="0">
                          <a:solidFill>
                            <a:schemeClr val="accent5">
                              <a:lumMod val="50000"/>
                            </a:schemeClr>
                          </a:solidFill>
                          <a:effectLst/>
                          <a:latin typeface="+mn-lt"/>
                          <a:ea typeface="+mn-ea"/>
                          <a:cs typeface="+mn-cs"/>
                        </a:rPr>
                        <a:t>Milestones:  E</a:t>
                      </a:r>
                    </a:p>
                    <a:p>
                      <a:pPr marL="0" indent="0">
                        <a:buClr>
                          <a:srgbClr val="002060"/>
                        </a:buClr>
                        <a:buFont typeface="Calibri" panose="020F0502020204030204" pitchFamily="34" charset="0"/>
                        <a:buNone/>
                      </a:pPr>
                      <a:endParaRPr lang="en-US" sz="1400" b="1" kern="1200" dirty="0" smtClean="0">
                        <a:solidFill>
                          <a:schemeClr val="accent5">
                            <a:lumMod val="50000"/>
                          </a:schemeClr>
                        </a:solidFill>
                        <a:effectLst/>
                        <a:latin typeface="+mn-lt"/>
                        <a:ea typeface="+mn-ea"/>
                        <a:cs typeface="+mn-cs"/>
                      </a:endParaRPr>
                    </a:p>
                    <a:p>
                      <a:pPr marL="285750" indent="-285750">
                        <a:buClr>
                          <a:srgbClr val="002060"/>
                        </a:buClr>
                        <a:buFont typeface="Calibri" panose="020F0502020204030204" pitchFamily="34" charset="0"/>
                        <a:buChar char="•"/>
                      </a:pPr>
                      <a:r>
                        <a:rPr lang="en-US" sz="1600" b="1" kern="1200" dirty="0" smtClean="0">
                          <a:solidFill>
                            <a:schemeClr val="accent5">
                              <a:lumMod val="50000"/>
                            </a:schemeClr>
                          </a:solidFill>
                          <a:effectLst/>
                          <a:latin typeface="+mn-lt"/>
                          <a:ea typeface="+mn-ea"/>
                          <a:cs typeface="+mn-cs"/>
                        </a:rPr>
                        <a:t>PD Delivery/Reinforcement</a:t>
                      </a:r>
                      <a:r>
                        <a:rPr lang="en-US" sz="1600" b="1" kern="1200" baseline="0" dirty="0" smtClean="0">
                          <a:solidFill>
                            <a:schemeClr val="accent5">
                              <a:lumMod val="50000"/>
                            </a:schemeClr>
                          </a:solidFill>
                          <a:effectLst/>
                          <a:latin typeface="+mn-lt"/>
                          <a:ea typeface="+mn-ea"/>
                          <a:cs typeface="+mn-cs"/>
                        </a:rPr>
                        <a:t>          </a:t>
                      </a:r>
                      <a:r>
                        <a:rPr lang="en-US" sz="1400" b="1" kern="1200" baseline="0" dirty="0" smtClean="0">
                          <a:solidFill>
                            <a:schemeClr val="accent5">
                              <a:lumMod val="50000"/>
                            </a:schemeClr>
                          </a:solidFill>
                          <a:effectLst/>
                          <a:latin typeface="+mn-lt"/>
                          <a:ea typeface="+mn-ea"/>
                          <a:cs typeface="+mn-cs"/>
                        </a:rPr>
                        <a:t>Milestones:  I, J</a:t>
                      </a:r>
                    </a:p>
                    <a:p>
                      <a:pPr marL="0" indent="0">
                        <a:buClr>
                          <a:srgbClr val="002060"/>
                        </a:buClr>
                        <a:buFont typeface="Calibri" panose="020F0502020204030204" pitchFamily="34" charset="0"/>
                        <a:buNone/>
                      </a:pPr>
                      <a:endParaRPr lang="en-US" sz="1400" b="1" kern="1200" baseline="0" dirty="0" smtClean="0">
                        <a:solidFill>
                          <a:schemeClr val="accent5">
                            <a:lumMod val="50000"/>
                          </a:schemeClr>
                        </a:solidFill>
                        <a:effectLst/>
                        <a:latin typeface="+mn-lt"/>
                        <a:ea typeface="+mn-ea"/>
                        <a:cs typeface="+mn-cs"/>
                      </a:endParaRPr>
                    </a:p>
                    <a:p>
                      <a:pPr marL="285750" indent="-285750">
                        <a:buClr>
                          <a:srgbClr val="002060"/>
                        </a:buClr>
                        <a:buFont typeface="Calibri" panose="020F0502020204030204" pitchFamily="34" charset="0"/>
                        <a:buChar char="•"/>
                      </a:pPr>
                      <a:r>
                        <a:rPr lang="en-US" sz="1600" b="1" kern="1200" dirty="0" smtClean="0">
                          <a:solidFill>
                            <a:schemeClr val="accent5">
                              <a:lumMod val="50000"/>
                            </a:schemeClr>
                          </a:solidFill>
                          <a:effectLst/>
                          <a:latin typeface="+mn-lt"/>
                          <a:ea typeface="+mn-ea"/>
                          <a:cs typeface="+mn-cs"/>
                        </a:rPr>
                        <a:t>Professional Resources</a:t>
                      </a:r>
                      <a:r>
                        <a:rPr lang="en-US" sz="1600" b="1" kern="1200" baseline="0" dirty="0" smtClean="0">
                          <a:solidFill>
                            <a:schemeClr val="accent5">
                              <a:lumMod val="50000"/>
                            </a:schemeClr>
                          </a:solidFill>
                          <a:effectLst/>
                          <a:latin typeface="+mn-lt"/>
                          <a:ea typeface="+mn-ea"/>
                          <a:cs typeface="+mn-cs"/>
                        </a:rPr>
                        <a:t>                                      </a:t>
                      </a:r>
                      <a:r>
                        <a:rPr lang="en-US" sz="1400" b="1" kern="1200" baseline="0" dirty="0" smtClean="0">
                          <a:solidFill>
                            <a:schemeClr val="accent5">
                              <a:lumMod val="50000"/>
                            </a:schemeClr>
                          </a:solidFill>
                          <a:effectLst/>
                          <a:latin typeface="+mn-lt"/>
                          <a:ea typeface="+mn-ea"/>
                          <a:cs typeface="+mn-cs"/>
                        </a:rPr>
                        <a:t>Milestones:   K, L</a:t>
                      </a:r>
                      <a:endParaRPr lang="en-US" sz="1400" b="1" kern="1200" dirty="0" smtClean="0">
                        <a:solidFill>
                          <a:schemeClr val="accent5">
                            <a:lumMod val="50000"/>
                          </a:schemeClr>
                        </a:solidFill>
                        <a:effectLst/>
                        <a:latin typeface="+mn-lt"/>
                        <a:ea typeface="+mn-ea"/>
                        <a:cs typeface="+mn-cs"/>
                      </a:endParaRPr>
                    </a:p>
                    <a:p>
                      <a:pPr marL="290513" indent="0">
                        <a:buClr>
                          <a:srgbClr val="002060"/>
                        </a:buClr>
                        <a:buFont typeface="Calibri" panose="020F0502020204030204" pitchFamily="34" charset="0"/>
                        <a:buNone/>
                      </a:pPr>
                      <a:endParaRPr lang="en-US" sz="1400" b="1" kern="1200" dirty="0" smtClean="0">
                        <a:solidFill>
                          <a:schemeClr val="accent5">
                            <a:lumMod val="50000"/>
                          </a:schemeClr>
                        </a:solidFill>
                        <a:effectLst/>
                        <a:latin typeface="+mn-lt"/>
                        <a:ea typeface="+mn-ea"/>
                        <a:cs typeface="+mn-cs"/>
                      </a:endParaRPr>
                    </a:p>
                    <a:p>
                      <a:pPr marL="285750" indent="-285750">
                        <a:buClr>
                          <a:srgbClr val="002060"/>
                        </a:buClr>
                        <a:buFont typeface="Calibri" panose="020F0502020204030204" pitchFamily="34" charset="0"/>
                        <a:buChar char="•"/>
                      </a:pPr>
                      <a:r>
                        <a:rPr lang="en-US" sz="1600" b="1" kern="1200" dirty="0" smtClean="0">
                          <a:solidFill>
                            <a:schemeClr val="accent5">
                              <a:lumMod val="50000"/>
                            </a:schemeClr>
                          </a:solidFill>
                          <a:effectLst/>
                          <a:latin typeface="+mn-lt"/>
                          <a:ea typeface="+mn-ea"/>
                          <a:cs typeface="+mn-cs"/>
                        </a:rPr>
                        <a:t>Member Networking &amp;</a:t>
                      </a:r>
                      <a:r>
                        <a:rPr lang="en-US" sz="1600" b="1" kern="1200" baseline="0" dirty="0" smtClean="0">
                          <a:solidFill>
                            <a:schemeClr val="accent5">
                              <a:lumMod val="50000"/>
                            </a:schemeClr>
                          </a:solidFill>
                          <a:effectLst/>
                          <a:latin typeface="+mn-lt"/>
                          <a:ea typeface="+mn-ea"/>
                          <a:cs typeface="+mn-cs"/>
                        </a:rPr>
                        <a:t> </a:t>
                      </a:r>
                      <a:r>
                        <a:rPr lang="en-US" sz="1600" b="1" kern="1200" dirty="0" smtClean="0">
                          <a:solidFill>
                            <a:schemeClr val="accent5">
                              <a:lumMod val="50000"/>
                            </a:schemeClr>
                          </a:solidFill>
                          <a:effectLst/>
                          <a:latin typeface="+mn-lt"/>
                          <a:ea typeface="+mn-ea"/>
                          <a:cs typeface="+mn-cs"/>
                        </a:rPr>
                        <a:t>Collaboration   </a:t>
                      </a:r>
                      <a:r>
                        <a:rPr lang="en-US" sz="1400" b="1" kern="1200" dirty="0" smtClean="0">
                          <a:solidFill>
                            <a:schemeClr val="accent5">
                              <a:lumMod val="50000"/>
                            </a:schemeClr>
                          </a:solidFill>
                          <a:effectLst/>
                          <a:latin typeface="+mn-lt"/>
                          <a:ea typeface="+mn-ea"/>
                          <a:cs typeface="+mn-cs"/>
                        </a:rPr>
                        <a:t>Milestones:</a:t>
                      </a:r>
                    </a:p>
                    <a:p>
                      <a:pPr marL="0" indent="0">
                        <a:buClr>
                          <a:srgbClr val="002060"/>
                        </a:buClr>
                        <a:buFont typeface="Calibri" panose="020F0502020204030204" pitchFamily="34" charset="0"/>
                        <a:buNone/>
                      </a:pPr>
                      <a:endParaRPr lang="en-US" sz="1400" b="1" kern="1200" dirty="0" smtClean="0">
                        <a:solidFill>
                          <a:schemeClr val="accent5">
                            <a:lumMod val="50000"/>
                          </a:schemeClr>
                        </a:solidFill>
                        <a:effectLst/>
                        <a:latin typeface="+mn-lt"/>
                        <a:ea typeface="+mn-ea"/>
                        <a:cs typeface="+mn-cs"/>
                      </a:endParaRPr>
                    </a:p>
                    <a:p>
                      <a:pPr marL="285750" indent="-285750">
                        <a:buClr>
                          <a:srgbClr val="002060"/>
                        </a:buClr>
                        <a:buFont typeface="Calibri" panose="020F0502020204030204" pitchFamily="34" charset="0"/>
                        <a:buChar char="•"/>
                      </a:pPr>
                      <a:r>
                        <a:rPr lang="en-US" sz="1600" b="1" kern="1200" dirty="0" smtClean="0">
                          <a:solidFill>
                            <a:schemeClr val="accent5">
                              <a:lumMod val="50000"/>
                            </a:schemeClr>
                          </a:solidFill>
                          <a:effectLst/>
                          <a:latin typeface="+mn-lt"/>
                          <a:ea typeface="+mn-ea"/>
                          <a:cs typeface="+mn-cs"/>
                        </a:rPr>
                        <a:t>District/County/School Site</a:t>
                      </a:r>
                      <a:r>
                        <a:rPr lang="en-US" sz="1600" b="1" kern="1200" baseline="0" dirty="0" smtClean="0">
                          <a:solidFill>
                            <a:schemeClr val="accent5">
                              <a:lumMod val="50000"/>
                            </a:schemeClr>
                          </a:solidFill>
                          <a:effectLst/>
                          <a:latin typeface="+mn-lt"/>
                          <a:ea typeface="+mn-ea"/>
                          <a:cs typeface="+mn-cs"/>
                        </a:rPr>
                        <a:t> Support Services                                                            </a:t>
                      </a:r>
                      <a:r>
                        <a:rPr lang="en-US" sz="1400" b="1" kern="1200" baseline="0" dirty="0" smtClean="0">
                          <a:solidFill>
                            <a:schemeClr val="accent5">
                              <a:lumMod val="50000"/>
                            </a:schemeClr>
                          </a:solidFill>
                          <a:effectLst/>
                          <a:latin typeface="+mn-lt"/>
                          <a:ea typeface="+mn-ea"/>
                          <a:cs typeface="+mn-cs"/>
                        </a:rPr>
                        <a:t>Milestones:  N</a:t>
                      </a:r>
                      <a:endParaRPr lang="en-US" sz="1400" b="1" kern="1200" dirty="0">
                        <a:solidFill>
                          <a:schemeClr val="accent5">
                            <a:lumMod val="50000"/>
                          </a:schemeClr>
                        </a:solidFill>
                        <a:effectLst/>
                        <a:latin typeface="+mn-lt"/>
                        <a:ea typeface="+mn-ea"/>
                        <a:cs typeface="+mn-cs"/>
                      </a:endParaRPr>
                    </a:p>
                    <a:p>
                      <a:pPr marL="0" indent="0">
                        <a:buClr>
                          <a:srgbClr val="FF0000"/>
                        </a:buClr>
                        <a:buFont typeface="Wingdings" panose="05000000000000000000" pitchFamily="2" charset="2"/>
                        <a:buNone/>
                      </a:pPr>
                      <a:endParaRPr lang="en-US" sz="1200" b="1" kern="1200" dirty="0">
                        <a:solidFill>
                          <a:schemeClr val="tx2"/>
                        </a:solidFill>
                        <a:effectLst/>
                        <a:latin typeface="+mn-lt"/>
                        <a:ea typeface="+mn-ea"/>
                        <a:cs typeface="+mn-cs"/>
                      </a:endParaRPr>
                    </a:p>
                  </a:txBody>
                  <a:tcPr>
                    <a:lnL w="76200" cap="flat" cmpd="sng" algn="ctr">
                      <a:noFill/>
                      <a:prstDash val="solid"/>
                      <a:round/>
                      <a:headEnd type="none" w="med" len="med"/>
                      <a:tailEnd type="none" w="med" len="med"/>
                    </a:lnL>
                    <a:lnR w="76200" cap="flat" cmpd="sng" algn="ctr">
                      <a:noFill/>
                      <a:prstDash val="solid"/>
                      <a:round/>
                      <a:headEnd type="none" w="med" len="med"/>
                      <a:tailEnd type="none" w="med" len="med"/>
                    </a:lnR>
                    <a:lnT w="76200" cap="flat" cmpd="sng" algn="ctr">
                      <a:noFill/>
                      <a:prstDash val="solid"/>
                      <a:round/>
                      <a:headEnd type="none" w="med" len="med"/>
                      <a:tailEnd type="none" w="med" len="med"/>
                    </a:lnT>
                    <a:lnB w="762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5">
                        <a:lumMod val="60000"/>
                        <a:lumOff val="40000"/>
                      </a:schemeClr>
                    </a:solidFill>
                  </a:tcPr>
                </a:tc>
                <a:tc>
                  <a:txBody>
                    <a:bodyPr/>
                    <a:lstStyle/>
                    <a:p>
                      <a:pPr algn="ctr"/>
                      <a:r>
                        <a:rPr lang="en-US" sz="1800" dirty="0" smtClean="0">
                          <a:solidFill>
                            <a:schemeClr val="tx1"/>
                          </a:solidFill>
                        </a:rPr>
                        <a:t>ADVOCACY &amp; </a:t>
                      </a:r>
                    </a:p>
                    <a:p>
                      <a:pPr algn="ctr"/>
                      <a:r>
                        <a:rPr lang="en-US" sz="1800" dirty="0" smtClean="0">
                          <a:solidFill>
                            <a:schemeClr val="tx1"/>
                          </a:solidFill>
                        </a:rPr>
                        <a:t>INFLUENCE</a:t>
                      </a:r>
                    </a:p>
                    <a:p>
                      <a:pPr marL="0" indent="0" algn="ctr">
                        <a:buClr>
                          <a:srgbClr val="002060"/>
                        </a:buClr>
                        <a:buFont typeface="Calibri" panose="020F0502020204030204" pitchFamily="34" charset="0"/>
                        <a:buNone/>
                      </a:pPr>
                      <a:r>
                        <a:rPr lang="en-US" sz="1600" dirty="0" smtClean="0">
                          <a:solidFill>
                            <a:schemeClr val="tx1"/>
                          </a:solidFill>
                        </a:rPr>
                        <a:t>Issue/Milestones</a:t>
                      </a:r>
                    </a:p>
                    <a:p>
                      <a:pPr marL="0" indent="0">
                        <a:buClr>
                          <a:srgbClr val="002060"/>
                        </a:buClr>
                        <a:buFont typeface="Calibri" panose="020F0502020204030204" pitchFamily="34" charset="0"/>
                        <a:buNone/>
                      </a:pPr>
                      <a:endParaRPr lang="en-US" sz="1800" dirty="0" smtClean="0">
                        <a:solidFill>
                          <a:schemeClr val="accent5">
                            <a:lumMod val="50000"/>
                          </a:schemeClr>
                        </a:solidFill>
                      </a:endParaRPr>
                    </a:p>
                    <a:p>
                      <a:pPr marL="285750" marR="0" lvl="0" indent="-285750" algn="l" defTabSz="914400" rtl="0" eaLnBrk="1" fontAlgn="auto" latinLnBrk="0" hangingPunct="1">
                        <a:lnSpc>
                          <a:spcPct val="100000"/>
                        </a:lnSpc>
                        <a:spcBef>
                          <a:spcPts val="0"/>
                        </a:spcBef>
                        <a:spcAft>
                          <a:spcPts val="0"/>
                        </a:spcAft>
                        <a:buClr>
                          <a:srgbClr val="002060"/>
                        </a:buClr>
                        <a:buSzTx/>
                        <a:buFont typeface="Calibri" panose="020F0502020204030204" pitchFamily="34" charset="0"/>
                        <a:buChar char="•"/>
                        <a:tabLst/>
                        <a:defRPr/>
                      </a:pPr>
                      <a:r>
                        <a:rPr lang="en-US" sz="1600" b="1" kern="1200" dirty="0" smtClean="0">
                          <a:solidFill>
                            <a:schemeClr val="accent5">
                              <a:lumMod val="50000"/>
                            </a:schemeClr>
                          </a:solidFill>
                          <a:effectLst/>
                          <a:latin typeface="+mn-lt"/>
                          <a:ea typeface="+mn-ea"/>
                          <a:cs typeface="+mn-cs"/>
                        </a:rPr>
                        <a:t>ACSA Leadership Role                        </a:t>
                      </a:r>
                      <a:r>
                        <a:rPr lang="en-US" sz="1400" b="1" kern="1200" dirty="0" smtClean="0">
                          <a:solidFill>
                            <a:schemeClr val="accent5">
                              <a:lumMod val="50000"/>
                            </a:schemeClr>
                          </a:solidFill>
                          <a:effectLst/>
                          <a:latin typeface="+mn-lt"/>
                          <a:ea typeface="+mn-ea"/>
                          <a:cs typeface="+mn-cs"/>
                        </a:rPr>
                        <a:t>Milestones:</a:t>
                      </a:r>
                      <a:r>
                        <a:rPr lang="en-US" sz="1400" b="1" kern="1200" baseline="0" dirty="0" smtClean="0">
                          <a:solidFill>
                            <a:schemeClr val="accent5">
                              <a:lumMod val="50000"/>
                            </a:schemeClr>
                          </a:solidFill>
                          <a:effectLst/>
                          <a:latin typeface="+mn-lt"/>
                          <a:ea typeface="+mn-ea"/>
                          <a:cs typeface="+mn-cs"/>
                        </a:rPr>
                        <a:t>  </a:t>
                      </a:r>
                      <a:r>
                        <a:rPr lang="en-US" sz="1400" b="1" kern="1200" dirty="0" smtClean="0">
                          <a:solidFill>
                            <a:schemeClr val="accent5">
                              <a:lumMod val="50000"/>
                            </a:schemeClr>
                          </a:solidFill>
                          <a:effectLst/>
                          <a:latin typeface="+mn-lt"/>
                          <a:ea typeface="+mn-ea"/>
                          <a:cs typeface="+mn-cs"/>
                        </a:rPr>
                        <a:t>R</a:t>
                      </a:r>
                    </a:p>
                    <a:p>
                      <a:pPr marL="0" indent="0">
                        <a:buClr>
                          <a:srgbClr val="002060"/>
                        </a:buClr>
                        <a:buFont typeface="Calibri" panose="020F0502020204030204" pitchFamily="34" charset="0"/>
                        <a:buNone/>
                      </a:pPr>
                      <a:endParaRPr lang="en-US" sz="1400" b="1" kern="1200" dirty="0" smtClean="0">
                        <a:solidFill>
                          <a:schemeClr val="accent5">
                            <a:lumMod val="50000"/>
                          </a:schemeClr>
                        </a:solidFill>
                        <a:effectLst/>
                        <a:latin typeface="+mn-lt"/>
                        <a:ea typeface="+mn-ea"/>
                        <a:cs typeface="+mn-cs"/>
                      </a:endParaRPr>
                    </a:p>
                    <a:p>
                      <a:pPr marL="285750" indent="-285750">
                        <a:buClr>
                          <a:srgbClr val="002060"/>
                        </a:buClr>
                        <a:buFont typeface="Calibri" panose="020F0502020204030204" pitchFamily="34" charset="0"/>
                        <a:buChar char="•"/>
                      </a:pPr>
                      <a:r>
                        <a:rPr lang="en-US" sz="1600" b="1" kern="1200" dirty="0" smtClean="0">
                          <a:solidFill>
                            <a:schemeClr val="accent5">
                              <a:lumMod val="50000"/>
                            </a:schemeClr>
                          </a:solidFill>
                          <a:effectLst/>
                          <a:latin typeface="+mn-lt"/>
                          <a:ea typeface="+mn-ea"/>
                          <a:cs typeface="+mn-cs"/>
                        </a:rPr>
                        <a:t>Grassroots Advocacy and Influence </a:t>
                      </a:r>
                      <a:r>
                        <a:rPr lang="en-US" sz="1400" b="1" kern="1200" dirty="0" smtClean="0">
                          <a:solidFill>
                            <a:schemeClr val="accent5">
                              <a:lumMod val="50000"/>
                            </a:schemeClr>
                          </a:solidFill>
                          <a:effectLst/>
                          <a:latin typeface="+mn-lt"/>
                          <a:ea typeface="+mn-ea"/>
                          <a:cs typeface="+mn-cs"/>
                        </a:rPr>
                        <a:t>Milestones:</a:t>
                      </a:r>
                      <a:r>
                        <a:rPr lang="en-US" sz="1400" b="1" kern="1200" baseline="0" dirty="0" smtClean="0">
                          <a:solidFill>
                            <a:schemeClr val="accent5">
                              <a:lumMod val="50000"/>
                            </a:schemeClr>
                          </a:solidFill>
                          <a:effectLst/>
                          <a:latin typeface="+mn-lt"/>
                          <a:ea typeface="+mn-ea"/>
                          <a:cs typeface="+mn-cs"/>
                        </a:rPr>
                        <a:t>  </a:t>
                      </a:r>
                      <a:r>
                        <a:rPr lang="en-US" sz="1400" b="1" kern="1200" dirty="0" smtClean="0">
                          <a:solidFill>
                            <a:schemeClr val="accent5">
                              <a:lumMod val="50000"/>
                            </a:schemeClr>
                          </a:solidFill>
                          <a:effectLst/>
                          <a:latin typeface="+mn-lt"/>
                          <a:ea typeface="+mn-ea"/>
                          <a:cs typeface="+mn-cs"/>
                        </a:rPr>
                        <a:t>T, U</a:t>
                      </a:r>
                    </a:p>
                    <a:p>
                      <a:pPr marL="0" indent="0">
                        <a:buClr>
                          <a:srgbClr val="002060"/>
                        </a:buClr>
                        <a:buFont typeface="Calibri" panose="020F0502020204030204" pitchFamily="34" charset="0"/>
                        <a:buNone/>
                      </a:pPr>
                      <a:endParaRPr lang="en-US" sz="1400" b="1" kern="1200" dirty="0" smtClean="0">
                        <a:solidFill>
                          <a:schemeClr val="accent5">
                            <a:lumMod val="50000"/>
                          </a:schemeClr>
                        </a:solidFill>
                        <a:effectLst/>
                        <a:latin typeface="+mn-lt"/>
                        <a:ea typeface="+mn-ea"/>
                        <a:cs typeface="+mn-cs"/>
                      </a:endParaRPr>
                    </a:p>
                    <a:p>
                      <a:pPr marL="285750" indent="-285750">
                        <a:buClr>
                          <a:srgbClr val="002060"/>
                        </a:buClr>
                        <a:buFont typeface="Calibri" panose="020F0502020204030204" pitchFamily="34" charset="0"/>
                        <a:buChar char="•"/>
                      </a:pPr>
                      <a:r>
                        <a:rPr lang="en-US" sz="1600" b="1" kern="1200" dirty="0" smtClean="0">
                          <a:solidFill>
                            <a:schemeClr val="accent5">
                              <a:lumMod val="50000"/>
                            </a:schemeClr>
                          </a:solidFill>
                          <a:effectLst/>
                          <a:latin typeface="+mn-lt"/>
                          <a:ea typeface="+mn-ea"/>
                          <a:cs typeface="+mn-cs"/>
                        </a:rPr>
                        <a:t>Media Relations                                </a:t>
                      </a:r>
                      <a:r>
                        <a:rPr lang="en-US" sz="1400" b="1" kern="1200" dirty="0" smtClean="0">
                          <a:solidFill>
                            <a:schemeClr val="accent5">
                              <a:lumMod val="50000"/>
                            </a:schemeClr>
                          </a:solidFill>
                          <a:effectLst/>
                          <a:latin typeface="+mn-lt"/>
                          <a:ea typeface="+mn-ea"/>
                          <a:cs typeface="+mn-cs"/>
                        </a:rPr>
                        <a:t>Milestones:</a:t>
                      </a:r>
                      <a:r>
                        <a:rPr lang="en-US" sz="1400" b="1" kern="1200" baseline="0" dirty="0" smtClean="0">
                          <a:solidFill>
                            <a:schemeClr val="accent5">
                              <a:lumMod val="50000"/>
                            </a:schemeClr>
                          </a:solidFill>
                          <a:effectLst/>
                          <a:latin typeface="+mn-lt"/>
                          <a:ea typeface="+mn-ea"/>
                          <a:cs typeface="+mn-cs"/>
                        </a:rPr>
                        <a:t>  </a:t>
                      </a:r>
                      <a:r>
                        <a:rPr lang="en-US" sz="1400" b="1" kern="1200" dirty="0" smtClean="0">
                          <a:solidFill>
                            <a:schemeClr val="accent5">
                              <a:lumMod val="50000"/>
                            </a:schemeClr>
                          </a:solidFill>
                          <a:effectLst/>
                          <a:latin typeface="+mn-lt"/>
                          <a:ea typeface="+mn-ea"/>
                          <a:cs typeface="+mn-cs"/>
                        </a:rPr>
                        <a:t>W</a:t>
                      </a:r>
                    </a:p>
                    <a:p>
                      <a:pPr marL="0" indent="0">
                        <a:buClr>
                          <a:srgbClr val="002060"/>
                        </a:buClr>
                        <a:buFont typeface="Calibri" panose="020F0502020204030204" pitchFamily="34" charset="0"/>
                        <a:buNone/>
                      </a:pPr>
                      <a:endParaRPr lang="en-US" sz="1800" b="1" kern="1200" dirty="0" smtClean="0">
                        <a:solidFill>
                          <a:schemeClr val="accent5">
                            <a:lumMod val="50000"/>
                          </a:schemeClr>
                        </a:solidFill>
                        <a:effectLst/>
                        <a:latin typeface="+mn-lt"/>
                        <a:ea typeface="+mn-ea"/>
                        <a:cs typeface="+mn-cs"/>
                      </a:endParaRPr>
                    </a:p>
                    <a:p>
                      <a:pPr marL="285750" indent="-285750">
                        <a:buClr>
                          <a:srgbClr val="002060"/>
                        </a:buClr>
                        <a:buFont typeface="Calibri" panose="020F0502020204030204" pitchFamily="34" charset="0"/>
                        <a:buChar char="•"/>
                      </a:pPr>
                      <a:endParaRPr lang="en-US" dirty="0">
                        <a:solidFill>
                          <a:schemeClr val="accent5">
                            <a:lumMod val="50000"/>
                          </a:schemeClr>
                        </a:solidFill>
                      </a:endParaRPr>
                    </a:p>
                  </a:txBody>
                  <a:tcPr>
                    <a:lnL w="76200" cap="flat" cmpd="sng" algn="ctr">
                      <a:noFill/>
                      <a:prstDash val="solid"/>
                      <a:round/>
                      <a:headEnd type="none" w="med" len="med"/>
                      <a:tailEnd type="none" w="med" len="med"/>
                    </a:lnL>
                    <a:lnR w="76200" cap="flat" cmpd="sng" algn="ctr">
                      <a:noFill/>
                      <a:prstDash val="solid"/>
                      <a:round/>
                      <a:headEnd type="none" w="med" len="med"/>
                      <a:tailEnd type="none" w="med" len="med"/>
                    </a:lnR>
                    <a:lnT w="76200" cap="flat" cmpd="sng" algn="ctr">
                      <a:noFill/>
                      <a:prstDash val="solid"/>
                      <a:round/>
                      <a:headEnd type="none" w="med" len="med"/>
                      <a:tailEnd type="none" w="med" len="med"/>
                    </a:lnT>
                    <a:lnB w="762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2">
                        <a:lumMod val="60000"/>
                        <a:lumOff val="40000"/>
                      </a:schemeClr>
                    </a:solidFill>
                  </a:tcPr>
                </a:tc>
                <a:tc>
                  <a:txBody>
                    <a:bodyPr/>
                    <a:lstStyle/>
                    <a:p>
                      <a:pPr algn="ctr"/>
                      <a:r>
                        <a:rPr lang="en-US" sz="1800" dirty="0" smtClean="0">
                          <a:solidFill>
                            <a:schemeClr val="tx1"/>
                          </a:solidFill>
                        </a:rPr>
                        <a:t>ORGANIZATIONAL</a:t>
                      </a:r>
                      <a:r>
                        <a:rPr lang="en-US" sz="1800" baseline="0" dirty="0" smtClean="0">
                          <a:solidFill>
                            <a:schemeClr val="tx1"/>
                          </a:solidFill>
                        </a:rPr>
                        <a:t> DEVELOPMENT</a:t>
                      </a:r>
                      <a:r>
                        <a:rPr lang="en-US" sz="1800" dirty="0" smtClean="0">
                          <a:solidFill>
                            <a:schemeClr val="tx1"/>
                          </a:solidFill>
                        </a:rPr>
                        <a:t> </a:t>
                      </a:r>
                      <a:r>
                        <a:rPr lang="en-US" sz="1800" dirty="0">
                          <a:solidFill>
                            <a:schemeClr val="tx1"/>
                          </a:solidFill>
                        </a:rPr>
                        <a:t>&amp; </a:t>
                      </a:r>
                      <a:r>
                        <a:rPr lang="en-US" sz="1800" dirty="0" smtClean="0">
                          <a:solidFill>
                            <a:schemeClr val="tx1"/>
                          </a:solidFill>
                        </a:rPr>
                        <a:t>SUSTAINABILITY</a:t>
                      </a:r>
                    </a:p>
                    <a:p>
                      <a:pPr algn="ctr"/>
                      <a:r>
                        <a:rPr lang="en-US" sz="1600" dirty="0" smtClean="0">
                          <a:solidFill>
                            <a:schemeClr val="tx1"/>
                          </a:solidFill>
                        </a:rPr>
                        <a:t>Issue/Milestones</a:t>
                      </a:r>
                    </a:p>
                    <a:p>
                      <a:pPr algn="ctr"/>
                      <a:endParaRPr lang="en-US" sz="2400" dirty="0">
                        <a:solidFill>
                          <a:schemeClr val="accent6">
                            <a:lumMod val="50000"/>
                          </a:schemeClr>
                        </a:solidFill>
                      </a:endParaRPr>
                    </a:p>
                    <a:p>
                      <a:pPr marL="285750" marR="0" lvl="0" indent="-285750" algn="l" defTabSz="914400" rtl="0" eaLnBrk="1" fontAlgn="auto" latinLnBrk="0" hangingPunct="1">
                        <a:lnSpc>
                          <a:spcPct val="100000"/>
                        </a:lnSpc>
                        <a:spcBef>
                          <a:spcPts val="0"/>
                        </a:spcBef>
                        <a:spcAft>
                          <a:spcPts val="0"/>
                        </a:spcAft>
                        <a:buClr>
                          <a:srgbClr val="002060"/>
                        </a:buClr>
                        <a:buSzTx/>
                        <a:buFont typeface="Calibri" panose="020F0502020204030204" pitchFamily="34" charset="0"/>
                        <a:buChar char="•"/>
                        <a:tabLst/>
                        <a:defRPr/>
                      </a:pPr>
                      <a:r>
                        <a:rPr lang="en-US" sz="1600" b="1" kern="1200" dirty="0" smtClean="0">
                          <a:solidFill>
                            <a:schemeClr val="accent5">
                              <a:lumMod val="50000"/>
                            </a:schemeClr>
                          </a:solidFill>
                          <a:effectLst/>
                          <a:latin typeface="+mn-lt"/>
                          <a:ea typeface="+mn-ea"/>
                          <a:cs typeface="+mn-cs"/>
                        </a:rPr>
                        <a:t>Alignment </a:t>
                      </a:r>
                      <a:r>
                        <a:rPr lang="en-US" sz="1600" b="1" kern="1200" dirty="0">
                          <a:solidFill>
                            <a:schemeClr val="accent5">
                              <a:lumMod val="50000"/>
                            </a:schemeClr>
                          </a:solidFill>
                          <a:effectLst/>
                          <a:latin typeface="+mn-lt"/>
                          <a:ea typeface="+mn-ea"/>
                          <a:cs typeface="+mn-cs"/>
                        </a:rPr>
                        <a:t>and </a:t>
                      </a:r>
                      <a:r>
                        <a:rPr lang="en-US" sz="1600" b="1" kern="1200" dirty="0" smtClean="0">
                          <a:solidFill>
                            <a:schemeClr val="accent5">
                              <a:lumMod val="50000"/>
                            </a:schemeClr>
                          </a:solidFill>
                          <a:effectLst/>
                          <a:latin typeface="+mn-lt"/>
                          <a:ea typeface="+mn-ea"/>
                          <a:cs typeface="+mn-cs"/>
                        </a:rPr>
                        <a:t>Accountability                           </a:t>
                      </a:r>
                      <a:r>
                        <a:rPr lang="en-US" sz="1400" b="1" kern="1200" dirty="0" smtClean="0">
                          <a:solidFill>
                            <a:schemeClr val="accent5">
                              <a:lumMod val="50000"/>
                            </a:schemeClr>
                          </a:solidFill>
                          <a:effectLst/>
                          <a:latin typeface="+mn-lt"/>
                          <a:ea typeface="+mn-ea"/>
                          <a:cs typeface="+mn-cs"/>
                        </a:rPr>
                        <a:t>Milestones: </a:t>
                      </a:r>
                    </a:p>
                    <a:p>
                      <a:pPr marL="290513" marR="0" lvl="0" indent="0" algn="l" defTabSz="914400" rtl="0" eaLnBrk="1" fontAlgn="auto" latinLnBrk="0" hangingPunct="1">
                        <a:lnSpc>
                          <a:spcPct val="100000"/>
                        </a:lnSpc>
                        <a:spcBef>
                          <a:spcPts val="0"/>
                        </a:spcBef>
                        <a:spcAft>
                          <a:spcPts val="0"/>
                        </a:spcAft>
                        <a:buClr>
                          <a:srgbClr val="002060"/>
                        </a:buClr>
                        <a:buSzTx/>
                        <a:buFont typeface="Calibri" panose="020F0502020204030204" pitchFamily="34" charset="0"/>
                        <a:buNone/>
                        <a:tabLst>
                          <a:tab pos="576263" algn="l"/>
                        </a:tabLst>
                        <a:defRPr/>
                      </a:pPr>
                      <a:endParaRPr lang="en-US" sz="1400" b="1" kern="1200" dirty="0" smtClean="0">
                        <a:solidFill>
                          <a:schemeClr val="accent5">
                            <a:lumMod val="50000"/>
                          </a:schemeClr>
                        </a:solidFill>
                        <a:effectLst/>
                        <a:latin typeface="+mn-lt"/>
                        <a:ea typeface="+mn-ea"/>
                        <a:cs typeface="+mn-cs"/>
                      </a:endParaRPr>
                    </a:p>
                    <a:p>
                      <a:pPr marL="285750" indent="-285750">
                        <a:buClr>
                          <a:srgbClr val="002060"/>
                        </a:buClr>
                        <a:buFont typeface="Calibri" panose="020F0502020204030204" pitchFamily="34" charset="0"/>
                        <a:buChar char="•"/>
                      </a:pPr>
                      <a:r>
                        <a:rPr lang="en-US" sz="1600" b="1" kern="1200" dirty="0" smtClean="0">
                          <a:solidFill>
                            <a:schemeClr val="accent5">
                              <a:lumMod val="50000"/>
                            </a:schemeClr>
                          </a:solidFill>
                          <a:effectLst/>
                          <a:latin typeface="+mn-lt"/>
                          <a:ea typeface="+mn-ea"/>
                          <a:cs typeface="+mn-cs"/>
                        </a:rPr>
                        <a:t>Member </a:t>
                      </a:r>
                      <a:r>
                        <a:rPr lang="en-US" sz="1600" b="1" kern="1200" dirty="0">
                          <a:solidFill>
                            <a:schemeClr val="accent5">
                              <a:lumMod val="50000"/>
                            </a:schemeClr>
                          </a:solidFill>
                          <a:effectLst/>
                          <a:latin typeface="+mn-lt"/>
                          <a:ea typeface="+mn-ea"/>
                          <a:cs typeface="+mn-cs"/>
                        </a:rPr>
                        <a:t>Outreach and </a:t>
                      </a:r>
                      <a:r>
                        <a:rPr lang="en-US" sz="1600" b="1" kern="1200" dirty="0" smtClean="0">
                          <a:solidFill>
                            <a:schemeClr val="accent5">
                              <a:lumMod val="50000"/>
                            </a:schemeClr>
                          </a:solidFill>
                          <a:effectLst/>
                          <a:latin typeface="+mn-lt"/>
                          <a:ea typeface="+mn-ea"/>
                          <a:cs typeface="+mn-cs"/>
                        </a:rPr>
                        <a:t>Engagement </a:t>
                      </a:r>
                      <a:r>
                        <a:rPr lang="en-US" sz="1600" b="1" kern="1200" baseline="0" dirty="0" smtClean="0">
                          <a:solidFill>
                            <a:schemeClr val="accent5">
                              <a:lumMod val="50000"/>
                            </a:schemeClr>
                          </a:solidFill>
                          <a:effectLst/>
                          <a:latin typeface="+mn-lt"/>
                          <a:ea typeface="+mn-ea"/>
                          <a:cs typeface="+mn-cs"/>
                        </a:rPr>
                        <a:t> </a:t>
                      </a:r>
                      <a:r>
                        <a:rPr lang="en-US" sz="1400" b="1" kern="1200" baseline="0" dirty="0" smtClean="0">
                          <a:solidFill>
                            <a:schemeClr val="accent5">
                              <a:lumMod val="50000"/>
                            </a:schemeClr>
                          </a:solidFill>
                          <a:effectLst/>
                          <a:latin typeface="+mn-lt"/>
                          <a:ea typeface="+mn-ea"/>
                          <a:cs typeface="+mn-cs"/>
                        </a:rPr>
                        <a:t>Milestones:</a:t>
                      </a:r>
                      <a:r>
                        <a:rPr lang="en-US" sz="1400" b="1" kern="1200" dirty="0" smtClean="0">
                          <a:solidFill>
                            <a:schemeClr val="accent5">
                              <a:lumMod val="50000"/>
                            </a:schemeClr>
                          </a:solidFill>
                          <a:effectLst/>
                          <a:latin typeface="+mn-lt"/>
                          <a:ea typeface="+mn-ea"/>
                          <a:cs typeface="+mn-cs"/>
                        </a:rPr>
                        <a:t> EE</a:t>
                      </a:r>
                    </a:p>
                    <a:p>
                      <a:pPr marL="285750" indent="-285750">
                        <a:buClr>
                          <a:srgbClr val="002060"/>
                        </a:buClr>
                        <a:buFont typeface="Calibri" panose="020F0502020204030204" pitchFamily="34" charset="0"/>
                        <a:buChar char="•"/>
                      </a:pPr>
                      <a:endParaRPr lang="en-US" sz="1600" b="1" kern="1200" dirty="0" smtClean="0">
                        <a:solidFill>
                          <a:schemeClr val="accent5">
                            <a:lumMod val="50000"/>
                          </a:schemeClr>
                        </a:solidFill>
                        <a:effectLst/>
                        <a:latin typeface="+mn-lt"/>
                        <a:ea typeface="+mn-ea"/>
                        <a:cs typeface="+mn-cs"/>
                      </a:endParaRPr>
                    </a:p>
                    <a:p>
                      <a:pPr marL="285750" indent="-285750">
                        <a:buClr>
                          <a:srgbClr val="002060"/>
                        </a:buClr>
                        <a:buFont typeface="Calibri" panose="020F0502020204030204" pitchFamily="34" charset="0"/>
                        <a:buChar char="•"/>
                      </a:pPr>
                      <a:r>
                        <a:rPr lang="en-US" sz="1600" b="1" kern="1200" dirty="0" smtClean="0">
                          <a:solidFill>
                            <a:schemeClr val="accent5">
                              <a:lumMod val="50000"/>
                            </a:schemeClr>
                          </a:solidFill>
                          <a:effectLst/>
                          <a:latin typeface="+mn-lt"/>
                          <a:ea typeface="+mn-ea"/>
                          <a:cs typeface="+mn-cs"/>
                        </a:rPr>
                        <a:t>Member Communication</a:t>
                      </a:r>
                      <a:r>
                        <a:rPr lang="en-US" sz="1600" b="1" kern="1200" baseline="0" dirty="0" smtClean="0">
                          <a:solidFill>
                            <a:schemeClr val="accent5">
                              <a:lumMod val="50000"/>
                            </a:schemeClr>
                          </a:solidFill>
                          <a:effectLst/>
                          <a:latin typeface="+mn-lt"/>
                          <a:ea typeface="+mn-ea"/>
                          <a:cs typeface="+mn-cs"/>
                        </a:rPr>
                        <a:t>                             </a:t>
                      </a:r>
                      <a:r>
                        <a:rPr lang="en-US" sz="1400" b="1" kern="1200" baseline="0" dirty="0" smtClean="0">
                          <a:solidFill>
                            <a:schemeClr val="accent5">
                              <a:lumMod val="50000"/>
                            </a:schemeClr>
                          </a:solidFill>
                          <a:effectLst/>
                          <a:latin typeface="+mn-lt"/>
                          <a:ea typeface="+mn-ea"/>
                          <a:cs typeface="+mn-cs"/>
                        </a:rPr>
                        <a:t>Milestones:  </a:t>
                      </a:r>
                      <a:r>
                        <a:rPr lang="en-US" sz="1400" b="1" kern="1200" dirty="0" smtClean="0">
                          <a:solidFill>
                            <a:schemeClr val="accent5">
                              <a:lumMod val="50000"/>
                            </a:schemeClr>
                          </a:solidFill>
                          <a:effectLst/>
                          <a:latin typeface="+mn-lt"/>
                          <a:ea typeface="+mn-ea"/>
                          <a:cs typeface="+mn-cs"/>
                        </a:rPr>
                        <a:t> GG, HH, II</a:t>
                      </a:r>
                    </a:p>
                    <a:p>
                      <a:pPr marL="0" indent="0">
                        <a:buClr>
                          <a:srgbClr val="002060"/>
                        </a:buClr>
                        <a:buFont typeface="Calibri" panose="020F0502020204030204" pitchFamily="34" charset="0"/>
                        <a:buNone/>
                      </a:pPr>
                      <a:endParaRPr lang="en-US" sz="1400" b="1" kern="1200" dirty="0" smtClean="0">
                        <a:solidFill>
                          <a:schemeClr val="accent5">
                            <a:lumMod val="50000"/>
                          </a:schemeClr>
                        </a:solidFill>
                        <a:effectLst/>
                        <a:latin typeface="+mn-lt"/>
                        <a:ea typeface="+mn-ea"/>
                        <a:cs typeface="+mn-cs"/>
                      </a:endParaRPr>
                    </a:p>
                    <a:p>
                      <a:pPr marL="285750" indent="-285750">
                        <a:buClr>
                          <a:srgbClr val="002060"/>
                        </a:buClr>
                        <a:buFont typeface="Calibri" panose="020F0502020204030204" pitchFamily="34" charset="0"/>
                        <a:buChar char="•"/>
                      </a:pPr>
                      <a:r>
                        <a:rPr lang="en-US" sz="1600" b="1" kern="1200" dirty="0" smtClean="0">
                          <a:solidFill>
                            <a:schemeClr val="accent5">
                              <a:lumMod val="50000"/>
                            </a:schemeClr>
                          </a:solidFill>
                          <a:effectLst/>
                          <a:latin typeface="+mn-lt"/>
                          <a:ea typeface="+mn-ea"/>
                          <a:cs typeface="+mn-cs"/>
                        </a:rPr>
                        <a:t>Sustainability</a:t>
                      </a:r>
                      <a:r>
                        <a:rPr lang="en-US" sz="1600" b="1" kern="1200" baseline="0" dirty="0" smtClean="0">
                          <a:solidFill>
                            <a:schemeClr val="accent5">
                              <a:lumMod val="50000"/>
                            </a:schemeClr>
                          </a:solidFill>
                          <a:effectLst/>
                          <a:latin typeface="+mn-lt"/>
                          <a:ea typeface="+mn-ea"/>
                          <a:cs typeface="+mn-cs"/>
                        </a:rPr>
                        <a:t>                                      </a:t>
                      </a:r>
                      <a:r>
                        <a:rPr lang="en-US" sz="1400" b="1" kern="1200" baseline="0" dirty="0" smtClean="0">
                          <a:solidFill>
                            <a:schemeClr val="accent5">
                              <a:lumMod val="50000"/>
                            </a:schemeClr>
                          </a:solidFill>
                          <a:effectLst/>
                          <a:latin typeface="+mn-lt"/>
                          <a:ea typeface="+mn-ea"/>
                          <a:cs typeface="+mn-cs"/>
                        </a:rPr>
                        <a:t>Milestones:  </a:t>
                      </a:r>
                      <a:r>
                        <a:rPr lang="en-US" sz="1400" b="1" kern="1200" dirty="0" smtClean="0">
                          <a:solidFill>
                            <a:schemeClr val="accent5">
                              <a:lumMod val="50000"/>
                            </a:schemeClr>
                          </a:solidFill>
                          <a:effectLst/>
                          <a:latin typeface="+mn-lt"/>
                          <a:ea typeface="+mn-ea"/>
                          <a:cs typeface="+mn-cs"/>
                        </a:rPr>
                        <a:t>JJ</a:t>
                      </a:r>
                    </a:p>
                    <a:p>
                      <a:pPr marL="0" indent="0">
                        <a:buClr>
                          <a:srgbClr val="002060"/>
                        </a:buClr>
                        <a:buFont typeface="Calibri" panose="020F0502020204030204" pitchFamily="34" charset="0"/>
                        <a:buNone/>
                      </a:pPr>
                      <a:endParaRPr lang="en-US" dirty="0">
                        <a:solidFill>
                          <a:schemeClr val="accent5">
                            <a:lumMod val="50000"/>
                          </a:schemeClr>
                        </a:solidFill>
                      </a:endParaRPr>
                    </a:p>
                  </a:txBody>
                  <a:tcPr>
                    <a:lnL w="76200" cap="flat" cmpd="sng" algn="ctr">
                      <a:noFill/>
                      <a:prstDash val="solid"/>
                      <a:round/>
                      <a:headEnd type="none" w="med" len="med"/>
                      <a:tailEnd type="none" w="med" len="med"/>
                    </a:lnL>
                    <a:lnR w="76200" cap="flat" cmpd="sng" algn="ctr">
                      <a:noFill/>
                      <a:prstDash val="solid"/>
                      <a:round/>
                      <a:headEnd type="none" w="med" len="med"/>
                      <a:tailEnd type="none" w="med" len="med"/>
                    </a:lnR>
                    <a:lnT w="76200" cap="flat" cmpd="sng" algn="ctr">
                      <a:noFill/>
                      <a:prstDash val="solid"/>
                      <a:round/>
                      <a:headEnd type="none" w="med" len="med"/>
                      <a:tailEnd type="none" w="med" len="med"/>
                    </a:lnT>
                    <a:lnB w="762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6">
                        <a:lumMod val="60000"/>
                        <a:lumOff val="40000"/>
                      </a:schemeClr>
                    </a:solidFill>
                  </a:tcPr>
                </a:tc>
                <a:extLst>
                  <a:ext uri="{0D108BD9-81ED-4DB2-BD59-A6C34878D82A}">
                    <a16:rowId xmlns:a16="http://schemas.microsoft.com/office/drawing/2014/main" val="850350698"/>
                  </a:ext>
                </a:extLst>
              </a:tr>
            </a:tbl>
          </a:graphicData>
        </a:graphic>
      </p:graphicFrame>
      <p:sp>
        <p:nvSpPr>
          <p:cNvPr id="2" name="Title 1">
            <a:extLst>
              <a:ext uri="{FF2B5EF4-FFF2-40B4-BE49-F238E27FC236}">
                <a16:creationId xmlns:a16="http://schemas.microsoft.com/office/drawing/2014/main" id="{3FDC9FFD-DFA8-4A15-A1F9-4DBAC8E2675F}"/>
              </a:ext>
            </a:extLst>
          </p:cNvPr>
          <p:cNvSpPr>
            <a:spLocks noGrp="1"/>
          </p:cNvSpPr>
          <p:nvPr>
            <p:ph type="title"/>
          </p:nvPr>
        </p:nvSpPr>
        <p:spPr>
          <a:xfrm>
            <a:off x="1365477" y="212727"/>
            <a:ext cx="10826523" cy="1378331"/>
          </a:xfrm>
        </p:spPr>
        <p:txBody>
          <a:bodyPr>
            <a:normAutofit/>
          </a:bodyPr>
          <a:lstStyle/>
          <a:p>
            <a:r>
              <a:rPr lang="en-US" sz="2400" dirty="0"/>
              <a:t>ACSA Strategic Plan</a:t>
            </a:r>
            <a:br>
              <a:rPr lang="en-US" sz="2400" dirty="0"/>
            </a:br>
            <a:r>
              <a:rPr lang="en-US" sz="3200" dirty="0"/>
              <a:t>Year 2 Focus Milestones</a:t>
            </a:r>
          </a:p>
        </p:txBody>
      </p:sp>
      <p:sp>
        <p:nvSpPr>
          <p:cNvPr id="7" name="Slide Number Placeholder 6"/>
          <p:cNvSpPr>
            <a:spLocks noGrp="1"/>
          </p:cNvSpPr>
          <p:nvPr>
            <p:ph type="sldNum" sz="quarter" idx="12"/>
          </p:nvPr>
        </p:nvSpPr>
        <p:spPr>
          <a:xfrm>
            <a:off x="9448800" y="6492875"/>
            <a:ext cx="2743200" cy="365125"/>
          </a:xfrm>
        </p:spPr>
        <p:txBody>
          <a:bodyPr/>
          <a:lstStyle/>
          <a:p>
            <a:fld id="{E7AC6EC2-E45C-44D4-8C3E-54F4F5B23C90}" type="slidenum">
              <a:rPr lang="en-US" smtClean="0">
                <a:solidFill>
                  <a:schemeClr val="accent5">
                    <a:lumMod val="75000"/>
                  </a:schemeClr>
                </a:solidFill>
              </a:rPr>
              <a:t>5</a:t>
            </a:fld>
            <a:endParaRPr lang="en-US" dirty="0">
              <a:solidFill>
                <a:schemeClr val="accent5">
                  <a:lumMod val="75000"/>
                </a:schemeClr>
              </a:solidFill>
            </a:endParaRPr>
          </a:p>
        </p:txBody>
      </p:sp>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61494" y="185512"/>
            <a:ext cx="966267" cy="985798"/>
          </a:xfrm>
          <a:prstGeom prst="rect">
            <a:avLst/>
          </a:prstGeom>
        </p:spPr>
      </p:pic>
    </p:spTree>
    <p:extLst>
      <p:ext uri="{BB962C8B-B14F-4D97-AF65-F5344CB8AC3E}">
        <p14:creationId xmlns:p14="http://schemas.microsoft.com/office/powerpoint/2010/main" val="218084057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1635924698"/>
              </p:ext>
            </p:extLst>
          </p:nvPr>
        </p:nvGraphicFramePr>
        <p:xfrm>
          <a:off x="-1" y="1496907"/>
          <a:ext cx="12319004" cy="5361092"/>
        </p:xfrm>
        <a:graphic>
          <a:graphicData uri="http://schemas.openxmlformats.org/drawingml/2006/table">
            <a:tbl>
              <a:tblPr firstRow="1" bandRow="1">
                <a:tableStyleId>{5C22544A-7EE6-4342-B048-85BDC9FD1C3A}</a:tableStyleId>
              </a:tblPr>
              <a:tblGrid>
                <a:gridCol w="498359">
                  <a:extLst>
                    <a:ext uri="{9D8B030D-6E8A-4147-A177-3AD203B41FA5}">
                      <a16:colId xmlns:a16="http://schemas.microsoft.com/office/drawing/2014/main" val="693220675"/>
                    </a:ext>
                  </a:extLst>
                </a:gridCol>
                <a:gridCol w="3607976">
                  <a:extLst>
                    <a:ext uri="{9D8B030D-6E8A-4147-A177-3AD203B41FA5}">
                      <a16:colId xmlns:a16="http://schemas.microsoft.com/office/drawing/2014/main" val="4129137676"/>
                    </a:ext>
                  </a:extLst>
                </a:gridCol>
                <a:gridCol w="499291">
                  <a:extLst>
                    <a:ext uri="{9D8B030D-6E8A-4147-A177-3AD203B41FA5}">
                      <a16:colId xmlns:a16="http://schemas.microsoft.com/office/drawing/2014/main" val="3389779153"/>
                    </a:ext>
                  </a:extLst>
                </a:gridCol>
                <a:gridCol w="3607043">
                  <a:extLst>
                    <a:ext uri="{9D8B030D-6E8A-4147-A177-3AD203B41FA5}">
                      <a16:colId xmlns:a16="http://schemas.microsoft.com/office/drawing/2014/main" val="535308839"/>
                    </a:ext>
                  </a:extLst>
                </a:gridCol>
                <a:gridCol w="475024">
                  <a:extLst>
                    <a:ext uri="{9D8B030D-6E8A-4147-A177-3AD203B41FA5}">
                      <a16:colId xmlns:a16="http://schemas.microsoft.com/office/drawing/2014/main" val="3598096286"/>
                    </a:ext>
                  </a:extLst>
                </a:gridCol>
                <a:gridCol w="3631311">
                  <a:extLst>
                    <a:ext uri="{9D8B030D-6E8A-4147-A177-3AD203B41FA5}">
                      <a16:colId xmlns:a16="http://schemas.microsoft.com/office/drawing/2014/main" val="2801818737"/>
                    </a:ext>
                  </a:extLst>
                </a:gridCol>
              </a:tblGrid>
              <a:tr h="925168">
                <a:tc gridSpan="6">
                  <a:txBody>
                    <a:bodyPr/>
                    <a:lstStyle/>
                    <a:p>
                      <a:pPr algn="ctr"/>
                      <a:endParaRPr lang="en-US" b="0" dirty="0" smtClean="0"/>
                    </a:p>
                    <a:p>
                      <a:pPr algn="ctr"/>
                      <a:r>
                        <a:rPr lang="en-US" b="0" dirty="0" smtClean="0"/>
                        <a:t>Provide</a:t>
                      </a:r>
                      <a:r>
                        <a:rPr lang="en-US" b="0" baseline="0" dirty="0" smtClean="0"/>
                        <a:t> engaging, career-long leadership development opportunities for all members.</a:t>
                      </a:r>
                    </a:p>
                    <a:p>
                      <a:pPr algn="ctr"/>
                      <a:endParaRPr lang="en-US" b="0" dirty="0"/>
                    </a:p>
                  </a:txBody>
                  <a:tcPr>
                    <a:solidFill>
                      <a:schemeClr val="accent1">
                        <a:lumMod val="75000"/>
                      </a:schemeClr>
                    </a:solidFill>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extLst>
                  <a:ext uri="{0D108BD9-81ED-4DB2-BD59-A6C34878D82A}">
                    <a16:rowId xmlns:a16="http://schemas.microsoft.com/office/drawing/2014/main" val="1729331521"/>
                  </a:ext>
                </a:extLst>
              </a:tr>
              <a:tr h="370067">
                <a:tc gridSpan="2">
                  <a:txBody>
                    <a:bodyPr/>
                    <a:lstStyle/>
                    <a:p>
                      <a:r>
                        <a:rPr lang="en-US" sz="1800" dirty="0" smtClean="0"/>
                        <a:t>Year</a:t>
                      </a:r>
                      <a:r>
                        <a:rPr lang="en-US" sz="1800" baseline="0" dirty="0" smtClean="0"/>
                        <a:t> 1:  2018-19</a:t>
                      </a:r>
                      <a:endParaRPr lang="en-US" sz="1800" dirty="0"/>
                    </a:p>
                  </a:txBody>
                  <a:tcPr/>
                </a:tc>
                <a:tc hMerge="1">
                  <a:txBody>
                    <a:bodyPr/>
                    <a:lstStyle/>
                    <a:p>
                      <a:endParaRPr lang="en-US" dirty="0"/>
                    </a:p>
                  </a:txBody>
                  <a:tcPr/>
                </a:tc>
                <a:tc gridSpan="2">
                  <a:txBody>
                    <a:bodyPr/>
                    <a:lstStyle/>
                    <a:p>
                      <a:r>
                        <a:rPr lang="en-US" sz="1800" dirty="0" smtClean="0"/>
                        <a:t>Year 2:  2019-20</a:t>
                      </a:r>
                      <a:endParaRPr lang="en-US" sz="1800" dirty="0"/>
                    </a:p>
                  </a:txBody>
                  <a:tcPr/>
                </a:tc>
                <a:tc hMerge="1">
                  <a:txBody>
                    <a:bodyPr/>
                    <a:lstStyle/>
                    <a:p>
                      <a:endParaRPr lang="en-US" dirty="0"/>
                    </a:p>
                  </a:txBody>
                  <a:tcPr/>
                </a:tc>
                <a:tc gridSpan="2">
                  <a:txBody>
                    <a:bodyPr/>
                    <a:lstStyle/>
                    <a:p>
                      <a:r>
                        <a:rPr lang="en-US" sz="1800" dirty="0" smtClean="0"/>
                        <a:t>Year 3:  2020-21</a:t>
                      </a:r>
                      <a:endParaRPr lang="en-US" sz="1800" dirty="0"/>
                    </a:p>
                  </a:txBody>
                  <a:tcPr/>
                </a:tc>
                <a:tc hMerge="1">
                  <a:txBody>
                    <a:bodyPr/>
                    <a:lstStyle/>
                    <a:p>
                      <a:endParaRPr lang="en-US" dirty="0"/>
                    </a:p>
                  </a:txBody>
                  <a:tcPr/>
                </a:tc>
                <a:extLst>
                  <a:ext uri="{0D108BD9-81ED-4DB2-BD59-A6C34878D82A}">
                    <a16:rowId xmlns:a16="http://schemas.microsoft.com/office/drawing/2014/main" val="3065945175"/>
                  </a:ext>
                </a:extLst>
              </a:tr>
              <a:tr h="931224">
                <a:tc>
                  <a:txBody>
                    <a:bodyPr/>
                    <a:lstStyle/>
                    <a:p>
                      <a:r>
                        <a:rPr lang="en-US" sz="1600" dirty="0" smtClean="0"/>
                        <a:t>A</a:t>
                      </a:r>
                      <a:endParaRPr lang="en-US" sz="16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Strategy to identify and support leadership development along a career pathway - pre-certification to retirement.</a:t>
                      </a:r>
                    </a:p>
                  </a:txBody>
                  <a:tcPr/>
                </a:tc>
                <a:tc>
                  <a:txBody>
                    <a:bodyPr/>
                    <a:lstStyle/>
                    <a:p>
                      <a:endParaRPr lang="en-US" sz="1600" dirty="0"/>
                    </a:p>
                  </a:txBody>
                  <a:tcPr/>
                </a:tc>
                <a:tc>
                  <a:txBody>
                    <a:bodyPr/>
                    <a:lstStyle/>
                    <a:p>
                      <a:endParaRPr lang="en-US" sz="1600" dirty="0"/>
                    </a:p>
                  </a:txBody>
                  <a:tcPr/>
                </a:tc>
                <a:tc>
                  <a:txBody>
                    <a:bodyPr/>
                    <a:lstStyle/>
                    <a:p>
                      <a:endParaRPr lang="en-US" sz="1600" dirty="0"/>
                    </a:p>
                  </a:txBody>
                  <a:tcPr/>
                </a:tc>
                <a:tc>
                  <a:txBody>
                    <a:bodyPr/>
                    <a:lstStyle/>
                    <a:p>
                      <a:endParaRPr lang="en-US" sz="1600" dirty="0"/>
                    </a:p>
                  </a:txBody>
                  <a:tcPr/>
                </a:tc>
                <a:extLst>
                  <a:ext uri="{0D108BD9-81ED-4DB2-BD59-A6C34878D82A}">
                    <a16:rowId xmlns:a16="http://schemas.microsoft.com/office/drawing/2014/main" val="2611761371"/>
                  </a:ext>
                </a:extLst>
              </a:tr>
              <a:tr h="832651">
                <a:tc>
                  <a:txBody>
                    <a:bodyPr/>
                    <a:lstStyle/>
                    <a:p>
                      <a:endParaRPr lang="en-US" sz="1600" dirty="0"/>
                    </a:p>
                  </a:txBody>
                  <a:tcPr/>
                </a:tc>
                <a:tc>
                  <a:txBody>
                    <a:bodyPr/>
                    <a:lstStyle/>
                    <a:p>
                      <a:endParaRPr lang="en-US" sz="1600" dirty="0"/>
                    </a:p>
                  </a:txBody>
                  <a:tcPr/>
                </a:tc>
                <a:tc>
                  <a:txBody>
                    <a:bodyPr/>
                    <a:lstStyle/>
                    <a:p>
                      <a:r>
                        <a:rPr lang="en-US" sz="1600" dirty="0" smtClean="0"/>
                        <a:t>B</a:t>
                      </a:r>
                      <a:endParaRPr lang="en-US" sz="16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Implementation</a:t>
                      </a:r>
                      <a:r>
                        <a:rPr lang="en-US" sz="1600" baseline="0" dirty="0" smtClean="0"/>
                        <a:t> of supports at each career stage is underway.</a:t>
                      </a:r>
                      <a:endParaRPr lang="en-US" sz="1600" dirty="0" smtClean="0"/>
                    </a:p>
                    <a:p>
                      <a:endParaRPr lang="en-US" sz="1600" dirty="0"/>
                    </a:p>
                  </a:txBody>
                  <a:tcPr/>
                </a:tc>
                <a:tc>
                  <a:txBody>
                    <a:bodyPr/>
                    <a:lstStyle/>
                    <a:p>
                      <a:endParaRPr lang="en-US" sz="1600" dirty="0"/>
                    </a:p>
                  </a:txBody>
                  <a:tcPr/>
                </a:tc>
                <a:tc>
                  <a:txBody>
                    <a:bodyPr/>
                    <a:lstStyle/>
                    <a:p>
                      <a:endParaRPr lang="en-US" sz="1600" dirty="0"/>
                    </a:p>
                  </a:txBody>
                  <a:tcPr/>
                </a:tc>
                <a:extLst>
                  <a:ext uri="{0D108BD9-81ED-4DB2-BD59-A6C34878D82A}">
                    <a16:rowId xmlns:a16="http://schemas.microsoft.com/office/drawing/2014/main" val="2409341125"/>
                  </a:ext>
                </a:extLst>
              </a:tr>
              <a:tr h="1326074">
                <a:tc>
                  <a:txBody>
                    <a:bodyPr/>
                    <a:lstStyle/>
                    <a:p>
                      <a:endParaRPr lang="en-US" sz="1600" dirty="0"/>
                    </a:p>
                  </a:txBody>
                  <a:tcPr/>
                </a:tc>
                <a:tc>
                  <a:txBody>
                    <a:bodyPr/>
                    <a:lstStyle/>
                    <a:p>
                      <a:endParaRPr lang="en-US" sz="1600" dirty="0"/>
                    </a:p>
                  </a:txBody>
                  <a:tcPr/>
                </a:tc>
                <a:tc>
                  <a:txBody>
                    <a:bodyPr/>
                    <a:lstStyle/>
                    <a:p>
                      <a:r>
                        <a:rPr lang="en-US" sz="1600" dirty="0" smtClean="0">
                          <a:solidFill>
                            <a:srgbClr val="C00000"/>
                          </a:solidFill>
                        </a:rPr>
                        <a:t>C</a:t>
                      </a:r>
                      <a:endParaRPr lang="en-US" sz="1600" dirty="0">
                        <a:solidFill>
                          <a:srgbClr val="C00000"/>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solidFill>
                            <a:srgbClr val="C00000"/>
                          </a:solidFill>
                        </a:rPr>
                        <a:t>A</a:t>
                      </a:r>
                      <a:r>
                        <a:rPr lang="en-US" sz="1600" baseline="0" dirty="0" smtClean="0">
                          <a:solidFill>
                            <a:srgbClr val="C00000"/>
                          </a:solidFill>
                        </a:rPr>
                        <a:t> focus on l</a:t>
                      </a:r>
                      <a:r>
                        <a:rPr lang="en-US" sz="1600" dirty="0" smtClean="0">
                          <a:solidFill>
                            <a:srgbClr val="C00000"/>
                          </a:solidFill>
                        </a:rPr>
                        <a:t>eadership</a:t>
                      </a:r>
                      <a:r>
                        <a:rPr lang="en-US" sz="1600" baseline="0" dirty="0" smtClean="0">
                          <a:solidFill>
                            <a:srgbClr val="C00000"/>
                          </a:solidFill>
                        </a:rPr>
                        <a:t> skills (including advocacy/influence and equity) has been integrated into all professional development offerings.</a:t>
                      </a:r>
                      <a:endParaRPr lang="en-US" sz="1600" dirty="0" smtClean="0">
                        <a:solidFill>
                          <a:srgbClr val="C00000"/>
                        </a:solidFill>
                      </a:endParaRPr>
                    </a:p>
                    <a:p>
                      <a:endParaRPr lang="en-US" sz="1600" dirty="0">
                        <a:solidFill>
                          <a:srgbClr val="C00000"/>
                        </a:solidFill>
                      </a:endParaRPr>
                    </a:p>
                  </a:txBody>
                  <a:tcPr/>
                </a:tc>
                <a:tc>
                  <a:txBody>
                    <a:bodyPr/>
                    <a:lstStyle/>
                    <a:p>
                      <a:endParaRPr lang="en-US" sz="1600" dirty="0"/>
                    </a:p>
                  </a:txBody>
                  <a:tcPr/>
                </a:tc>
                <a:tc>
                  <a:txBody>
                    <a:bodyPr/>
                    <a:lstStyle/>
                    <a:p>
                      <a:endParaRPr lang="en-US" sz="1600" dirty="0"/>
                    </a:p>
                  </a:txBody>
                  <a:tcPr/>
                </a:tc>
                <a:extLst>
                  <a:ext uri="{0D108BD9-81ED-4DB2-BD59-A6C34878D82A}">
                    <a16:rowId xmlns:a16="http://schemas.microsoft.com/office/drawing/2014/main" val="3332499389"/>
                  </a:ext>
                </a:extLst>
              </a:tr>
              <a:tr h="975908">
                <a:tc>
                  <a:txBody>
                    <a:bodyPr/>
                    <a:lstStyle/>
                    <a:p>
                      <a:endParaRPr lang="en-US" sz="1600" dirty="0"/>
                    </a:p>
                  </a:txBody>
                  <a:tcPr/>
                </a:tc>
                <a:tc>
                  <a:txBody>
                    <a:bodyPr/>
                    <a:lstStyle/>
                    <a:p>
                      <a:endParaRPr lang="en-US" sz="1600" dirty="0"/>
                    </a:p>
                  </a:txBody>
                  <a:tcPr/>
                </a:tc>
                <a:tc>
                  <a:txBody>
                    <a:bodyPr/>
                    <a:lstStyle/>
                    <a:p>
                      <a:r>
                        <a:rPr lang="en-US" sz="1600" dirty="0" smtClean="0">
                          <a:solidFill>
                            <a:srgbClr val="C00000"/>
                          </a:solidFill>
                        </a:rPr>
                        <a:t>D</a:t>
                      </a:r>
                      <a:endParaRPr lang="en-US" sz="1600" dirty="0">
                        <a:solidFill>
                          <a:srgbClr val="C00000"/>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solidFill>
                            <a:srgbClr val="C00000"/>
                          </a:solidFill>
                        </a:rPr>
                        <a:t>A</a:t>
                      </a:r>
                      <a:r>
                        <a:rPr lang="en-US" sz="1600" baseline="0" dirty="0" smtClean="0">
                          <a:solidFill>
                            <a:srgbClr val="C00000"/>
                          </a:solidFill>
                        </a:rPr>
                        <a:t> s</a:t>
                      </a:r>
                      <a:r>
                        <a:rPr lang="en-US" sz="1600" dirty="0" smtClean="0">
                          <a:solidFill>
                            <a:srgbClr val="C00000"/>
                          </a:solidFill>
                        </a:rPr>
                        <a:t>ystem is in place that leverages collective expertise of members to support</a:t>
                      </a:r>
                      <a:r>
                        <a:rPr lang="en-US" sz="1600" baseline="0" dirty="0" smtClean="0">
                          <a:solidFill>
                            <a:srgbClr val="C00000"/>
                          </a:solidFill>
                        </a:rPr>
                        <a:t> leadership development </a:t>
                      </a:r>
                      <a:endParaRPr lang="en-US" sz="1600" dirty="0" smtClean="0">
                        <a:solidFill>
                          <a:srgbClr val="C00000"/>
                        </a:solidFill>
                      </a:endParaRPr>
                    </a:p>
                  </a:txBody>
                  <a:tcPr/>
                </a:tc>
                <a:tc>
                  <a:txBody>
                    <a:bodyPr/>
                    <a:lstStyle/>
                    <a:p>
                      <a:endParaRPr lang="en-US" sz="1600" dirty="0"/>
                    </a:p>
                  </a:txBody>
                  <a:tcPr/>
                </a:tc>
                <a:tc>
                  <a:txBody>
                    <a:bodyPr/>
                    <a:lstStyle/>
                    <a:p>
                      <a:endParaRPr lang="en-US" sz="1600" dirty="0"/>
                    </a:p>
                  </a:txBody>
                  <a:tcPr/>
                </a:tc>
                <a:extLst>
                  <a:ext uri="{0D108BD9-81ED-4DB2-BD59-A6C34878D82A}">
                    <a16:rowId xmlns:a16="http://schemas.microsoft.com/office/drawing/2014/main" val="1675348968"/>
                  </a:ext>
                </a:extLst>
              </a:tr>
            </a:tbl>
          </a:graphicData>
        </a:graphic>
      </p:graphicFrame>
      <p:sp>
        <p:nvSpPr>
          <p:cNvPr id="2" name="Title 1"/>
          <p:cNvSpPr>
            <a:spLocks noGrp="1"/>
          </p:cNvSpPr>
          <p:nvPr>
            <p:ph type="title"/>
          </p:nvPr>
        </p:nvSpPr>
        <p:spPr>
          <a:xfrm>
            <a:off x="1676400" y="364491"/>
            <a:ext cx="10515600" cy="1325563"/>
          </a:xfrm>
        </p:spPr>
        <p:txBody>
          <a:bodyPr>
            <a:normAutofit/>
          </a:bodyPr>
          <a:lstStyle/>
          <a:p>
            <a:r>
              <a:rPr lang="en-US" sz="2400" cap="all" dirty="0">
                <a:solidFill>
                  <a:schemeClr val="tx2"/>
                </a:solidFill>
              </a:rPr>
              <a:t>Member Development and Support</a:t>
            </a:r>
            <a:r>
              <a:rPr lang="en-US" sz="2400" dirty="0">
                <a:solidFill>
                  <a:schemeClr val="tx2"/>
                </a:solidFill>
              </a:rPr>
              <a:t/>
            </a:r>
            <a:br>
              <a:rPr lang="en-US" sz="2400" dirty="0">
                <a:solidFill>
                  <a:schemeClr val="tx2"/>
                </a:solidFill>
              </a:rPr>
            </a:br>
            <a:r>
              <a:rPr lang="en-US" sz="3200" dirty="0"/>
              <a:t>LEADERSHIP DEVELOPMENT</a:t>
            </a:r>
            <a:endParaRPr lang="en-US" sz="2400" dirty="0">
              <a:solidFill>
                <a:schemeClr val="tx2"/>
              </a:solidFill>
            </a:endParaRPr>
          </a:p>
        </p:txBody>
      </p:sp>
      <p:pic>
        <p:nvPicPr>
          <p:cNvPr id="5" name="Content Placeholder 8" descr="A close up of a green field&#10;&#10;Description generated with high confidence">
            <a:extLst>
              <a:ext uri="{FF2B5EF4-FFF2-40B4-BE49-F238E27FC236}">
                <a16:creationId xmlns:a16="http://schemas.microsoft.com/office/drawing/2014/main" id="{55BF0DF3-A64A-4ABD-BAFC-029C85BBB941}"/>
              </a:ext>
            </a:extLst>
          </p:cNvPr>
          <p:cNvPicPr>
            <a:picLocks noChangeAspect="1"/>
          </p:cNvPicPr>
          <p:nvPr/>
        </p:nvPicPr>
        <p:blipFill rotWithShape="1">
          <a:blip r:embed="rId2">
            <a:extLst>
              <a:ext uri="{28A0092B-C50C-407E-A947-70E740481C1C}">
                <a14:useLocalDpi xmlns:a14="http://schemas.microsoft.com/office/drawing/2010/main" val="0"/>
              </a:ext>
              <a:ext uri="{837473B0-CC2E-450A-ABE3-18F120FF3D39}">
                <a1611:picAttrSrcUrl xmlns="" xmlns:a1611="http://schemas.microsoft.com/office/drawing/2016/11/main" r:id="rId3"/>
              </a:ext>
            </a:extLst>
          </a:blip>
          <a:srcRect l="2261" r="9898"/>
          <a:stretch/>
        </p:blipFill>
        <p:spPr>
          <a:xfrm rot="10800000" flipV="1">
            <a:off x="-1524000" y="0"/>
            <a:ext cx="1365477" cy="1554480"/>
          </a:xfrm>
          <a:custGeom>
            <a:avLst/>
            <a:gdLst>
              <a:gd name="connsiteX0" fmla="*/ 70374 w 6024154"/>
              <a:gd name="connsiteY0" fmla="*/ 0 h 6858000"/>
              <a:gd name="connsiteX1" fmla="*/ 6024154 w 6024154"/>
              <a:gd name="connsiteY1" fmla="*/ 0 h 6858000"/>
              <a:gd name="connsiteX2" fmla="*/ 6024154 w 6024154"/>
              <a:gd name="connsiteY2" fmla="*/ 6858000 h 6858000"/>
              <a:gd name="connsiteX3" fmla="*/ 3587167 w 6024154"/>
              <a:gd name="connsiteY3" fmla="*/ 6858000 h 6858000"/>
              <a:gd name="connsiteX4" fmla="*/ 3474220 w 6024154"/>
              <a:gd name="connsiteY4" fmla="*/ 6800152 h 6858000"/>
              <a:gd name="connsiteX5" fmla="*/ 0 w 6024154"/>
              <a:gd name="connsiteY5" fmla="*/ 962844 h 6858000"/>
              <a:gd name="connsiteX6" fmla="*/ 34274 w 6024154"/>
              <a:gd name="connsiteY6" fmla="*/ 284091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024154" h="6858000">
                <a:moveTo>
                  <a:pt x="70374" y="0"/>
                </a:moveTo>
                <a:lnTo>
                  <a:pt x="6024154" y="0"/>
                </a:lnTo>
                <a:lnTo>
                  <a:pt x="6024154" y="6858000"/>
                </a:lnTo>
                <a:lnTo>
                  <a:pt x="3587167" y="6858000"/>
                </a:lnTo>
                <a:lnTo>
                  <a:pt x="3474220" y="6800152"/>
                </a:lnTo>
                <a:cubicBezTo>
                  <a:pt x="1404818" y="5675986"/>
                  <a:pt x="0" y="3483472"/>
                  <a:pt x="0" y="962844"/>
                </a:cubicBezTo>
                <a:cubicBezTo>
                  <a:pt x="0" y="733696"/>
                  <a:pt x="11610" y="507260"/>
                  <a:pt x="34274" y="284091"/>
                </a:cubicBezTo>
                <a:close/>
              </a:path>
            </a:pathLst>
          </a:custGeom>
        </p:spPr>
      </p:pic>
      <p:sp>
        <p:nvSpPr>
          <p:cNvPr id="9" name="Slide Number Placeholder 8"/>
          <p:cNvSpPr>
            <a:spLocks noGrp="1"/>
          </p:cNvSpPr>
          <p:nvPr>
            <p:ph type="sldNum" sz="quarter" idx="12"/>
          </p:nvPr>
        </p:nvSpPr>
        <p:spPr>
          <a:xfrm>
            <a:off x="9448800" y="6492874"/>
            <a:ext cx="2743200" cy="365125"/>
          </a:xfrm>
        </p:spPr>
        <p:txBody>
          <a:bodyPr/>
          <a:lstStyle/>
          <a:p>
            <a:fld id="{E7AC6EC2-E45C-44D4-8C3E-54F4F5B23C90}" type="slidenum">
              <a:rPr lang="en-US" smtClean="0">
                <a:solidFill>
                  <a:schemeClr val="accent5">
                    <a:lumMod val="75000"/>
                  </a:schemeClr>
                </a:solidFill>
              </a:rPr>
              <a:t>6</a:t>
            </a:fld>
            <a:endParaRPr lang="en-US" dirty="0">
              <a:solidFill>
                <a:schemeClr val="accent5">
                  <a:lumMod val="75000"/>
                </a:schemeClr>
              </a:solidFill>
            </a:endParaRPr>
          </a:p>
        </p:txBody>
      </p:sp>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61494" y="185512"/>
            <a:ext cx="966267" cy="985798"/>
          </a:xfrm>
          <a:prstGeom prst="rect">
            <a:avLst/>
          </a:prstGeom>
        </p:spPr>
      </p:pic>
    </p:spTree>
    <p:extLst>
      <p:ext uri="{BB962C8B-B14F-4D97-AF65-F5344CB8AC3E}">
        <p14:creationId xmlns:p14="http://schemas.microsoft.com/office/powerpoint/2010/main" val="4534905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6402" y="210663"/>
            <a:ext cx="10515600" cy="1325563"/>
          </a:xfrm>
        </p:spPr>
        <p:txBody>
          <a:bodyPr>
            <a:normAutofit/>
          </a:bodyPr>
          <a:lstStyle/>
          <a:p>
            <a:r>
              <a:rPr lang="en-US" sz="2400" cap="all" dirty="0">
                <a:solidFill>
                  <a:schemeClr val="tx2"/>
                </a:solidFill>
              </a:rPr>
              <a:t>Member Development and Support</a:t>
            </a:r>
            <a:br>
              <a:rPr lang="en-US" sz="2400" cap="all" dirty="0">
                <a:solidFill>
                  <a:schemeClr val="tx2"/>
                </a:solidFill>
              </a:rPr>
            </a:br>
            <a:r>
              <a:rPr lang="en-US" sz="3200" cap="all" dirty="0"/>
              <a:t>professional development – content </a:t>
            </a:r>
            <a:endParaRPr lang="en-US" sz="3200" dirty="0"/>
          </a:p>
        </p:txBody>
      </p:sp>
      <p:sp>
        <p:nvSpPr>
          <p:cNvPr id="5" name="Content Placeholder 4"/>
          <p:cNvSpPr>
            <a:spLocks noGrp="1"/>
          </p:cNvSpPr>
          <p:nvPr>
            <p:ph idx="1"/>
          </p:nvPr>
        </p:nvSpPr>
        <p:spPr/>
        <p:txBody>
          <a:bodyPr/>
          <a:lstStyle/>
          <a:p>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val="763210376"/>
              </p:ext>
            </p:extLst>
          </p:nvPr>
        </p:nvGraphicFramePr>
        <p:xfrm>
          <a:off x="0" y="1554480"/>
          <a:ext cx="12191999" cy="5303520"/>
        </p:xfrm>
        <a:graphic>
          <a:graphicData uri="http://schemas.openxmlformats.org/drawingml/2006/table">
            <a:tbl>
              <a:tblPr firstRow="1" bandRow="1">
                <a:tableStyleId>{5C22544A-7EE6-4342-B048-85BDC9FD1C3A}</a:tableStyleId>
              </a:tblPr>
              <a:tblGrid>
                <a:gridCol w="493221">
                  <a:extLst>
                    <a:ext uri="{9D8B030D-6E8A-4147-A177-3AD203B41FA5}">
                      <a16:colId xmlns:a16="http://schemas.microsoft.com/office/drawing/2014/main" val="693220675"/>
                    </a:ext>
                  </a:extLst>
                </a:gridCol>
                <a:gridCol w="3570778">
                  <a:extLst>
                    <a:ext uri="{9D8B030D-6E8A-4147-A177-3AD203B41FA5}">
                      <a16:colId xmlns:a16="http://schemas.microsoft.com/office/drawing/2014/main" val="4129137676"/>
                    </a:ext>
                  </a:extLst>
                </a:gridCol>
                <a:gridCol w="494144">
                  <a:extLst>
                    <a:ext uri="{9D8B030D-6E8A-4147-A177-3AD203B41FA5}">
                      <a16:colId xmlns:a16="http://schemas.microsoft.com/office/drawing/2014/main" val="3389779153"/>
                    </a:ext>
                  </a:extLst>
                </a:gridCol>
                <a:gridCol w="3569856">
                  <a:extLst>
                    <a:ext uri="{9D8B030D-6E8A-4147-A177-3AD203B41FA5}">
                      <a16:colId xmlns:a16="http://schemas.microsoft.com/office/drawing/2014/main" val="535308839"/>
                    </a:ext>
                  </a:extLst>
                </a:gridCol>
                <a:gridCol w="470127">
                  <a:extLst>
                    <a:ext uri="{9D8B030D-6E8A-4147-A177-3AD203B41FA5}">
                      <a16:colId xmlns:a16="http://schemas.microsoft.com/office/drawing/2014/main" val="3598096286"/>
                    </a:ext>
                  </a:extLst>
                </a:gridCol>
                <a:gridCol w="3593873">
                  <a:extLst>
                    <a:ext uri="{9D8B030D-6E8A-4147-A177-3AD203B41FA5}">
                      <a16:colId xmlns:a16="http://schemas.microsoft.com/office/drawing/2014/main" val="2801818737"/>
                    </a:ext>
                  </a:extLst>
                </a:gridCol>
              </a:tblGrid>
              <a:tr h="1022641">
                <a:tc gridSpan="6">
                  <a:txBody>
                    <a:bodyPr/>
                    <a:lstStyle/>
                    <a:p>
                      <a:pPr algn="ctr"/>
                      <a:endParaRPr lang="en-US" b="0" dirty="0" smtClean="0"/>
                    </a:p>
                    <a:p>
                      <a:pPr algn="ctr"/>
                      <a:r>
                        <a:rPr lang="en-US" b="0" dirty="0" smtClean="0"/>
                        <a:t>Ensure the content of ACSA professional</a:t>
                      </a:r>
                      <a:r>
                        <a:rPr lang="en-US" b="0" baseline="0" dirty="0" smtClean="0"/>
                        <a:t> development</a:t>
                      </a:r>
                      <a:r>
                        <a:rPr lang="en-US" b="0" dirty="0" smtClean="0"/>
                        <a:t> offerings remains relevant to</a:t>
                      </a:r>
                      <a:r>
                        <a:rPr lang="en-US" b="0" baseline="0" dirty="0" smtClean="0"/>
                        <a:t> </a:t>
                      </a:r>
                    </a:p>
                    <a:p>
                      <a:pPr algn="ctr"/>
                      <a:r>
                        <a:rPr lang="en-US" b="0" baseline="0" dirty="0" smtClean="0"/>
                        <a:t>changing member needs and professional issues.</a:t>
                      </a:r>
                    </a:p>
                  </a:txBody>
                  <a:tcPr>
                    <a:solidFill>
                      <a:schemeClr val="accent1">
                        <a:lumMod val="75000"/>
                      </a:schemeClr>
                    </a:solidFill>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extLst>
                  <a:ext uri="{0D108BD9-81ED-4DB2-BD59-A6C34878D82A}">
                    <a16:rowId xmlns:a16="http://schemas.microsoft.com/office/drawing/2014/main" val="1729331521"/>
                  </a:ext>
                </a:extLst>
              </a:tr>
              <a:tr h="374968">
                <a:tc gridSpan="2">
                  <a:txBody>
                    <a:bodyPr/>
                    <a:lstStyle/>
                    <a:p>
                      <a:r>
                        <a:rPr lang="en-US" sz="1600" dirty="0" smtClean="0"/>
                        <a:t>Year</a:t>
                      </a:r>
                      <a:r>
                        <a:rPr lang="en-US" sz="1600" baseline="0" dirty="0" smtClean="0"/>
                        <a:t> 1:  2018-19</a:t>
                      </a:r>
                      <a:endParaRPr lang="en-US" sz="1600" dirty="0"/>
                    </a:p>
                  </a:txBody>
                  <a:tcPr/>
                </a:tc>
                <a:tc hMerge="1">
                  <a:txBody>
                    <a:bodyPr/>
                    <a:lstStyle/>
                    <a:p>
                      <a:endParaRPr lang="en-US" dirty="0"/>
                    </a:p>
                  </a:txBody>
                  <a:tcPr/>
                </a:tc>
                <a:tc gridSpan="2">
                  <a:txBody>
                    <a:bodyPr/>
                    <a:lstStyle/>
                    <a:p>
                      <a:r>
                        <a:rPr lang="en-US" sz="1600" dirty="0" smtClean="0"/>
                        <a:t>Year 2:  2019-20</a:t>
                      </a:r>
                      <a:endParaRPr lang="en-US" sz="1600" dirty="0"/>
                    </a:p>
                  </a:txBody>
                  <a:tcPr/>
                </a:tc>
                <a:tc hMerge="1">
                  <a:txBody>
                    <a:bodyPr/>
                    <a:lstStyle/>
                    <a:p>
                      <a:endParaRPr lang="en-US" dirty="0"/>
                    </a:p>
                  </a:txBody>
                  <a:tcPr/>
                </a:tc>
                <a:tc gridSpan="2">
                  <a:txBody>
                    <a:bodyPr/>
                    <a:lstStyle/>
                    <a:p>
                      <a:r>
                        <a:rPr lang="en-US" sz="1600" dirty="0" smtClean="0"/>
                        <a:t>Year 3:  2020-21</a:t>
                      </a:r>
                      <a:endParaRPr lang="en-US" sz="1600" dirty="0"/>
                    </a:p>
                  </a:txBody>
                  <a:tcPr/>
                </a:tc>
                <a:tc hMerge="1">
                  <a:txBody>
                    <a:bodyPr/>
                    <a:lstStyle/>
                    <a:p>
                      <a:endParaRPr lang="en-US" dirty="0"/>
                    </a:p>
                  </a:txBody>
                  <a:tcPr/>
                </a:tc>
                <a:extLst>
                  <a:ext uri="{0D108BD9-81ED-4DB2-BD59-A6C34878D82A}">
                    <a16:rowId xmlns:a16="http://schemas.microsoft.com/office/drawing/2014/main" val="3065945175"/>
                  </a:ext>
                </a:extLst>
              </a:tr>
              <a:tr h="1193081">
                <a:tc>
                  <a:txBody>
                    <a:bodyPr/>
                    <a:lstStyle/>
                    <a:p>
                      <a:endParaRPr lang="en-US" sz="1600" dirty="0"/>
                    </a:p>
                  </a:txBody>
                  <a:tcPr/>
                </a:tc>
                <a:tc>
                  <a:txBody>
                    <a:bodyPr/>
                    <a:lstStyle/>
                    <a:p>
                      <a:endParaRPr lang="en-US" sz="1600" dirty="0"/>
                    </a:p>
                  </a:txBody>
                  <a:tcPr/>
                </a:tc>
                <a:tc>
                  <a:txBody>
                    <a:bodyPr/>
                    <a:lstStyle/>
                    <a:p>
                      <a:r>
                        <a:rPr lang="en-US" sz="1600" dirty="0" smtClean="0"/>
                        <a:t>E  </a:t>
                      </a:r>
                      <a:endParaRPr lang="en-US" sz="1600" dirty="0"/>
                    </a:p>
                  </a:txBody>
                  <a:tcPr/>
                </a:tc>
                <a:tc>
                  <a:txBody>
                    <a:bodyPr/>
                    <a:lstStyle/>
                    <a:p>
                      <a:r>
                        <a:rPr lang="en-US" sz="1600" dirty="0" smtClean="0"/>
                        <a:t>A</a:t>
                      </a:r>
                      <a:r>
                        <a:rPr lang="en-US" sz="1600" baseline="0" dirty="0" smtClean="0"/>
                        <a:t> system is in place to r</a:t>
                      </a:r>
                      <a:r>
                        <a:rPr lang="en-US" sz="1600" dirty="0" smtClean="0"/>
                        <a:t>egularly update the</a:t>
                      </a:r>
                      <a:r>
                        <a:rPr lang="en-US" sz="1600" baseline="0" dirty="0" smtClean="0"/>
                        <a:t> content of ACSA professional development offerings that includes input from members.</a:t>
                      </a:r>
                      <a:endParaRPr lang="en-US" sz="1600" dirty="0"/>
                    </a:p>
                  </a:txBody>
                  <a:tcPr/>
                </a:tc>
                <a:tc>
                  <a:txBody>
                    <a:bodyPr/>
                    <a:lstStyle/>
                    <a:p>
                      <a:endParaRPr lang="en-US" sz="1600" dirty="0"/>
                    </a:p>
                  </a:txBody>
                  <a:tcPr/>
                </a:tc>
                <a:tc>
                  <a:txBody>
                    <a:bodyPr/>
                    <a:lstStyle/>
                    <a:p>
                      <a:endParaRPr lang="en-US" sz="1600" dirty="0"/>
                    </a:p>
                  </a:txBody>
                  <a:tcPr/>
                </a:tc>
                <a:extLst>
                  <a:ext uri="{0D108BD9-81ED-4DB2-BD59-A6C34878D82A}">
                    <a16:rowId xmlns:a16="http://schemas.microsoft.com/office/drawing/2014/main" val="2611761371"/>
                  </a:ext>
                </a:extLst>
              </a:tr>
              <a:tr h="933470">
                <a:tc>
                  <a:txBody>
                    <a:bodyPr/>
                    <a:lstStyle/>
                    <a:p>
                      <a:endParaRPr lang="en-US" sz="1600" dirty="0"/>
                    </a:p>
                  </a:txBody>
                  <a:tcPr/>
                </a:tc>
                <a:tc>
                  <a:txBody>
                    <a:bodyPr/>
                    <a:lstStyle/>
                    <a:p>
                      <a:endParaRPr lang="en-US" sz="1600" dirty="0"/>
                    </a:p>
                  </a:txBody>
                  <a:tcPr/>
                </a:tc>
                <a:tc>
                  <a:txBody>
                    <a:bodyPr/>
                    <a:lstStyle/>
                    <a:p>
                      <a:endParaRPr lang="en-US" sz="1600" dirty="0"/>
                    </a:p>
                  </a:txBody>
                  <a:tcPr/>
                </a:tc>
                <a:tc>
                  <a:txBody>
                    <a:bodyPr/>
                    <a:lstStyle/>
                    <a:p>
                      <a:endParaRPr lang="en-US" sz="1600" dirty="0"/>
                    </a:p>
                  </a:txBody>
                  <a:tcPr/>
                </a:tc>
                <a:tc>
                  <a:txBody>
                    <a:bodyPr/>
                    <a:lstStyle/>
                    <a:p>
                      <a:endParaRPr lang="en-US" sz="1600" dirty="0"/>
                    </a:p>
                  </a:txBody>
                  <a:tcPr/>
                </a:tc>
                <a:tc>
                  <a:txBody>
                    <a:bodyPr/>
                    <a:lstStyle/>
                    <a:p>
                      <a:endParaRPr lang="en-US" sz="1600" dirty="0"/>
                    </a:p>
                  </a:txBody>
                  <a:tcPr/>
                </a:tc>
                <a:extLst>
                  <a:ext uri="{0D108BD9-81ED-4DB2-BD59-A6C34878D82A}">
                    <a16:rowId xmlns:a16="http://schemas.microsoft.com/office/drawing/2014/main" val="2409341125"/>
                  </a:ext>
                </a:extLst>
              </a:tr>
              <a:tr h="845890">
                <a:tc>
                  <a:txBody>
                    <a:bodyPr/>
                    <a:lstStyle/>
                    <a:p>
                      <a:endParaRPr lang="en-US" sz="1600" dirty="0"/>
                    </a:p>
                  </a:txBody>
                  <a:tcPr/>
                </a:tc>
                <a:tc>
                  <a:txBody>
                    <a:bodyPr/>
                    <a:lstStyle/>
                    <a:p>
                      <a:endParaRPr lang="en-US" sz="1600" dirty="0"/>
                    </a:p>
                  </a:txBody>
                  <a:tcPr/>
                </a:tc>
                <a:tc>
                  <a:txBody>
                    <a:bodyPr/>
                    <a:lstStyle/>
                    <a:p>
                      <a:endParaRPr lang="en-US" sz="1600" dirty="0"/>
                    </a:p>
                  </a:txBody>
                  <a:tcPr/>
                </a:tc>
                <a:tc>
                  <a:txBody>
                    <a:bodyPr/>
                    <a:lstStyle/>
                    <a:p>
                      <a:endParaRPr lang="en-US" sz="1600" dirty="0"/>
                    </a:p>
                  </a:txBody>
                  <a:tcPr/>
                </a:tc>
                <a:tc>
                  <a:txBody>
                    <a:bodyPr/>
                    <a:lstStyle/>
                    <a:p>
                      <a:endParaRPr lang="en-US" sz="1600" dirty="0"/>
                    </a:p>
                  </a:txBody>
                  <a:tcPr/>
                </a:tc>
                <a:tc>
                  <a:txBody>
                    <a:bodyPr/>
                    <a:lstStyle/>
                    <a:p>
                      <a:endParaRPr lang="en-US" sz="1600" dirty="0"/>
                    </a:p>
                  </a:txBody>
                  <a:tcPr/>
                </a:tc>
                <a:extLst>
                  <a:ext uri="{0D108BD9-81ED-4DB2-BD59-A6C34878D82A}">
                    <a16:rowId xmlns:a16="http://schemas.microsoft.com/office/drawing/2014/main" val="3332499389"/>
                  </a:ext>
                </a:extLst>
              </a:tr>
              <a:tr h="933470">
                <a:tc>
                  <a:txBody>
                    <a:bodyPr/>
                    <a:lstStyle/>
                    <a:p>
                      <a:endParaRPr lang="en-US" sz="1600" dirty="0"/>
                    </a:p>
                  </a:txBody>
                  <a:tcPr/>
                </a:tc>
                <a:tc>
                  <a:txBody>
                    <a:bodyPr/>
                    <a:lstStyle/>
                    <a:p>
                      <a:endParaRPr lang="en-US" sz="1600" dirty="0"/>
                    </a:p>
                  </a:txBody>
                  <a:tcPr/>
                </a:tc>
                <a:tc>
                  <a:txBody>
                    <a:bodyPr/>
                    <a:lstStyle/>
                    <a:p>
                      <a:endParaRPr lang="en-US" sz="1600" dirty="0"/>
                    </a:p>
                  </a:txBody>
                  <a:tcPr/>
                </a:tc>
                <a:tc>
                  <a:txBody>
                    <a:bodyPr/>
                    <a:lstStyle/>
                    <a:p>
                      <a:endParaRPr lang="en-US" sz="1600" dirty="0"/>
                    </a:p>
                  </a:txBody>
                  <a:tcPr/>
                </a:tc>
                <a:tc>
                  <a:txBody>
                    <a:bodyPr/>
                    <a:lstStyle/>
                    <a:p>
                      <a:endParaRPr lang="en-US" sz="1600" dirty="0"/>
                    </a:p>
                  </a:txBody>
                  <a:tcPr/>
                </a:tc>
                <a:tc>
                  <a:txBody>
                    <a:bodyPr/>
                    <a:lstStyle/>
                    <a:p>
                      <a:endParaRPr lang="en-US" sz="1600" dirty="0"/>
                    </a:p>
                  </a:txBody>
                  <a:tcPr/>
                </a:tc>
                <a:extLst>
                  <a:ext uri="{0D108BD9-81ED-4DB2-BD59-A6C34878D82A}">
                    <a16:rowId xmlns:a16="http://schemas.microsoft.com/office/drawing/2014/main" val="1675348968"/>
                  </a:ext>
                </a:extLst>
              </a:tr>
            </a:tbl>
          </a:graphicData>
        </a:graphic>
      </p:graphicFrame>
      <p:sp>
        <p:nvSpPr>
          <p:cNvPr id="8" name="Slide Number Placeholder 7"/>
          <p:cNvSpPr>
            <a:spLocks noGrp="1"/>
          </p:cNvSpPr>
          <p:nvPr>
            <p:ph type="sldNum" sz="quarter" idx="12"/>
          </p:nvPr>
        </p:nvSpPr>
        <p:spPr>
          <a:xfrm>
            <a:off x="9448799" y="6448108"/>
            <a:ext cx="2743200" cy="365125"/>
          </a:xfrm>
        </p:spPr>
        <p:txBody>
          <a:bodyPr/>
          <a:lstStyle/>
          <a:p>
            <a:fld id="{E7AC6EC2-E45C-44D4-8C3E-54F4F5B23C90}" type="slidenum">
              <a:rPr lang="en-US" smtClean="0">
                <a:solidFill>
                  <a:schemeClr val="accent5">
                    <a:lumMod val="75000"/>
                  </a:schemeClr>
                </a:solidFill>
              </a:rPr>
              <a:t>7</a:t>
            </a:fld>
            <a:endParaRPr lang="en-US" dirty="0">
              <a:solidFill>
                <a:schemeClr val="accent5">
                  <a:lumMod val="75000"/>
                </a:schemeClr>
              </a:solidFill>
            </a:endParaRPr>
          </a:p>
        </p:txBody>
      </p:sp>
      <p:pic>
        <p:nvPicPr>
          <p:cNvPr id="6" name="Content Placeholder 8" descr="A close up of a green field&#10;&#10;Description generated with high confidence">
            <a:extLst>
              <a:ext uri="{FF2B5EF4-FFF2-40B4-BE49-F238E27FC236}">
                <a16:creationId xmlns:a16="http://schemas.microsoft.com/office/drawing/2014/main" id="{55BF0DF3-A64A-4ABD-BAFC-029C85BBB941}"/>
              </a:ext>
            </a:extLst>
          </p:cNvPr>
          <p:cNvPicPr>
            <a:picLocks noChangeAspect="1"/>
          </p:cNvPicPr>
          <p:nvPr/>
        </p:nvPicPr>
        <p:blipFill rotWithShape="1">
          <a:blip r:embed="rId2">
            <a:extLst>
              <a:ext uri="{28A0092B-C50C-407E-A947-70E740481C1C}">
                <a14:useLocalDpi xmlns:a14="http://schemas.microsoft.com/office/drawing/2010/main" val="0"/>
              </a:ext>
              <a:ext uri="{837473B0-CC2E-450A-ABE3-18F120FF3D39}">
                <a1611:picAttrSrcUrl xmlns="" xmlns:a1611="http://schemas.microsoft.com/office/drawing/2016/11/main" r:id="rId3"/>
              </a:ext>
            </a:extLst>
          </a:blip>
          <a:srcRect l="2261" r="9898"/>
          <a:stretch/>
        </p:blipFill>
        <p:spPr>
          <a:xfrm rot="10800000" flipV="1">
            <a:off x="-1524000" y="0"/>
            <a:ext cx="1365477" cy="1554480"/>
          </a:xfrm>
          <a:custGeom>
            <a:avLst/>
            <a:gdLst>
              <a:gd name="connsiteX0" fmla="*/ 70374 w 6024154"/>
              <a:gd name="connsiteY0" fmla="*/ 0 h 6858000"/>
              <a:gd name="connsiteX1" fmla="*/ 6024154 w 6024154"/>
              <a:gd name="connsiteY1" fmla="*/ 0 h 6858000"/>
              <a:gd name="connsiteX2" fmla="*/ 6024154 w 6024154"/>
              <a:gd name="connsiteY2" fmla="*/ 6858000 h 6858000"/>
              <a:gd name="connsiteX3" fmla="*/ 3587167 w 6024154"/>
              <a:gd name="connsiteY3" fmla="*/ 6858000 h 6858000"/>
              <a:gd name="connsiteX4" fmla="*/ 3474220 w 6024154"/>
              <a:gd name="connsiteY4" fmla="*/ 6800152 h 6858000"/>
              <a:gd name="connsiteX5" fmla="*/ 0 w 6024154"/>
              <a:gd name="connsiteY5" fmla="*/ 962844 h 6858000"/>
              <a:gd name="connsiteX6" fmla="*/ 34274 w 6024154"/>
              <a:gd name="connsiteY6" fmla="*/ 284091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024154" h="6858000">
                <a:moveTo>
                  <a:pt x="70374" y="0"/>
                </a:moveTo>
                <a:lnTo>
                  <a:pt x="6024154" y="0"/>
                </a:lnTo>
                <a:lnTo>
                  <a:pt x="6024154" y="6858000"/>
                </a:lnTo>
                <a:lnTo>
                  <a:pt x="3587167" y="6858000"/>
                </a:lnTo>
                <a:lnTo>
                  <a:pt x="3474220" y="6800152"/>
                </a:lnTo>
                <a:cubicBezTo>
                  <a:pt x="1404818" y="5675986"/>
                  <a:pt x="0" y="3483472"/>
                  <a:pt x="0" y="962844"/>
                </a:cubicBezTo>
                <a:cubicBezTo>
                  <a:pt x="0" y="733696"/>
                  <a:pt x="11610" y="507260"/>
                  <a:pt x="34274" y="284091"/>
                </a:cubicBezTo>
                <a:close/>
              </a:path>
            </a:pathLst>
          </a:custGeom>
        </p:spPr>
      </p:pic>
      <p:pic>
        <p:nvPicPr>
          <p:cNvPr id="7" name="Picture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61494" y="185512"/>
            <a:ext cx="966267" cy="985798"/>
          </a:xfrm>
          <a:prstGeom prst="rect">
            <a:avLst/>
          </a:prstGeom>
        </p:spPr>
      </p:pic>
    </p:spTree>
    <p:extLst>
      <p:ext uri="{BB962C8B-B14F-4D97-AF65-F5344CB8AC3E}">
        <p14:creationId xmlns:p14="http://schemas.microsoft.com/office/powerpoint/2010/main" val="12453274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3979058211"/>
              </p:ext>
            </p:extLst>
          </p:nvPr>
        </p:nvGraphicFramePr>
        <p:xfrm>
          <a:off x="-1" y="1554481"/>
          <a:ext cx="12192000" cy="5303520"/>
        </p:xfrm>
        <a:graphic>
          <a:graphicData uri="http://schemas.openxmlformats.org/drawingml/2006/table">
            <a:tbl>
              <a:tblPr firstRow="1" bandRow="1">
                <a:tableStyleId>{5C22544A-7EE6-4342-B048-85BDC9FD1C3A}</a:tableStyleId>
              </a:tblPr>
              <a:tblGrid>
                <a:gridCol w="493221">
                  <a:extLst>
                    <a:ext uri="{9D8B030D-6E8A-4147-A177-3AD203B41FA5}">
                      <a16:colId xmlns:a16="http://schemas.microsoft.com/office/drawing/2014/main" val="693220675"/>
                    </a:ext>
                  </a:extLst>
                </a:gridCol>
                <a:gridCol w="3570778">
                  <a:extLst>
                    <a:ext uri="{9D8B030D-6E8A-4147-A177-3AD203B41FA5}">
                      <a16:colId xmlns:a16="http://schemas.microsoft.com/office/drawing/2014/main" val="4129137676"/>
                    </a:ext>
                  </a:extLst>
                </a:gridCol>
                <a:gridCol w="494144">
                  <a:extLst>
                    <a:ext uri="{9D8B030D-6E8A-4147-A177-3AD203B41FA5}">
                      <a16:colId xmlns:a16="http://schemas.microsoft.com/office/drawing/2014/main" val="3389779153"/>
                    </a:ext>
                  </a:extLst>
                </a:gridCol>
                <a:gridCol w="3569857">
                  <a:extLst>
                    <a:ext uri="{9D8B030D-6E8A-4147-A177-3AD203B41FA5}">
                      <a16:colId xmlns:a16="http://schemas.microsoft.com/office/drawing/2014/main" val="535308839"/>
                    </a:ext>
                  </a:extLst>
                </a:gridCol>
                <a:gridCol w="470126">
                  <a:extLst>
                    <a:ext uri="{9D8B030D-6E8A-4147-A177-3AD203B41FA5}">
                      <a16:colId xmlns:a16="http://schemas.microsoft.com/office/drawing/2014/main" val="3598096286"/>
                    </a:ext>
                  </a:extLst>
                </a:gridCol>
                <a:gridCol w="3593874">
                  <a:extLst>
                    <a:ext uri="{9D8B030D-6E8A-4147-A177-3AD203B41FA5}">
                      <a16:colId xmlns:a16="http://schemas.microsoft.com/office/drawing/2014/main" val="2801818737"/>
                    </a:ext>
                  </a:extLst>
                </a:gridCol>
              </a:tblGrid>
              <a:tr h="1008477">
                <a:tc gridSpan="6">
                  <a:txBody>
                    <a:bodyPr/>
                    <a:lstStyle/>
                    <a:p>
                      <a:pPr algn="ctr"/>
                      <a:endParaRPr lang="en-US" b="0" dirty="0" smtClean="0"/>
                    </a:p>
                    <a:p>
                      <a:pPr algn="ctr"/>
                      <a:r>
                        <a:rPr lang="en-US" b="0" dirty="0" smtClean="0"/>
                        <a:t>Improve member access to convenient, ongoing development</a:t>
                      </a:r>
                      <a:r>
                        <a:rPr lang="en-US" b="0" baseline="0" dirty="0" smtClean="0"/>
                        <a:t> opportunities that reflect the </a:t>
                      </a:r>
                    </a:p>
                    <a:p>
                      <a:pPr algn="ctr"/>
                      <a:r>
                        <a:rPr lang="en-US" b="0" baseline="0" dirty="0" smtClean="0"/>
                        <a:t>latest trends in professional learning.</a:t>
                      </a:r>
                    </a:p>
                  </a:txBody>
                  <a:tcPr>
                    <a:solidFill>
                      <a:schemeClr val="accent1">
                        <a:lumMod val="75000"/>
                      </a:schemeClr>
                    </a:solidFill>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extLst>
                  <a:ext uri="{0D108BD9-81ED-4DB2-BD59-A6C34878D82A}">
                    <a16:rowId xmlns:a16="http://schemas.microsoft.com/office/drawing/2014/main" val="1729331521"/>
                  </a:ext>
                </a:extLst>
              </a:tr>
              <a:tr h="403391">
                <a:tc gridSpan="2">
                  <a:txBody>
                    <a:bodyPr/>
                    <a:lstStyle/>
                    <a:p>
                      <a:r>
                        <a:rPr lang="en-US" sz="1600" dirty="0" smtClean="0"/>
                        <a:t>Year</a:t>
                      </a:r>
                      <a:r>
                        <a:rPr lang="en-US" sz="1600" baseline="0" dirty="0" smtClean="0"/>
                        <a:t> 1:  2018-19</a:t>
                      </a:r>
                      <a:endParaRPr lang="en-US" sz="1600" dirty="0"/>
                    </a:p>
                  </a:txBody>
                  <a:tcPr/>
                </a:tc>
                <a:tc hMerge="1">
                  <a:txBody>
                    <a:bodyPr/>
                    <a:lstStyle/>
                    <a:p>
                      <a:endParaRPr lang="en-US" dirty="0"/>
                    </a:p>
                  </a:txBody>
                  <a:tcPr/>
                </a:tc>
                <a:tc gridSpan="2">
                  <a:txBody>
                    <a:bodyPr/>
                    <a:lstStyle/>
                    <a:p>
                      <a:r>
                        <a:rPr lang="en-US" sz="1600" dirty="0" smtClean="0"/>
                        <a:t>Year 2:  2019-20</a:t>
                      </a:r>
                      <a:endParaRPr lang="en-US" sz="1600" dirty="0"/>
                    </a:p>
                  </a:txBody>
                  <a:tcPr/>
                </a:tc>
                <a:tc hMerge="1">
                  <a:txBody>
                    <a:bodyPr/>
                    <a:lstStyle/>
                    <a:p>
                      <a:endParaRPr lang="en-US" dirty="0"/>
                    </a:p>
                  </a:txBody>
                  <a:tcPr/>
                </a:tc>
                <a:tc gridSpan="2">
                  <a:txBody>
                    <a:bodyPr/>
                    <a:lstStyle/>
                    <a:p>
                      <a:r>
                        <a:rPr lang="en-US" sz="1600" dirty="0" smtClean="0"/>
                        <a:t>Year 3:  2020-21</a:t>
                      </a:r>
                      <a:endParaRPr lang="en-US" sz="1600" dirty="0"/>
                    </a:p>
                  </a:txBody>
                  <a:tcPr/>
                </a:tc>
                <a:tc hMerge="1">
                  <a:txBody>
                    <a:bodyPr/>
                    <a:lstStyle/>
                    <a:p>
                      <a:endParaRPr lang="en-US" dirty="0"/>
                    </a:p>
                  </a:txBody>
                  <a:tcPr/>
                </a:tc>
                <a:extLst>
                  <a:ext uri="{0D108BD9-81ED-4DB2-BD59-A6C34878D82A}">
                    <a16:rowId xmlns:a16="http://schemas.microsoft.com/office/drawing/2014/main" val="3065945175"/>
                  </a:ext>
                </a:extLst>
              </a:tr>
              <a:tr h="1138545">
                <a:tc>
                  <a:txBody>
                    <a:bodyPr/>
                    <a:lstStyle/>
                    <a:p>
                      <a:endParaRPr lang="en-US" sz="1600" dirty="0"/>
                    </a:p>
                  </a:txBody>
                  <a:tcPr/>
                </a:tc>
                <a:tc>
                  <a:txBody>
                    <a:bodyPr/>
                    <a:lstStyle/>
                    <a:p>
                      <a:endParaRPr lang="en-US" sz="1600" dirty="0"/>
                    </a:p>
                  </a:txBody>
                  <a:tcPr/>
                </a:tc>
                <a:tc>
                  <a:txBody>
                    <a:bodyPr/>
                    <a:lstStyle/>
                    <a:p>
                      <a:r>
                        <a:rPr lang="en-US" sz="1600" dirty="0" smtClean="0"/>
                        <a:t>I</a:t>
                      </a:r>
                      <a:endParaRPr lang="en-US" sz="1600" dirty="0"/>
                    </a:p>
                  </a:txBody>
                  <a:tcPr/>
                </a:tc>
                <a:tc>
                  <a:txBody>
                    <a:bodyPr/>
                    <a:lstStyle/>
                    <a:p>
                      <a:r>
                        <a:rPr lang="en-US" sz="1600" dirty="0" smtClean="0"/>
                        <a:t>ACSA</a:t>
                      </a:r>
                      <a:r>
                        <a:rPr lang="en-US" sz="1600" baseline="0" dirty="0" smtClean="0"/>
                        <a:t> has explored and tested s</a:t>
                      </a:r>
                      <a:r>
                        <a:rPr lang="en-US" sz="1600" dirty="0" smtClean="0"/>
                        <a:t>trategies</a:t>
                      </a:r>
                      <a:r>
                        <a:rPr lang="en-US" sz="1600" baseline="0" dirty="0" smtClean="0"/>
                        <a:t> </a:t>
                      </a:r>
                      <a:r>
                        <a:rPr lang="en-US" sz="1600" dirty="0" smtClean="0"/>
                        <a:t> to reinforce</a:t>
                      </a:r>
                      <a:r>
                        <a:rPr lang="en-US" sz="1600" baseline="0" dirty="0" smtClean="0"/>
                        <a:t> learning and support members in applying and demonstrating knowledge acquired.</a:t>
                      </a:r>
                      <a:endParaRPr lang="en-US" sz="1600" dirty="0"/>
                    </a:p>
                  </a:txBody>
                  <a:tcPr/>
                </a:tc>
                <a:tc>
                  <a:txBody>
                    <a:bodyPr/>
                    <a:lstStyle/>
                    <a:p>
                      <a:endParaRPr lang="en-US" sz="1600" dirty="0"/>
                    </a:p>
                  </a:txBody>
                  <a:tcPr/>
                </a:tc>
                <a:tc>
                  <a:txBody>
                    <a:bodyPr/>
                    <a:lstStyle/>
                    <a:p>
                      <a:endParaRPr lang="en-US" sz="1600" dirty="0"/>
                    </a:p>
                  </a:txBody>
                  <a:tcPr/>
                </a:tc>
                <a:extLst>
                  <a:ext uri="{0D108BD9-81ED-4DB2-BD59-A6C34878D82A}">
                    <a16:rowId xmlns:a16="http://schemas.microsoft.com/office/drawing/2014/main" val="2611761371"/>
                  </a:ext>
                </a:extLst>
              </a:tr>
              <a:tr h="947330">
                <a:tc>
                  <a:txBody>
                    <a:bodyPr/>
                    <a:lstStyle/>
                    <a:p>
                      <a:endParaRPr lang="en-US" sz="1600" dirty="0"/>
                    </a:p>
                  </a:txBody>
                  <a:tcPr/>
                </a:tc>
                <a:tc>
                  <a:txBody>
                    <a:bodyPr/>
                    <a:lstStyle/>
                    <a:p>
                      <a:endParaRPr lang="en-US" sz="1600" dirty="0"/>
                    </a:p>
                  </a:txBody>
                  <a:tcPr/>
                </a:tc>
                <a:tc>
                  <a:txBody>
                    <a:bodyPr/>
                    <a:lstStyle/>
                    <a:p>
                      <a:r>
                        <a:rPr lang="en-US" sz="1600" dirty="0" smtClean="0"/>
                        <a:t>J</a:t>
                      </a:r>
                      <a:endParaRPr lang="en-US" sz="1600" dirty="0"/>
                    </a:p>
                  </a:txBody>
                  <a:tcPr/>
                </a:tc>
                <a:tc>
                  <a:txBody>
                    <a:bodyPr/>
                    <a:lstStyle/>
                    <a:p>
                      <a:r>
                        <a:rPr lang="en-US" sz="1600" dirty="0" smtClean="0"/>
                        <a:t>Members are recognized</a:t>
                      </a:r>
                      <a:r>
                        <a:rPr lang="en-US" sz="1600" baseline="0" dirty="0" smtClean="0"/>
                        <a:t> when they gain new competencies and reach new professional development milestones.</a:t>
                      </a:r>
                      <a:endParaRPr lang="en-US" sz="1600" dirty="0"/>
                    </a:p>
                  </a:txBody>
                  <a:tcPr/>
                </a:tc>
                <a:tc>
                  <a:txBody>
                    <a:bodyPr/>
                    <a:lstStyle/>
                    <a:p>
                      <a:endParaRPr lang="en-US" sz="1600" dirty="0"/>
                    </a:p>
                  </a:txBody>
                  <a:tcPr/>
                </a:tc>
                <a:tc>
                  <a:txBody>
                    <a:bodyPr/>
                    <a:lstStyle/>
                    <a:p>
                      <a:endParaRPr lang="en-US" sz="1600" dirty="0"/>
                    </a:p>
                  </a:txBody>
                  <a:tcPr/>
                </a:tc>
                <a:extLst>
                  <a:ext uri="{0D108BD9-81ED-4DB2-BD59-A6C34878D82A}">
                    <a16:rowId xmlns:a16="http://schemas.microsoft.com/office/drawing/2014/main" val="2409341125"/>
                  </a:ext>
                </a:extLst>
              </a:tr>
              <a:tr h="858447">
                <a:tc>
                  <a:txBody>
                    <a:bodyPr/>
                    <a:lstStyle/>
                    <a:p>
                      <a:endParaRPr lang="en-US" sz="1600" dirty="0"/>
                    </a:p>
                  </a:txBody>
                  <a:tcPr/>
                </a:tc>
                <a:tc>
                  <a:txBody>
                    <a:bodyPr/>
                    <a:lstStyle/>
                    <a:p>
                      <a:endParaRPr lang="en-US" sz="1600" dirty="0"/>
                    </a:p>
                  </a:txBody>
                  <a:tcPr/>
                </a:tc>
                <a:tc>
                  <a:txBody>
                    <a:bodyPr/>
                    <a:lstStyle/>
                    <a:p>
                      <a:endParaRPr lang="en-US" sz="1600" dirty="0"/>
                    </a:p>
                  </a:txBody>
                  <a:tcPr/>
                </a:tc>
                <a:tc>
                  <a:txBody>
                    <a:bodyPr/>
                    <a:lstStyle/>
                    <a:p>
                      <a:endParaRPr lang="en-US" sz="1600" dirty="0"/>
                    </a:p>
                  </a:txBody>
                  <a:tcPr/>
                </a:tc>
                <a:tc>
                  <a:txBody>
                    <a:bodyPr/>
                    <a:lstStyle/>
                    <a:p>
                      <a:endParaRPr lang="en-US" sz="1600" dirty="0"/>
                    </a:p>
                  </a:txBody>
                  <a:tcPr/>
                </a:tc>
                <a:tc>
                  <a:txBody>
                    <a:bodyPr/>
                    <a:lstStyle/>
                    <a:p>
                      <a:endParaRPr lang="en-US" sz="1600" dirty="0"/>
                    </a:p>
                  </a:txBody>
                  <a:tcPr/>
                </a:tc>
                <a:extLst>
                  <a:ext uri="{0D108BD9-81ED-4DB2-BD59-A6C34878D82A}">
                    <a16:rowId xmlns:a16="http://schemas.microsoft.com/office/drawing/2014/main" val="3332499389"/>
                  </a:ext>
                </a:extLst>
              </a:tr>
              <a:tr h="947330">
                <a:tc>
                  <a:txBody>
                    <a:bodyPr/>
                    <a:lstStyle/>
                    <a:p>
                      <a:endParaRPr lang="en-US" sz="1600" dirty="0"/>
                    </a:p>
                  </a:txBody>
                  <a:tcPr/>
                </a:tc>
                <a:tc>
                  <a:txBody>
                    <a:bodyPr/>
                    <a:lstStyle/>
                    <a:p>
                      <a:endParaRPr lang="en-US" sz="1600" dirty="0"/>
                    </a:p>
                  </a:txBody>
                  <a:tcPr/>
                </a:tc>
                <a:tc>
                  <a:txBody>
                    <a:bodyPr/>
                    <a:lstStyle/>
                    <a:p>
                      <a:endParaRPr lang="en-US" sz="1600" dirty="0"/>
                    </a:p>
                  </a:txBody>
                  <a:tcPr/>
                </a:tc>
                <a:tc>
                  <a:txBody>
                    <a:bodyPr/>
                    <a:lstStyle/>
                    <a:p>
                      <a:endParaRPr lang="en-US" sz="1600" dirty="0"/>
                    </a:p>
                  </a:txBody>
                  <a:tcPr/>
                </a:tc>
                <a:tc>
                  <a:txBody>
                    <a:bodyPr/>
                    <a:lstStyle/>
                    <a:p>
                      <a:endParaRPr lang="en-US" sz="1600" dirty="0"/>
                    </a:p>
                  </a:txBody>
                  <a:tcPr/>
                </a:tc>
                <a:tc>
                  <a:txBody>
                    <a:bodyPr/>
                    <a:lstStyle/>
                    <a:p>
                      <a:endParaRPr lang="en-US" sz="1600" dirty="0"/>
                    </a:p>
                  </a:txBody>
                  <a:tcPr/>
                </a:tc>
                <a:extLst>
                  <a:ext uri="{0D108BD9-81ED-4DB2-BD59-A6C34878D82A}">
                    <a16:rowId xmlns:a16="http://schemas.microsoft.com/office/drawing/2014/main" val="1675348968"/>
                  </a:ext>
                </a:extLst>
              </a:tr>
            </a:tbl>
          </a:graphicData>
        </a:graphic>
      </p:graphicFrame>
      <p:sp>
        <p:nvSpPr>
          <p:cNvPr id="2" name="Title 1"/>
          <p:cNvSpPr>
            <a:spLocks noGrp="1"/>
          </p:cNvSpPr>
          <p:nvPr>
            <p:ph type="title"/>
          </p:nvPr>
        </p:nvSpPr>
        <p:spPr>
          <a:xfrm>
            <a:off x="1676400" y="390065"/>
            <a:ext cx="10515600" cy="1325563"/>
          </a:xfrm>
          <a:noFill/>
        </p:spPr>
        <p:txBody>
          <a:bodyPr>
            <a:normAutofit/>
          </a:bodyPr>
          <a:lstStyle/>
          <a:p>
            <a:r>
              <a:rPr lang="en-US" sz="2400" cap="all" dirty="0">
                <a:solidFill>
                  <a:schemeClr val="tx2"/>
                </a:solidFill>
              </a:rPr>
              <a:t>Member Development and support</a:t>
            </a:r>
            <a:r>
              <a:rPr lang="en-US" sz="3200" cap="all" dirty="0"/>
              <a:t/>
            </a:r>
            <a:br>
              <a:rPr lang="en-US" sz="3200" cap="all" dirty="0"/>
            </a:br>
            <a:r>
              <a:rPr lang="en-US" sz="3200" b="1" cap="all" dirty="0"/>
              <a:t>professional development – delivery/reinforcement</a:t>
            </a:r>
            <a:endParaRPr lang="en-US" sz="3200" dirty="0"/>
          </a:p>
        </p:txBody>
      </p:sp>
      <p:pic>
        <p:nvPicPr>
          <p:cNvPr id="4" name="Content Placeholder 8" descr="A close up of a green field&#10;&#10;Description generated with high confidence">
            <a:extLst>
              <a:ext uri="{FF2B5EF4-FFF2-40B4-BE49-F238E27FC236}">
                <a16:creationId xmlns:a16="http://schemas.microsoft.com/office/drawing/2014/main" id="{55BF0DF3-A64A-4ABD-BAFC-029C85BBB941}"/>
              </a:ext>
            </a:extLst>
          </p:cNvPr>
          <p:cNvPicPr>
            <a:picLocks noGrp="1" noChangeAspect="1"/>
          </p:cNvPicPr>
          <p:nvPr>
            <p:ph idx="1"/>
          </p:nvPr>
        </p:nvPicPr>
        <p:blipFill rotWithShape="1">
          <a:blip r:embed="rId2">
            <a:extLst>
              <a:ext uri="{28A0092B-C50C-407E-A947-70E740481C1C}">
                <a14:useLocalDpi xmlns:a14="http://schemas.microsoft.com/office/drawing/2010/main" val="0"/>
              </a:ext>
              <a:ext uri="{837473B0-CC2E-450A-ABE3-18F120FF3D39}">
                <a1611:picAttrSrcUrl xmlns="" xmlns:a1611="http://schemas.microsoft.com/office/drawing/2016/11/main" r:id="rId3"/>
              </a:ext>
            </a:extLst>
          </a:blip>
          <a:srcRect l="2261" r="9898"/>
          <a:stretch/>
        </p:blipFill>
        <p:spPr>
          <a:xfrm rot="10800000" flipV="1">
            <a:off x="-1524000" y="0"/>
            <a:ext cx="1365477" cy="1554480"/>
          </a:xfrm>
          <a:custGeom>
            <a:avLst/>
            <a:gdLst>
              <a:gd name="connsiteX0" fmla="*/ 70374 w 6024154"/>
              <a:gd name="connsiteY0" fmla="*/ 0 h 6858000"/>
              <a:gd name="connsiteX1" fmla="*/ 6024154 w 6024154"/>
              <a:gd name="connsiteY1" fmla="*/ 0 h 6858000"/>
              <a:gd name="connsiteX2" fmla="*/ 6024154 w 6024154"/>
              <a:gd name="connsiteY2" fmla="*/ 6858000 h 6858000"/>
              <a:gd name="connsiteX3" fmla="*/ 3587167 w 6024154"/>
              <a:gd name="connsiteY3" fmla="*/ 6858000 h 6858000"/>
              <a:gd name="connsiteX4" fmla="*/ 3474220 w 6024154"/>
              <a:gd name="connsiteY4" fmla="*/ 6800152 h 6858000"/>
              <a:gd name="connsiteX5" fmla="*/ 0 w 6024154"/>
              <a:gd name="connsiteY5" fmla="*/ 962844 h 6858000"/>
              <a:gd name="connsiteX6" fmla="*/ 34274 w 6024154"/>
              <a:gd name="connsiteY6" fmla="*/ 284091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024154" h="6858000">
                <a:moveTo>
                  <a:pt x="70374" y="0"/>
                </a:moveTo>
                <a:lnTo>
                  <a:pt x="6024154" y="0"/>
                </a:lnTo>
                <a:lnTo>
                  <a:pt x="6024154" y="6858000"/>
                </a:lnTo>
                <a:lnTo>
                  <a:pt x="3587167" y="6858000"/>
                </a:lnTo>
                <a:lnTo>
                  <a:pt x="3474220" y="6800152"/>
                </a:lnTo>
                <a:cubicBezTo>
                  <a:pt x="1404818" y="5675986"/>
                  <a:pt x="0" y="3483472"/>
                  <a:pt x="0" y="962844"/>
                </a:cubicBezTo>
                <a:cubicBezTo>
                  <a:pt x="0" y="733696"/>
                  <a:pt x="11610" y="507260"/>
                  <a:pt x="34274" y="284091"/>
                </a:cubicBezTo>
                <a:close/>
              </a:path>
            </a:pathLst>
          </a:custGeom>
        </p:spPr>
      </p:pic>
      <p:sp>
        <p:nvSpPr>
          <p:cNvPr id="7" name="Slide Number Placeholder 6"/>
          <p:cNvSpPr>
            <a:spLocks noGrp="1"/>
          </p:cNvSpPr>
          <p:nvPr>
            <p:ph type="sldNum" sz="quarter" idx="12"/>
          </p:nvPr>
        </p:nvSpPr>
        <p:spPr>
          <a:xfrm rot="21420534">
            <a:off x="9448799" y="6492875"/>
            <a:ext cx="2743200" cy="365125"/>
          </a:xfrm>
        </p:spPr>
        <p:txBody>
          <a:bodyPr/>
          <a:lstStyle/>
          <a:p>
            <a:fld id="{E7AC6EC2-E45C-44D4-8C3E-54F4F5B23C90}" type="slidenum">
              <a:rPr lang="en-US" smtClean="0">
                <a:solidFill>
                  <a:schemeClr val="accent5">
                    <a:lumMod val="75000"/>
                  </a:schemeClr>
                </a:solidFill>
              </a:rPr>
              <a:t>8</a:t>
            </a:fld>
            <a:endParaRPr lang="en-US" dirty="0">
              <a:solidFill>
                <a:schemeClr val="accent5">
                  <a:lumMod val="75000"/>
                </a:schemeClr>
              </a:solidFill>
            </a:endParaRPr>
          </a:p>
        </p:txBody>
      </p:sp>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61494" y="185512"/>
            <a:ext cx="966267" cy="985798"/>
          </a:xfrm>
          <a:prstGeom prst="rect">
            <a:avLst/>
          </a:prstGeom>
        </p:spPr>
      </p:pic>
    </p:spTree>
    <p:extLst>
      <p:ext uri="{BB962C8B-B14F-4D97-AF65-F5344CB8AC3E}">
        <p14:creationId xmlns:p14="http://schemas.microsoft.com/office/powerpoint/2010/main" val="3512735710"/>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4366</TotalTime>
  <Words>1182</Words>
  <Application>Microsoft Office PowerPoint</Application>
  <PresentationFormat>Widescreen</PresentationFormat>
  <Paragraphs>206</Paragraphs>
  <Slides>22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22</vt:i4>
      </vt:variant>
    </vt:vector>
  </HeadingPairs>
  <TitlesOfParts>
    <vt:vector size="27" baseType="lpstr">
      <vt:lpstr>Arial</vt:lpstr>
      <vt:lpstr>Calibri</vt:lpstr>
      <vt:lpstr>Calibri Light</vt:lpstr>
      <vt:lpstr>Wingdings</vt:lpstr>
      <vt:lpstr>Office Theme</vt:lpstr>
      <vt:lpstr>ACSA Strategic Plan</vt:lpstr>
      <vt:lpstr>ACSA Mission</vt:lpstr>
      <vt:lpstr>ACSA Strategic Plan      3 Key Areas</vt:lpstr>
      <vt:lpstr>PowerPoint Presentation</vt:lpstr>
      <vt:lpstr>We Are All ACSA and This Is OUR Strategic Plan</vt:lpstr>
      <vt:lpstr>ACSA Strategic Plan Year 2 Focus Milestones</vt:lpstr>
      <vt:lpstr>Member Development and Support LEADERSHIP DEVELOPMENT</vt:lpstr>
      <vt:lpstr>Member Development and Support professional development – content </vt:lpstr>
      <vt:lpstr>Member Development and support professional development – delivery/reinforcement</vt:lpstr>
      <vt:lpstr>Member Development and support professional practice resources</vt:lpstr>
      <vt:lpstr>Member Development and support member networking and collaboration</vt:lpstr>
      <vt:lpstr>Member Development and support DISTRICT/COUNTY/SCHOOL SITE SUPPORT SERVICES</vt:lpstr>
      <vt:lpstr>ADVOCACY AND INFLUENCE Acsa in a leadership role</vt:lpstr>
      <vt:lpstr>ADVOCACY AND INFLUENCE grassroots advocacy and influence</vt:lpstr>
      <vt:lpstr>ADVOCACY AND INFLUENCE media relations</vt:lpstr>
      <vt:lpstr>ORGANIZATIONAL DEVELOPMENT AND SUSTAINABILITY ORGANIZATIONAL ALIGNMENT AND ACCOUNTABILITY</vt:lpstr>
      <vt:lpstr>ORGANIZATIONAL DEVELOPMENT AND SUSTAINABILITY MEMBER OUTREACH AND ENGAGEMENT</vt:lpstr>
      <vt:lpstr>ORGANIZATIONAL DEVELOPMENT AND SUSTAINABILITY MEMBER communication</vt:lpstr>
      <vt:lpstr>ORGANIZATIONAL DEVELOPMENT AND SUSTAINABILITY sustainability</vt:lpstr>
      <vt:lpstr>Next Steps  State ACSA</vt:lpstr>
      <vt:lpstr>Next Steps  Regions/Charters &amp; Committees/Councils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ACSA Strategic Planning</dc:title>
  <dc:creator>James DeLizia</dc:creator>
  <cp:lastModifiedBy>Scarlett Vanyi</cp:lastModifiedBy>
  <cp:revision>175</cp:revision>
  <cp:lastPrinted>2019-06-27T15:02:34Z</cp:lastPrinted>
  <dcterms:created xsi:type="dcterms:W3CDTF">2018-07-19T15:56:16Z</dcterms:created>
  <dcterms:modified xsi:type="dcterms:W3CDTF">2019-07-23T04:27:10Z</dcterms:modified>
</cp:coreProperties>
</file>