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687" r:id="rId2"/>
    <p:sldMasterId id="2147483706" r:id="rId3"/>
    <p:sldMasterId id="2147483719" r:id="rId4"/>
    <p:sldMasterId id="2147483722" r:id="rId5"/>
    <p:sldMasterId id="2147483780" r:id="rId6"/>
    <p:sldMasterId id="2147483784" r:id="rId7"/>
    <p:sldMasterId id="2147483788" r:id="rId8"/>
  </p:sldMasterIdLst>
  <p:notesMasterIdLst>
    <p:notesMasterId r:id="rId88"/>
  </p:notesMasterIdLst>
  <p:handoutMasterIdLst>
    <p:handoutMasterId r:id="rId89"/>
  </p:handoutMasterIdLst>
  <p:sldIdLst>
    <p:sldId id="1072" r:id="rId9"/>
    <p:sldId id="1351" r:id="rId10"/>
    <p:sldId id="1352" r:id="rId11"/>
    <p:sldId id="1091" r:id="rId12"/>
    <p:sldId id="1423" r:id="rId13"/>
    <p:sldId id="1440" r:id="rId14"/>
    <p:sldId id="1441" r:id="rId15"/>
    <p:sldId id="1424" r:id="rId16"/>
    <p:sldId id="1445" r:id="rId17"/>
    <p:sldId id="1444" r:id="rId18"/>
    <p:sldId id="1189" r:id="rId19"/>
    <p:sldId id="1425" r:id="rId20"/>
    <p:sldId id="1430" r:id="rId21"/>
    <p:sldId id="1431" r:id="rId22"/>
    <p:sldId id="1436" r:id="rId23"/>
    <p:sldId id="1407" r:id="rId24"/>
    <p:sldId id="1434" r:id="rId25"/>
    <p:sldId id="1276" r:id="rId26"/>
    <p:sldId id="1243" r:id="rId27"/>
    <p:sldId id="1426" r:id="rId28"/>
    <p:sldId id="1320" r:id="rId29"/>
    <p:sldId id="1245" r:id="rId30"/>
    <p:sldId id="1277" r:id="rId31"/>
    <p:sldId id="1232" r:id="rId32"/>
    <p:sldId id="1437" r:id="rId33"/>
    <p:sldId id="1233" r:id="rId34"/>
    <p:sldId id="1240" r:id="rId35"/>
    <p:sldId id="1239" r:id="rId36"/>
    <p:sldId id="1321" r:id="rId37"/>
    <p:sldId id="1238" r:id="rId38"/>
    <p:sldId id="1316" r:id="rId39"/>
    <p:sldId id="1416" r:id="rId40"/>
    <p:sldId id="1278" r:id="rId41"/>
    <p:sldId id="1391" r:id="rId42"/>
    <p:sldId id="1356" r:id="rId43"/>
    <p:sldId id="1360" r:id="rId44"/>
    <p:sldId id="1358" r:id="rId45"/>
    <p:sldId id="1438" r:id="rId46"/>
    <p:sldId id="1442" r:id="rId47"/>
    <p:sldId id="1362" r:id="rId48"/>
    <p:sldId id="1279" r:id="rId49"/>
    <p:sldId id="1248" r:id="rId50"/>
    <p:sldId id="1249" r:id="rId51"/>
    <p:sldId id="1253" r:id="rId52"/>
    <p:sldId id="1393" r:id="rId53"/>
    <p:sldId id="1417" r:id="rId54"/>
    <p:sldId id="1295" r:id="rId55"/>
    <p:sldId id="1446" r:id="rId56"/>
    <p:sldId id="1134" r:id="rId57"/>
    <p:sldId id="1133" r:id="rId58"/>
    <p:sldId id="1205" r:id="rId59"/>
    <p:sldId id="1427" r:id="rId60"/>
    <p:sldId id="1135" r:id="rId61"/>
    <p:sldId id="1448" r:id="rId62"/>
    <p:sldId id="1371" r:id="rId63"/>
    <p:sldId id="1439" r:id="rId64"/>
    <p:sldId id="1418" r:id="rId65"/>
    <p:sldId id="1296" r:id="rId66"/>
    <p:sldId id="1390" r:id="rId67"/>
    <p:sldId id="1364" r:id="rId68"/>
    <p:sldId id="1270" r:id="rId69"/>
    <p:sldId id="1447" r:id="rId70"/>
    <p:sldId id="1365" r:id="rId71"/>
    <p:sldId id="1272" r:id="rId72"/>
    <p:sldId id="1318" r:id="rId73"/>
    <p:sldId id="1367" r:id="rId74"/>
    <p:sldId id="1400" r:id="rId75"/>
    <p:sldId id="1401" r:id="rId76"/>
    <p:sldId id="1433" r:id="rId77"/>
    <p:sldId id="1403" r:id="rId78"/>
    <p:sldId id="1323" r:id="rId79"/>
    <p:sldId id="1389" r:id="rId80"/>
    <p:sldId id="1419" r:id="rId81"/>
    <p:sldId id="1170" r:id="rId82"/>
    <p:sldId id="1191" r:id="rId83"/>
    <p:sldId id="1413" r:id="rId84"/>
    <p:sldId id="1349" r:id="rId85"/>
    <p:sldId id="1395" r:id="rId86"/>
    <p:sldId id="1421" r:id="rId87"/>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randi Jauregui" initials="BJ" lastIdx="7" clrIdx="6">
    <p:extLst>
      <p:ext uri="{19B8F6BF-5375-455C-9EA6-DF929625EA0E}">
        <p15:presenceInfo xmlns:p15="http://schemas.microsoft.com/office/powerpoint/2012/main" userId="S-1-5-21-2608872058-1432505909-2668327341-1264" providerId="AD"/>
      </p:ext>
    </p:extLst>
  </p:cmAuthor>
  <p:cmAuthor id="1" name="Jenny Singh" initials="JS" lastIdx="25" clrIdx="0">
    <p:extLst/>
  </p:cmAuthor>
  <p:cmAuthor id="2" name="Betty Miura" initials="BM" lastIdx="53" clrIdx="1">
    <p:extLst/>
  </p:cmAuthor>
  <p:cmAuthor id="3" name="Syma Solovitch" initials="SS" lastIdx="16" clrIdx="2">
    <p:extLst/>
  </p:cmAuthor>
  <p:cmAuthor id="4" name="Kimberly Mundhenk" initials="KM" lastIdx="1" clrIdx="3">
    <p:extLst/>
  </p:cmAuthor>
  <p:cmAuthor id="5" name="Cindy Kazanis" initials="CK" lastIdx="5" clrIdx="4">
    <p:extLst/>
  </p:cmAuthor>
  <p:cmAuthor id="6" name="Shanine Coats" initials="SC"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C15"/>
    <a:srgbClr val="CC0099"/>
    <a:srgbClr val="CC00CC"/>
    <a:srgbClr val="FF9900"/>
    <a:srgbClr val="000099"/>
    <a:srgbClr val="D8CFCD"/>
    <a:srgbClr val="ED9131"/>
    <a:srgbClr val="006500"/>
    <a:srgbClr val="003399"/>
    <a:srgbClr val="A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21" autoAdjust="0"/>
    <p:restoredTop sz="76685" autoAdjust="0"/>
  </p:normalViewPr>
  <p:slideViewPr>
    <p:cSldViewPr snapToGrid="0" showGuides="1">
      <p:cViewPr varScale="1">
        <p:scale>
          <a:sx n="66" d="100"/>
          <a:sy n="66" d="100"/>
        </p:scale>
        <p:origin x="187"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9540"/>
    </p:cViewPr>
  </p:sorterViewPr>
  <p:notesViewPr>
    <p:cSldViewPr snapToGrid="0" showGuides="1">
      <p:cViewPr varScale="1">
        <p:scale>
          <a:sx n="84" d="100"/>
          <a:sy n="84" d="100"/>
        </p:scale>
        <p:origin x="379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slide" Target="slides/slide76.xml"/><Relationship Id="rId89"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slide" Target="slides/slide79.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commentAuthors" Target="commentAuthor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6C3C32-1D63-4834-A515-11D1F698386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A814F1D-149B-4BCA-BA78-360EFBE2B21E}">
      <dgm:prSet phldrT="[Text]"/>
      <dgm:spPr/>
      <dgm:t>
        <a:bodyPr/>
        <a:lstStyle/>
        <a:p>
          <a:r>
            <a:rPr lang="en-US" dirty="0">
              <a:solidFill>
                <a:schemeClr val="tx1"/>
              </a:solidFill>
              <a:latin typeface="Arial" panose="020B0604020202020204" pitchFamily="34" charset="0"/>
              <a:cs typeface="Arial" panose="020B0604020202020204" pitchFamily="34" charset="0"/>
            </a:rPr>
            <a:t>International Baccalaureate (IB) Exams</a:t>
          </a:r>
        </a:p>
      </dgm:t>
    </dgm:pt>
    <dgm:pt modelId="{73CD9497-00A4-4AB5-BECE-2B70D3964759}" type="parTrans" cxnId="{DCBCDFE9-CD3A-4526-8244-8A1E838CB473}">
      <dgm:prSet/>
      <dgm:spPr/>
      <dgm:t>
        <a:bodyPr/>
        <a:lstStyle/>
        <a:p>
          <a:endParaRPr lang="en-US"/>
        </a:p>
      </dgm:t>
    </dgm:pt>
    <dgm:pt modelId="{80DE1BE2-CE9A-47DF-BD45-00FAD7AA41DD}" type="sibTrans" cxnId="{DCBCDFE9-CD3A-4526-8244-8A1E838CB473}">
      <dgm:prSet/>
      <dgm:spPr/>
      <dgm:t>
        <a:bodyPr/>
        <a:lstStyle/>
        <a:p>
          <a:endParaRPr lang="en-US"/>
        </a:p>
      </dgm:t>
    </dgm:pt>
    <dgm:pt modelId="{077F5510-84ED-47C9-A7DF-DBB5E16BCCAB}">
      <dgm:prSet phldrT="[Text]"/>
      <dgm:spPr/>
      <dgm:t>
        <a:bodyPr/>
        <a:lstStyle/>
        <a:p>
          <a:r>
            <a:rPr lang="en-US" dirty="0">
              <a:solidFill>
                <a:schemeClr val="tx1"/>
              </a:solidFill>
              <a:latin typeface="Arial" panose="020B0604020202020204" pitchFamily="34" charset="0"/>
              <a:cs typeface="Arial" panose="020B0604020202020204" pitchFamily="34" charset="0"/>
            </a:rPr>
            <a:t>Grade 11 Smarter Balanced Summative Assessments</a:t>
          </a:r>
        </a:p>
      </dgm:t>
    </dgm:pt>
    <dgm:pt modelId="{964C81A0-9C95-44B3-A8E9-1888157DC6B4}" type="parTrans" cxnId="{EAA74435-9544-4D1C-82AD-6068CC26E83C}">
      <dgm:prSet/>
      <dgm:spPr/>
      <dgm:t>
        <a:bodyPr/>
        <a:lstStyle/>
        <a:p>
          <a:endParaRPr lang="en-US"/>
        </a:p>
      </dgm:t>
    </dgm:pt>
    <dgm:pt modelId="{96F3F947-E41F-45CD-9AE5-B947AEE7468D}" type="sibTrans" cxnId="{EAA74435-9544-4D1C-82AD-6068CC26E83C}">
      <dgm:prSet/>
      <dgm:spPr/>
      <dgm:t>
        <a:bodyPr/>
        <a:lstStyle/>
        <a:p>
          <a:endParaRPr lang="en-US"/>
        </a:p>
      </dgm:t>
    </dgm:pt>
    <dgm:pt modelId="{4E79DAF9-A453-421B-A404-8911EA42E5FB}">
      <dgm:prSet phldrT="[Text]"/>
      <dgm:spPr/>
      <dgm:t>
        <a:bodyPr/>
        <a:lstStyle/>
        <a:p>
          <a:r>
            <a:rPr lang="en-US" dirty="0">
              <a:solidFill>
                <a:schemeClr val="tx1"/>
              </a:solidFill>
              <a:latin typeface="Arial" panose="020B0604020202020204" pitchFamily="34" charset="0"/>
              <a:cs typeface="Arial" panose="020B0604020202020204" pitchFamily="34" charset="0"/>
            </a:rPr>
            <a:t>Advanced Placement (AP) Exams</a:t>
          </a:r>
        </a:p>
      </dgm:t>
    </dgm:pt>
    <dgm:pt modelId="{46DD2C9E-D4F3-4E12-97CD-28E88CDD96B2}" type="parTrans" cxnId="{8DEF3509-BF89-4B79-8686-ED2E8F077FCF}">
      <dgm:prSet/>
      <dgm:spPr/>
      <dgm:t>
        <a:bodyPr/>
        <a:lstStyle/>
        <a:p>
          <a:endParaRPr lang="en-US"/>
        </a:p>
      </dgm:t>
    </dgm:pt>
    <dgm:pt modelId="{99590062-6D31-44EA-965D-37215575D6AC}" type="sibTrans" cxnId="{8DEF3509-BF89-4B79-8686-ED2E8F077FCF}">
      <dgm:prSet/>
      <dgm:spPr/>
      <dgm:t>
        <a:bodyPr/>
        <a:lstStyle/>
        <a:p>
          <a:endParaRPr lang="en-US"/>
        </a:p>
      </dgm:t>
    </dgm:pt>
    <dgm:pt modelId="{1C16DA83-9A57-4995-B648-33D35A741D7E}">
      <dgm:prSet phldrT="[Text]"/>
      <dgm:spPr/>
      <dgm:t>
        <a:bodyPr/>
        <a:lstStyle/>
        <a:p>
          <a:r>
            <a:rPr lang="en-US" dirty="0">
              <a:solidFill>
                <a:schemeClr val="tx1"/>
              </a:solidFill>
              <a:latin typeface="Arial" panose="020B0604020202020204" pitchFamily="34" charset="0"/>
              <a:cs typeface="Arial" panose="020B0604020202020204" pitchFamily="34" charset="0"/>
            </a:rPr>
            <a:t>Career Technical Education </a:t>
          </a:r>
        </a:p>
        <a:p>
          <a:r>
            <a:rPr lang="en-US" dirty="0">
              <a:solidFill>
                <a:schemeClr val="tx1"/>
              </a:solidFill>
              <a:latin typeface="Arial" panose="020B0604020202020204" pitchFamily="34" charset="0"/>
              <a:cs typeface="Arial" panose="020B0604020202020204" pitchFamily="34" charset="0"/>
            </a:rPr>
            <a:t>(CTE) Pathway completion</a:t>
          </a:r>
        </a:p>
      </dgm:t>
    </dgm:pt>
    <dgm:pt modelId="{82E95DD9-FEEB-4476-9B69-3C3B0DC9E226}" type="parTrans" cxnId="{A5EC8465-F378-460C-BEEB-3DE08B3956A5}">
      <dgm:prSet/>
      <dgm:spPr/>
      <dgm:t>
        <a:bodyPr/>
        <a:lstStyle/>
        <a:p>
          <a:endParaRPr lang="en-US"/>
        </a:p>
      </dgm:t>
    </dgm:pt>
    <dgm:pt modelId="{AE171C0C-1625-4DF5-A515-0DF9F46D2FC8}" type="sibTrans" cxnId="{A5EC8465-F378-460C-BEEB-3DE08B3956A5}">
      <dgm:prSet/>
      <dgm:spPr/>
      <dgm:t>
        <a:bodyPr/>
        <a:lstStyle/>
        <a:p>
          <a:endParaRPr lang="en-US"/>
        </a:p>
      </dgm:t>
    </dgm:pt>
    <dgm:pt modelId="{1B8FF82D-BA65-43D4-B81A-CD748B36C2A1}">
      <dgm:prSet phldrT="[Text]"/>
      <dgm:spPr/>
      <dgm:t>
        <a:bodyPr/>
        <a:lstStyle/>
        <a:p>
          <a:r>
            <a:rPr lang="en-US" dirty="0">
              <a:solidFill>
                <a:schemeClr val="tx1"/>
              </a:solidFill>
              <a:latin typeface="Arial" panose="020B0604020202020204" pitchFamily="34" charset="0"/>
              <a:cs typeface="Arial" panose="020B0604020202020204" pitchFamily="34" charset="0"/>
            </a:rPr>
            <a:t>College Credit Course </a:t>
          </a:r>
        </a:p>
        <a:p>
          <a:r>
            <a:rPr lang="en-US" dirty="0">
              <a:solidFill>
                <a:schemeClr val="tx1"/>
              </a:solidFill>
              <a:latin typeface="Arial" panose="020B0604020202020204" pitchFamily="34" charset="0"/>
              <a:cs typeface="Arial" panose="020B0604020202020204" pitchFamily="34" charset="0"/>
            </a:rPr>
            <a:t>(Previously referenced as dual enrollment)</a:t>
          </a:r>
        </a:p>
      </dgm:t>
    </dgm:pt>
    <dgm:pt modelId="{CB8B7078-F519-42F2-B3EC-6F5E65F23F74}" type="parTrans" cxnId="{1E6B3233-55D2-4A09-AE90-F15276008118}">
      <dgm:prSet/>
      <dgm:spPr/>
      <dgm:t>
        <a:bodyPr/>
        <a:lstStyle/>
        <a:p>
          <a:endParaRPr lang="en-US"/>
        </a:p>
      </dgm:t>
    </dgm:pt>
    <dgm:pt modelId="{0350B5C6-6357-4C32-A6F4-2ED484A536A7}" type="sibTrans" cxnId="{1E6B3233-55D2-4A09-AE90-F15276008118}">
      <dgm:prSet/>
      <dgm:spPr/>
      <dgm:t>
        <a:bodyPr/>
        <a:lstStyle/>
        <a:p>
          <a:endParaRPr lang="en-US"/>
        </a:p>
      </dgm:t>
    </dgm:pt>
    <dgm:pt modelId="{D5AA0DBC-7141-42F8-8FF3-809351E48BB5}">
      <dgm:prSet phldrT="[Text]"/>
      <dgm:spPr/>
      <dgm:t>
        <a:bodyPr/>
        <a:lstStyle/>
        <a:p>
          <a:r>
            <a:rPr lang="en-US" dirty="0">
              <a:solidFill>
                <a:schemeClr val="tx1"/>
              </a:solidFill>
              <a:latin typeface="Arial" panose="020B0604020202020204" pitchFamily="34" charset="0"/>
              <a:cs typeface="Arial" panose="020B0604020202020204" pitchFamily="34" charset="0"/>
            </a:rPr>
            <a:t>a-g Completion</a:t>
          </a:r>
        </a:p>
      </dgm:t>
    </dgm:pt>
    <dgm:pt modelId="{8F10740D-A477-429D-BF11-E9B09664E67B}" type="parTrans" cxnId="{2402F776-237F-46EC-90B8-F44CA619BECF}">
      <dgm:prSet/>
      <dgm:spPr/>
      <dgm:t>
        <a:bodyPr/>
        <a:lstStyle/>
        <a:p>
          <a:endParaRPr lang="en-US"/>
        </a:p>
      </dgm:t>
    </dgm:pt>
    <dgm:pt modelId="{A0F6AD46-AF9B-4C5F-9D7B-1C3AB05BD917}" type="sibTrans" cxnId="{2402F776-237F-46EC-90B8-F44CA619BECF}">
      <dgm:prSet/>
      <dgm:spPr/>
      <dgm:t>
        <a:bodyPr/>
        <a:lstStyle/>
        <a:p>
          <a:endParaRPr lang="en-US"/>
        </a:p>
      </dgm:t>
    </dgm:pt>
    <dgm:pt modelId="{223624E4-E53D-433B-BAD6-AC484544E5A5}">
      <dgm:prSet phldrT="[Text]"/>
      <dgm:spPr>
        <a:solidFill>
          <a:schemeClr val="accent3">
            <a:lumMod val="40000"/>
            <a:lumOff val="60000"/>
          </a:schemeClr>
        </a:solidFill>
      </dgm:spPr>
      <dgm:t>
        <a:bodyPr/>
        <a:lstStyle/>
        <a:p>
          <a:r>
            <a:rPr lang="en-US" dirty="0">
              <a:solidFill>
                <a:schemeClr val="tx1"/>
              </a:solidFill>
              <a:latin typeface="Arial" panose="020B0604020202020204" pitchFamily="34" charset="0"/>
              <a:cs typeface="Arial" panose="020B0604020202020204" pitchFamily="34" charset="0"/>
            </a:rPr>
            <a:t>State Seal of </a:t>
          </a:r>
          <a:r>
            <a:rPr lang="en-US" dirty="0" err="1">
              <a:solidFill>
                <a:schemeClr val="tx1"/>
              </a:solidFill>
              <a:latin typeface="Arial" panose="020B0604020202020204" pitchFamily="34" charset="0"/>
              <a:cs typeface="Arial" panose="020B0604020202020204" pitchFamily="34" charset="0"/>
            </a:rPr>
            <a:t>Biliteracy</a:t>
          </a:r>
          <a:endParaRPr lang="en-US" dirty="0">
            <a:solidFill>
              <a:schemeClr val="tx1"/>
            </a:solidFill>
            <a:latin typeface="Arial" panose="020B0604020202020204" pitchFamily="34" charset="0"/>
            <a:cs typeface="Arial" panose="020B0604020202020204" pitchFamily="34" charset="0"/>
          </a:endParaRPr>
        </a:p>
      </dgm:t>
    </dgm:pt>
    <dgm:pt modelId="{0CD2DA27-8C41-47AD-9089-6BABF9C180EC}" type="parTrans" cxnId="{716BF800-E4F0-4C20-A3BE-2BB110BC6979}">
      <dgm:prSet/>
      <dgm:spPr/>
      <dgm:t>
        <a:bodyPr/>
        <a:lstStyle/>
        <a:p>
          <a:endParaRPr lang="en-US"/>
        </a:p>
      </dgm:t>
    </dgm:pt>
    <dgm:pt modelId="{96AF6D78-6096-45A5-876A-E5DEABF2AA2E}" type="sibTrans" cxnId="{716BF800-E4F0-4C20-A3BE-2BB110BC6979}">
      <dgm:prSet/>
      <dgm:spPr/>
      <dgm:t>
        <a:bodyPr/>
        <a:lstStyle/>
        <a:p>
          <a:endParaRPr lang="en-US"/>
        </a:p>
      </dgm:t>
    </dgm:pt>
    <dgm:pt modelId="{C1895665-6346-4E12-8838-0BA448C49157}">
      <dgm:prSet phldrT="[Text]"/>
      <dgm:spPr>
        <a:solidFill>
          <a:schemeClr val="accent4">
            <a:lumMod val="40000"/>
            <a:lumOff val="60000"/>
          </a:schemeClr>
        </a:solidFill>
      </dgm:spPr>
      <dgm:t>
        <a:bodyPr/>
        <a:lstStyle/>
        <a:p>
          <a:r>
            <a:rPr lang="en-US" dirty="0">
              <a:solidFill>
                <a:schemeClr val="tx1"/>
              </a:solidFill>
              <a:latin typeface="Arial" panose="020B0604020202020204" pitchFamily="34" charset="0"/>
              <a:cs typeface="Arial" panose="020B0604020202020204" pitchFamily="34" charset="0"/>
            </a:rPr>
            <a:t>Leadership/Military Science</a:t>
          </a:r>
        </a:p>
      </dgm:t>
    </dgm:pt>
    <dgm:pt modelId="{13302BEC-BB88-4ED0-AD9F-C0ABA67182CE}" type="parTrans" cxnId="{37BE3B81-EBD3-42EC-B945-A7221D1BE9D0}">
      <dgm:prSet/>
      <dgm:spPr/>
      <dgm:t>
        <a:bodyPr/>
        <a:lstStyle/>
        <a:p>
          <a:endParaRPr lang="en-US"/>
        </a:p>
      </dgm:t>
    </dgm:pt>
    <dgm:pt modelId="{7914AF6E-CEEC-4B46-A010-54D17F153C07}" type="sibTrans" cxnId="{37BE3B81-EBD3-42EC-B945-A7221D1BE9D0}">
      <dgm:prSet/>
      <dgm:spPr/>
      <dgm:t>
        <a:bodyPr/>
        <a:lstStyle/>
        <a:p>
          <a:endParaRPr lang="en-US"/>
        </a:p>
      </dgm:t>
    </dgm:pt>
    <dgm:pt modelId="{6D7E5D3B-26E7-4347-BAF9-030120CFA562}" type="pres">
      <dgm:prSet presAssocID="{596C3C32-1D63-4834-A515-11D1F6983862}" presName="diagram" presStyleCnt="0">
        <dgm:presLayoutVars>
          <dgm:dir/>
          <dgm:resizeHandles val="exact"/>
        </dgm:presLayoutVars>
      </dgm:prSet>
      <dgm:spPr/>
    </dgm:pt>
    <dgm:pt modelId="{FF73ABEB-F5F3-42D4-8CA7-FA87FD2DDF3B}" type="pres">
      <dgm:prSet presAssocID="{7A814F1D-149B-4BCA-BA78-360EFBE2B21E}" presName="node" presStyleLbl="node1" presStyleIdx="0" presStyleCnt="8">
        <dgm:presLayoutVars>
          <dgm:bulletEnabled val="1"/>
        </dgm:presLayoutVars>
      </dgm:prSet>
      <dgm:spPr/>
    </dgm:pt>
    <dgm:pt modelId="{C5D598B0-BD54-4D2A-91E0-134007FCA172}" type="pres">
      <dgm:prSet presAssocID="{80DE1BE2-CE9A-47DF-BD45-00FAD7AA41DD}" presName="sibTrans" presStyleCnt="0"/>
      <dgm:spPr/>
    </dgm:pt>
    <dgm:pt modelId="{D196EDDE-54BF-42C5-8AB3-1A1F591E14E7}" type="pres">
      <dgm:prSet presAssocID="{077F5510-84ED-47C9-A7DF-DBB5E16BCCAB}" presName="node" presStyleLbl="node1" presStyleIdx="1" presStyleCnt="8">
        <dgm:presLayoutVars>
          <dgm:bulletEnabled val="1"/>
        </dgm:presLayoutVars>
      </dgm:prSet>
      <dgm:spPr/>
    </dgm:pt>
    <dgm:pt modelId="{A6E9B8C6-FD76-47D5-9556-3812B84519B8}" type="pres">
      <dgm:prSet presAssocID="{96F3F947-E41F-45CD-9AE5-B947AEE7468D}" presName="sibTrans" presStyleCnt="0"/>
      <dgm:spPr/>
    </dgm:pt>
    <dgm:pt modelId="{9E110979-2D2D-4B4E-914E-BEFED58D145E}" type="pres">
      <dgm:prSet presAssocID="{4E79DAF9-A453-421B-A404-8911EA42E5FB}" presName="node" presStyleLbl="node1" presStyleIdx="2" presStyleCnt="8">
        <dgm:presLayoutVars>
          <dgm:bulletEnabled val="1"/>
        </dgm:presLayoutVars>
      </dgm:prSet>
      <dgm:spPr/>
    </dgm:pt>
    <dgm:pt modelId="{96F7E0EF-9C10-4B7F-B916-9F0B97EA8557}" type="pres">
      <dgm:prSet presAssocID="{99590062-6D31-44EA-965D-37215575D6AC}" presName="sibTrans" presStyleCnt="0"/>
      <dgm:spPr/>
    </dgm:pt>
    <dgm:pt modelId="{071F6DB2-A8F1-4381-B6FC-9022C6FF4988}" type="pres">
      <dgm:prSet presAssocID="{1C16DA83-9A57-4995-B648-33D35A741D7E}" presName="node" presStyleLbl="node1" presStyleIdx="3" presStyleCnt="8">
        <dgm:presLayoutVars>
          <dgm:bulletEnabled val="1"/>
        </dgm:presLayoutVars>
      </dgm:prSet>
      <dgm:spPr/>
    </dgm:pt>
    <dgm:pt modelId="{8F87CCA8-A0A6-4E47-BCAE-358D0A0F3FBF}" type="pres">
      <dgm:prSet presAssocID="{AE171C0C-1625-4DF5-A515-0DF9F46D2FC8}" presName="sibTrans" presStyleCnt="0"/>
      <dgm:spPr/>
    </dgm:pt>
    <dgm:pt modelId="{1B747469-8C0A-4434-A92E-2FC67574E4C2}" type="pres">
      <dgm:prSet presAssocID="{1B8FF82D-BA65-43D4-B81A-CD748B36C2A1}" presName="node" presStyleLbl="node1" presStyleIdx="4" presStyleCnt="8">
        <dgm:presLayoutVars>
          <dgm:bulletEnabled val="1"/>
        </dgm:presLayoutVars>
      </dgm:prSet>
      <dgm:spPr/>
    </dgm:pt>
    <dgm:pt modelId="{E634950C-7716-4D90-8D73-4C06A39E50D6}" type="pres">
      <dgm:prSet presAssocID="{0350B5C6-6357-4C32-A6F4-2ED484A536A7}" presName="sibTrans" presStyleCnt="0"/>
      <dgm:spPr/>
    </dgm:pt>
    <dgm:pt modelId="{FEAADEBA-C17B-4B75-852C-3262C1A45DB4}" type="pres">
      <dgm:prSet presAssocID="{D5AA0DBC-7141-42F8-8FF3-809351E48BB5}" presName="node" presStyleLbl="node1" presStyleIdx="5" presStyleCnt="8">
        <dgm:presLayoutVars>
          <dgm:bulletEnabled val="1"/>
        </dgm:presLayoutVars>
      </dgm:prSet>
      <dgm:spPr/>
    </dgm:pt>
    <dgm:pt modelId="{626B87E5-CD0D-47BA-BA92-46BF8999DAD9}" type="pres">
      <dgm:prSet presAssocID="{A0F6AD46-AF9B-4C5F-9D7B-1C3AB05BD917}" presName="sibTrans" presStyleCnt="0"/>
      <dgm:spPr/>
    </dgm:pt>
    <dgm:pt modelId="{736974F8-6BFC-4DC1-9924-8DB4534F5916}" type="pres">
      <dgm:prSet presAssocID="{223624E4-E53D-433B-BAD6-AC484544E5A5}" presName="node" presStyleLbl="node1" presStyleIdx="6" presStyleCnt="8" custLinFactNeighborX="-1521">
        <dgm:presLayoutVars>
          <dgm:bulletEnabled val="1"/>
        </dgm:presLayoutVars>
      </dgm:prSet>
      <dgm:spPr/>
    </dgm:pt>
    <dgm:pt modelId="{E4CCAD4C-912B-4E29-8833-73A80EA1F502}" type="pres">
      <dgm:prSet presAssocID="{96AF6D78-6096-45A5-876A-E5DEABF2AA2E}" presName="sibTrans" presStyleCnt="0"/>
      <dgm:spPr/>
    </dgm:pt>
    <dgm:pt modelId="{334CE91E-93FF-49E9-95F8-78905BB551FF}" type="pres">
      <dgm:prSet presAssocID="{C1895665-6346-4E12-8838-0BA448C49157}" presName="node" presStyleLbl="node1" presStyleIdx="7" presStyleCnt="8" custLinFactNeighborX="-1780">
        <dgm:presLayoutVars>
          <dgm:bulletEnabled val="1"/>
        </dgm:presLayoutVars>
      </dgm:prSet>
      <dgm:spPr/>
    </dgm:pt>
  </dgm:ptLst>
  <dgm:cxnLst>
    <dgm:cxn modelId="{716BF800-E4F0-4C20-A3BE-2BB110BC6979}" srcId="{596C3C32-1D63-4834-A515-11D1F6983862}" destId="{223624E4-E53D-433B-BAD6-AC484544E5A5}" srcOrd="6" destOrd="0" parTransId="{0CD2DA27-8C41-47AD-9089-6BABF9C180EC}" sibTransId="{96AF6D78-6096-45A5-876A-E5DEABF2AA2E}"/>
    <dgm:cxn modelId="{8DEF3509-BF89-4B79-8686-ED2E8F077FCF}" srcId="{596C3C32-1D63-4834-A515-11D1F6983862}" destId="{4E79DAF9-A453-421B-A404-8911EA42E5FB}" srcOrd="2" destOrd="0" parTransId="{46DD2C9E-D4F3-4E12-97CD-28E88CDD96B2}" sibTransId="{99590062-6D31-44EA-965D-37215575D6AC}"/>
    <dgm:cxn modelId="{1E6B3233-55D2-4A09-AE90-F15276008118}" srcId="{596C3C32-1D63-4834-A515-11D1F6983862}" destId="{1B8FF82D-BA65-43D4-B81A-CD748B36C2A1}" srcOrd="4" destOrd="0" parTransId="{CB8B7078-F519-42F2-B3EC-6F5E65F23F74}" sibTransId="{0350B5C6-6357-4C32-A6F4-2ED484A536A7}"/>
    <dgm:cxn modelId="{EAA74435-9544-4D1C-82AD-6068CC26E83C}" srcId="{596C3C32-1D63-4834-A515-11D1F6983862}" destId="{077F5510-84ED-47C9-A7DF-DBB5E16BCCAB}" srcOrd="1" destOrd="0" parTransId="{964C81A0-9C95-44B3-A8E9-1888157DC6B4}" sibTransId="{96F3F947-E41F-45CD-9AE5-B947AEE7468D}"/>
    <dgm:cxn modelId="{0605E635-9243-4CD0-9A7F-5926EC08CB79}" type="presOf" srcId="{1B8FF82D-BA65-43D4-B81A-CD748B36C2A1}" destId="{1B747469-8C0A-4434-A92E-2FC67574E4C2}" srcOrd="0" destOrd="0" presId="urn:microsoft.com/office/officeart/2005/8/layout/default"/>
    <dgm:cxn modelId="{A5EC8465-F378-460C-BEEB-3DE08B3956A5}" srcId="{596C3C32-1D63-4834-A515-11D1F6983862}" destId="{1C16DA83-9A57-4995-B648-33D35A741D7E}" srcOrd="3" destOrd="0" parTransId="{82E95DD9-FEEB-4476-9B69-3C3B0DC9E226}" sibTransId="{AE171C0C-1625-4DF5-A515-0DF9F46D2FC8}"/>
    <dgm:cxn modelId="{A8A78150-80BC-4FC5-9ECB-39BA526E625E}" type="presOf" srcId="{C1895665-6346-4E12-8838-0BA448C49157}" destId="{334CE91E-93FF-49E9-95F8-78905BB551FF}" srcOrd="0" destOrd="0" presId="urn:microsoft.com/office/officeart/2005/8/layout/default"/>
    <dgm:cxn modelId="{5F662553-9843-4EA6-88B8-4FF234082B3B}" type="presOf" srcId="{1C16DA83-9A57-4995-B648-33D35A741D7E}" destId="{071F6DB2-A8F1-4381-B6FC-9022C6FF4988}" srcOrd="0" destOrd="0" presId="urn:microsoft.com/office/officeart/2005/8/layout/default"/>
    <dgm:cxn modelId="{B9951274-5BF4-41AB-8E4F-1C63925407F6}" type="presOf" srcId="{7A814F1D-149B-4BCA-BA78-360EFBE2B21E}" destId="{FF73ABEB-F5F3-42D4-8CA7-FA87FD2DDF3B}" srcOrd="0" destOrd="0" presId="urn:microsoft.com/office/officeart/2005/8/layout/default"/>
    <dgm:cxn modelId="{1E637674-C614-4FEC-BD13-D4F8C5241E10}" type="presOf" srcId="{4E79DAF9-A453-421B-A404-8911EA42E5FB}" destId="{9E110979-2D2D-4B4E-914E-BEFED58D145E}" srcOrd="0" destOrd="0" presId="urn:microsoft.com/office/officeart/2005/8/layout/default"/>
    <dgm:cxn modelId="{2402F776-237F-46EC-90B8-F44CA619BECF}" srcId="{596C3C32-1D63-4834-A515-11D1F6983862}" destId="{D5AA0DBC-7141-42F8-8FF3-809351E48BB5}" srcOrd="5" destOrd="0" parTransId="{8F10740D-A477-429D-BF11-E9B09664E67B}" sibTransId="{A0F6AD46-AF9B-4C5F-9D7B-1C3AB05BD917}"/>
    <dgm:cxn modelId="{C7DDB279-A068-49D7-9B97-E460F1241871}" type="presOf" srcId="{223624E4-E53D-433B-BAD6-AC484544E5A5}" destId="{736974F8-6BFC-4DC1-9924-8DB4534F5916}" srcOrd="0" destOrd="0" presId="urn:microsoft.com/office/officeart/2005/8/layout/default"/>
    <dgm:cxn modelId="{37BE3B81-EBD3-42EC-B945-A7221D1BE9D0}" srcId="{596C3C32-1D63-4834-A515-11D1F6983862}" destId="{C1895665-6346-4E12-8838-0BA448C49157}" srcOrd="7" destOrd="0" parTransId="{13302BEC-BB88-4ED0-AD9F-C0ABA67182CE}" sibTransId="{7914AF6E-CEEC-4B46-A010-54D17F153C07}"/>
    <dgm:cxn modelId="{800E32C5-37F2-432A-BCB1-928DFEA63327}" type="presOf" srcId="{D5AA0DBC-7141-42F8-8FF3-809351E48BB5}" destId="{FEAADEBA-C17B-4B75-852C-3262C1A45DB4}" srcOrd="0" destOrd="0" presId="urn:microsoft.com/office/officeart/2005/8/layout/default"/>
    <dgm:cxn modelId="{51AF65D1-21C8-4C3A-88CA-E3BFFE380885}" type="presOf" srcId="{596C3C32-1D63-4834-A515-11D1F6983862}" destId="{6D7E5D3B-26E7-4347-BAF9-030120CFA562}" srcOrd="0" destOrd="0" presId="urn:microsoft.com/office/officeart/2005/8/layout/default"/>
    <dgm:cxn modelId="{DCBCDFE9-CD3A-4526-8244-8A1E838CB473}" srcId="{596C3C32-1D63-4834-A515-11D1F6983862}" destId="{7A814F1D-149B-4BCA-BA78-360EFBE2B21E}" srcOrd="0" destOrd="0" parTransId="{73CD9497-00A4-4AB5-BECE-2B70D3964759}" sibTransId="{80DE1BE2-CE9A-47DF-BD45-00FAD7AA41DD}"/>
    <dgm:cxn modelId="{DCEE0AFF-5055-4220-B12F-A9316093E268}" type="presOf" srcId="{077F5510-84ED-47C9-A7DF-DBB5E16BCCAB}" destId="{D196EDDE-54BF-42C5-8AB3-1A1F591E14E7}" srcOrd="0" destOrd="0" presId="urn:microsoft.com/office/officeart/2005/8/layout/default"/>
    <dgm:cxn modelId="{868FA0A8-87D7-4E1D-8F69-B69CAECF29C1}" type="presParOf" srcId="{6D7E5D3B-26E7-4347-BAF9-030120CFA562}" destId="{FF73ABEB-F5F3-42D4-8CA7-FA87FD2DDF3B}" srcOrd="0" destOrd="0" presId="urn:microsoft.com/office/officeart/2005/8/layout/default"/>
    <dgm:cxn modelId="{A8F0E3C7-7E7B-4E5D-A49B-3C75C937C18F}" type="presParOf" srcId="{6D7E5D3B-26E7-4347-BAF9-030120CFA562}" destId="{C5D598B0-BD54-4D2A-91E0-134007FCA172}" srcOrd="1" destOrd="0" presId="urn:microsoft.com/office/officeart/2005/8/layout/default"/>
    <dgm:cxn modelId="{998B63D6-2AE9-468B-BADD-240065B0C941}" type="presParOf" srcId="{6D7E5D3B-26E7-4347-BAF9-030120CFA562}" destId="{D196EDDE-54BF-42C5-8AB3-1A1F591E14E7}" srcOrd="2" destOrd="0" presId="urn:microsoft.com/office/officeart/2005/8/layout/default"/>
    <dgm:cxn modelId="{B6C9D7DF-718D-4F7A-8CFC-64071E915C0E}" type="presParOf" srcId="{6D7E5D3B-26E7-4347-BAF9-030120CFA562}" destId="{A6E9B8C6-FD76-47D5-9556-3812B84519B8}" srcOrd="3" destOrd="0" presId="urn:microsoft.com/office/officeart/2005/8/layout/default"/>
    <dgm:cxn modelId="{D5B5C8E6-5501-40B3-BFB8-22E4F16111F9}" type="presParOf" srcId="{6D7E5D3B-26E7-4347-BAF9-030120CFA562}" destId="{9E110979-2D2D-4B4E-914E-BEFED58D145E}" srcOrd="4" destOrd="0" presId="urn:microsoft.com/office/officeart/2005/8/layout/default"/>
    <dgm:cxn modelId="{610F1FCD-6AD4-4838-B03A-40C9BB0ECC9A}" type="presParOf" srcId="{6D7E5D3B-26E7-4347-BAF9-030120CFA562}" destId="{96F7E0EF-9C10-4B7F-B916-9F0B97EA8557}" srcOrd="5" destOrd="0" presId="urn:microsoft.com/office/officeart/2005/8/layout/default"/>
    <dgm:cxn modelId="{6E5644B5-CE46-4A6F-B14A-567D71E2E0AE}" type="presParOf" srcId="{6D7E5D3B-26E7-4347-BAF9-030120CFA562}" destId="{071F6DB2-A8F1-4381-B6FC-9022C6FF4988}" srcOrd="6" destOrd="0" presId="urn:microsoft.com/office/officeart/2005/8/layout/default"/>
    <dgm:cxn modelId="{60C2BA95-42C2-4E84-9E0C-818100338DDC}" type="presParOf" srcId="{6D7E5D3B-26E7-4347-BAF9-030120CFA562}" destId="{8F87CCA8-A0A6-4E47-BCAE-358D0A0F3FBF}" srcOrd="7" destOrd="0" presId="urn:microsoft.com/office/officeart/2005/8/layout/default"/>
    <dgm:cxn modelId="{912773A8-FF64-426C-BCE5-6BA692A82A68}" type="presParOf" srcId="{6D7E5D3B-26E7-4347-BAF9-030120CFA562}" destId="{1B747469-8C0A-4434-A92E-2FC67574E4C2}" srcOrd="8" destOrd="0" presId="urn:microsoft.com/office/officeart/2005/8/layout/default"/>
    <dgm:cxn modelId="{ED7A9BD1-0E0B-4755-A553-C3602AC4511B}" type="presParOf" srcId="{6D7E5D3B-26E7-4347-BAF9-030120CFA562}" destId="{E634950C-7716-4D90-8D73-4C06A39E50D6}" srcOrd="9" destOrd="0" presId="urn:microsoft.com/office/officeart/2005/8/layout/default"/>
    <dgm:cxn modelId="{4743F009-9BBE-4DE9-8750-6F57E5DDAA7E}" type="presParOf" srcId="{6D7E5D3B-26E7-4347-BAF9-030120CFA562}" destId="{FEAADEBA-C17B-4B75-852C-3262C1A45DB4}" srcOrd="10" destOrd="0" presId="urn:microsoft.com/office/officeart/2005/8/layout/default"/>
    <dgm:cxn modelId="{B5CD9907-7070-4DD9-98B9-C29D42368CE0}" type="presParOf" srcId="{6D7E5D3B-26E7-4347-BAF9-030120CFA562}" destId="{626B87E5-CD0D-47BA-BA92-46BF8999DAD9}" srcOrd="11" destOrd="0" presId="urn:microsoft.com/office/officeart/2005/8/layout/default"/>
    <dgm:cxn modelId="{15736C0E-20A1-492D-95D9-186EFCB40328}" type="presParOf" srcId="{6D7E5D3B-26E7-4347-BAF9-030120CFA562}" destId="{736974F8-6BFC-4DC1-9924-8DB4534F5916}" srcOrd="12" destOrd="0" presId="urn:microsoft.com/office/officeart/2005/8/layout/default"/>
    <dgm:cxn modelId="{D0E54993-AE4B-4330-A4CD-B9F33C40C53E}" type="presParOf" srcId="{6D7E5D3B-26E7-4347-BAF9-030120CFA562}" destId="{E4CCAD4C-912B-4E29-8833-73A80EA1F502}" srcOrd="13" destOrd="0" presId="urn:microsoft.com/office/officeart/2005/8/layout/default"/>
    <dgm:cxn modelId="{08C22C98-6E68-466D-AA55-7CFFA9EB15B5}" type="presParOf" srcId="{6D7E5D3B-26E7-4347-BAF9-030120CFA562}" destId="{334CE91E-93FF-49E9-95F8-78905BB551FF}"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3ABEB-F5F3-42D4-8CA7-FA87FD2DDF3B}">
      <dsp:nvSpPr>
        <dsp:cNvPr id="0" name=""/>
        <dsp:cNvSpPr/>
      </dsp:nvSpPr>
      <dsp:spPr>
        <a:xfrm>
          <a:off x="3393" y="425866"/>
          <a:ext cx="2692003" cy="161520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International Baccalaureate (IB) Exams</a:t>
          </a:r>
        </a:p>
      </dsp:txBody>
      <dsp:txXfrm>
        <a:off x="3393" y="425866"/>
        <a:ext cx="2692003" cy="1615201"/>
      </dsp:txXfrm>
    </dsp:sp>
    <dsp:sp modelId="{D196EDDE-54BF-42C5-8AB3-1A1F591E14E7}">
      <dsp:nvSpPr>
        <dsp:cNvPr id="0" name=""/>
        <dsp:cNvSpPr/>
      </dsp:nvSpPr>
      <dsp:spPr>
        <a:xfrm>
          <a:off x="2964596" y="425866"/>
          <a:ext cx="2692003" cy="161520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Grade 11 Smarter Balanced Summative Assessments</a:t>
          </a:r>
        </a:p>
      </dsp:txBody>
      <dsp:txXfrm>
        <a:off x="2964596" y="425866"/>
        <a:ext cx="2692003" cy="1615201"/>
      </dsp:txXfrm>
    </dsp:sp>
    <dsp:sp modelId="{9E110979-2D2D-4B4E-914E-BEFED58D145E}">
      <dsp:nvSpPr>
        <dsp:cNvPr id="0" name=""/>
        <dsp:cNvSpPr/>
      </dsp:nvSpPr>
      <dsp:spPr>
        <a:xfrm>
          <a:off x="5925800" y="425866"/>
          <a:ext cx="2692003" cy="161520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Advanced Placement (AP) Exams</a:t>
          </a:r>
        </a:p>
      </dsp:txBody>
      <dsp:txXfrm>
        <a:off x="5925800" y="425866"/>
        <a:ext cx="2692003" cy="1615201"/>
      </dsp:txXfrm>
    </dsp:sp>
    <dsp:sp modelId="{071F6DB2-A8F1-4381-B6FC-9022C6FF4988}">
      <dsp:nvSpPr>
        <dsp:cNvPr id="0" name=""/>
        <dsp:cNvSpPr/>
      </dsp:nvSpPr>
      <dsp:spPr>
        <a:xfrm>
          <a:off x="8887003" y="425866"/>
          <a:ext cx="2692003" cy="161520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Career Technical Education </a:t>
          </a:r>
        </a:p>
        <a:p>
          <a:pPr marL="0" lvl="0" indent="0" algn="ctr"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(CTE) Pathway completion</a:t>
          </a:r>
        </a:p>
      </dsp:txBody>
      <dsp:txXfrm>
        <a:off x="8887003" y="425866"/>
        <a:ext cx="2692003" cy="1615201"/>
      </dsp:txXfrm>
    </dsp:sp>
    <dsp:sp modelId="{1B747469-8C0A-4434-A92E-2FC67574E4C2}">
      <dsp:nvSpPr>
        <dsp:cNvPr id="0" name=""/>
        <dsp:cNvSpPr/>
      </dsp:nvSpPr>
      <dsp:spPr>
        <a:xfrm>
          <a:off x="3393" y="2310269"/>
          <a:ext cx="2692003" cy="161520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College Credit Course </a:t>
          </a:r>
        </a:p>
        <a:p>
          <a:pPr marL="0" lvl="0" indent="0" algn="ctr"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(Previously referenced as dual enrollment)</a:t>
          </a:r>
        </a:p>
      </dsp:txBody>
      <dsp:txXfrm>
        <a:off x="3393" y="2310269"/>
        <a:ext cx="2692003" cy="1615201"/>
      </dsp:txXfrm>
    </dsp:sp>
    <dsp:sp modelId="{FEAADEBA-C17B-4B75-852C-3262C1A45DB4}">
      <dsp:nvSpPr>
        <dsp:cNvPr id="0" name=""/>
        <dsp:cNvSpPr/>
      </dsp:nvSpPr>
      <dsp:spPr>
        <a:xfrm>
          <a:off x="2964596" y="2310269"/>
          <a:ext cx="2692003" cy="161520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a-g Completion</a:t>
          </a:r>
        </a:p>
      </dsp:txBody>
      <dsp:txXfrm>
        <a:off x="2964596" y="2310269"/>
        <a:ext cx="2692003" cy="1615201"/>
      </dsp:txXfrm>
    </dsp:sp>
    <dsp:sp modelId="{736974F8-6BFC-4DC1-9924-8DB4534F5916}">
      <dsp:nvSpPr>
        <dsp:cNvPr id="0" name=""/>
        <dsp:cNvSpPr/>
      </dsp:nvSpPr>
      <dsp:spPr>
        <a:xfrm>
          <a:off x="5884854" y="2310269"/>
          <a:ext cx="2692003" cy="1615201"/>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State Seal of </a:t>
          </a:r>
          <a:r>
            <a:rPr lang="en-US" sz="2000" kern="1200" dirty="0" err="1">
              <a:solidFill>
                <a:schemeClr val="tx1"/>
              </a:solidFill>
              <a:latin typeface="Arial" panose="020B0604020202020204" pitchFamily="34" charset="0"/>
              <a:cs typeface="Arial" panose="020B0604020202020204" pitchFamily="34" charset="0"/>
            </a:rPr>
            <a:t>Biliteracy</a:t>
          </a:r>
          <a:endParaRPr lang="en-US" sz="2000" kern="1200" dirty="0">
            <a:solidFill>
              <a:schemeClr val="tx1"/>
            </a:solidFill>
            <a:latin typeface="Arial" panose="020B0604020202020204" pitchFamily="34" charset="0"/>
            <a:cs typeface="Arial" panose="020B0604020202020204" pitchFamily="34" charset="0"/>
          </a:endParaRPr>
        </a:p>
      </dsp:txBody>
      <dsp:txXfrm>
        <a:off x="5884854" y="2310269"/>
        <a:ext cx="2692003" cy="1615201"/>
      </dsp:txXfrm>
    </dsp:sp>
    <dsp:sp modelId="{334CE91E-93FF-49E9-95F8-78905BB551FF}">
      <dsp:nvSpPr>
        <dsp:cNvPr id="0" name=""/>
        <dsp:cNvSpPr/>
      </dsp:nvSpPr>
      <dsp:spPr>
        <a:xfrm>
          <a:off x="8839085" y="2310269"/>
          <a:ext cx="2692003" cy="1615201"/>
        </a:xfrm>
        <a:prstGeom prst="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Arial" panose="020B0604020202020204" pitchFamily="34" charset="0"/>
              <a:cs typeface="Arial" panose="020B0604020202020204" pitchFamily="34" charset="0"/>
            </a:rPr>
            <a:t>Leadership/Military Science</a:t>
          </a:r>
        </a:p>
      </dsp:txBody>
      <dsp:txXfrm>
        <a:off x="8839085" y="2310269"/>
        <a:ext cx="2692003" cy="161520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26833" cy="465797"/>
          </a:xfrm>
          <a:prstGeom prst="rect">
            <a:avLst/>
          </a:prstGeom>
        </p:spPr>
        <p:txBody>
          <a:bodyPr vert="horz" lIns="92934" tIns="46468" rIns="92934" bIns="46468" rtlCol="0"/>
          <a:lstStyle>
            <a:lvl1pPr algn="l">
              <a:defRPr sz="1300"/>
            </a:lvl1pPr>
          </a:lstStyle>
          <a:p>
            <a:endParaRPr lang="en-US" dirty="0"/>
          </a:p>
        </p:txBody>
      </p:sp>
      <p:sp>
        <p:nvSpPr>
          <p:cNvPr id="3" name="Date Placeholder 2"/>
          <p:cNvSpPr>
            <a:spLocks noGrp="1"/>
          </p:cNvSpPr>
          <p:nvPr>
            <p:ph type="dt" sz="quarter" idx="1"/>
          </p:nvPr>
        </p:nvSpPr>
        <p:spPr>
          <a:xfrm>
            <a:off x="3956552" y="2"/>
            <a:ext cx="3026833" cy="465797"/>
          </a:xfrm>
          <a:prstGeom prst="rect">
            <a:avLst/>
          </a:prstGeom>
        </p:spPr>
        <p:txBody>
          <a:bodyPr vert="horz" lIns="92934" tIns="46468" rIns="92934" bIns="46468" rtlCol="0"/>
          <a:lstStyle>
            <a:lvl1pPr algn="r">
              <a:defRPr sz="1300"/>
            </a:lvl1pPr>
          </a:lstStyle>
          <a:p>
            <a:fld id="{2A447464-972E-4486-A7D2-77A0E5B9949D}" type="datetimeFigureOut">
              <a:rPr lang="en-US" smtClean="0"/>
              <a:t>7/31/2019</a:t>
            </a:fld>
            <a:endParaRPr lang="en-US" dirty="0"/>
          </a:p>
        </p:txBody>
      </p:sp>
      <p:sp>
        <p:nvSpPr>
          <p:cNvPr id="4" name="Footer Placeholder 3"/>
          <p:cNvSpPr>
            <a:spLocks noGrp="1"/>
          </p:cNvSpPr>
          <p:nvPr>
            <p:ph type="ftr" sz="quarter" idx="2"/>
          </p:nvPr>
        </p:nvSpPr>
        <p:spPr>
          <a:xfrm>
            <a:off x="1" y="8817907"/>
            <a:ext cx="3026833" cy="465796"/>
          </a:xfrm>
          <a:prstGeom prst="rect">
            <a:avLst/>
          </a:prstGeom>
        </p:spPr>
        <p:txBody>
          <a:bodyPr vert="horz" lIns="92934" tIns="46468" rIns="92934" bIns="46468"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56552" y="8817907"/>
            <a:ext cx="3026833" cy="465796"/>
          </a:xfrm>
          <a:prstGeom prst="rect">
            <a:avLst/>
          </a:prstGeom>
        </p:spPr>
        <p:txBody>
          <a:bodyPr vert="horz" lIns="92934" tIns="46468" rIns="92934" bIns="46468" rtlCol="0" anchor="b"/>
          <a:lstStyle>
            <a:lvl1pPr algn="r">
              <a:defRPr sz="1300"/>
            </a:lvl1pPr>
          </a:lstStyle>
          <a:p>
            <a:fld id="{00106763-975D-4BC1-97EB-65184B29572D}" type="slidenum">
              <a:rPr lang="en-US" smtClean="0"/>
              <a:t>‹#›</a:t>
            </a:fld>
            <a:endParaRPr lang="en-US" dirty="0"/>
          </a:p>
        </p:txBody>
      </p:sp>
    </p:spTree>
    <p:extLst>
      <p:ext uri="{BB962C8B-B14F-4D97-AF65-F5344CB8AC3E}">
        <p14:creationId xmlns:p14="http://schemas.microsoft.com/office/powerpoint/2010/main" val="3427987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26833" cy="465797"/>
          </a:xfrm>
          <a:prstGeom prst="rect">
            <a:avLst/>
          </a:prstGeom>
        </p:spPr>
        <p:txBody>
          <a:bodyPr vert="horz" lIns="92934" tIns="46468" rIns="92934" bIns="46468" rtlCol="0"/>
          <a:lstStyle>
            <a:lvl1pPr algn="l">
              <a:defRPr sz="1300"/>
            </a:lvl1pPr>
          </a:lstStyle>
          <a:p>
            <a:endParaRPr lang="en-US" dirty="0"/>
          </a:p>
        </p:txBody>
      </p:sp>
      <p:sp>
        <p:nvSpPr>
          <p:cNvPr id="3" name="Date Placeholder 2"/>
          <p:cNvSpPr>
            <a:spLocks noGrp="1"/>
          </p:cNvSpPr>
          <p:nvPr>
            <p:ph type="dt" idx="1"/>
          </p:nvPr>
        </p:nvSpPr>
        <p:spPr>
          <a:xfrm>
            <a:off x="3956552" y="2"/>
            <a:ext cx="3026833" cy="465797"/>
          </a:xfrm>
          <a:prstGeom prst="rect">
            <a:avLst/>
          </a:prstGeom>
        </p:spPr>
        <p:txBody>
          <a:bodyPr vert="horz" lIns="92934" tIns="46468" rIns="92934" bIns="46468" rtlCol="0"/>
          <a:lstStyle>
            <a:lvl1pPr algn="r">
              <a:defRPr sz="1300"/>
            </a:lvl1pPr>
          </a:lstStyle>
          <a:p>
            <a:fld id="{D529C2FB-6DF0-44D3-8FE9-27F3BB9FAAC8}" type="datetimeFigureOut">
              <a:rPr lang="en-US" smtClean="0"/>
              <a:t>7/31/2019</a:t>
            </a:fld>
            <a:endParaRPr lang="en-US" dirty="0"/>
          </a:p>
        </p:txBody>
      </p:sp>
      <p:sp>
        <p:nvSpPr>
          <p:cNvPr id="4" name="Slide Image Placeholder 3"/>
          <p:cNvSpPr>
            <a:spLocks noGrp="1" noRot="1" noChangeAspect="1"/>
          </p:cNvSpPr>
          <p:nvPr>
            <p:ph type="sldImg" idx="2"/>
          </p:nvPr>
        </p:nvSpPr>
        <p:spPr>
          <a:xfrm>
            <a:off x="708025" y="1160463"/>
            <a:ext cx="5568950" cy="3132137"/>
          </a:xfrm>
          <a:prstGeom prst="rect">
            <a:avLst/>
          </a:prstGeom>
          <a:noFill/>
          <a:ln w="12700">
            <a:solidFill>
              <a:prstClr val="black"/>
            </a:solidFill>
          </a:ln>
        </p:spPr>
        <p:txBody>
          <a:bodyPr vert="horz" lIns="92934" tIns="46468" rIns="92934" bIns="46468" rtlCol="0" anchor="ctr"/>
          <a:lstStyle/>
          <a:p>
            <a:endParaRPr lang="en-US" dirty="0"/>
          </a:p>
        </p:txBody>
      </p:sp>
      <p:sp>
        <p:nvSpPr>
          <p:cNvPr id="5" name="Notes Placeholder 4"/>
          <p:cNvSpPr>
            <a:spLocks noGrp="1"/>
          </p:cNvSpPr>
          <p:nvPr>
            <p:ph type="body" sz="quarter" idx="3"/>
          </p:nvPr>
        </p:nvSpPr>
        <p:spPr>
          <a:xfrm>
            <a:off x="698501" y="4467780"/>
            <a:ext cx="5588000" cy="3655457"/>
          </a:xfrm>
          <a:prstGeom prst="rect">
            <a:avLst/>
          </a:prstGeom>
        </p:spPr>
        <p:txBody>
          <a:bodyPr vert="horz" lIns="92934" tIns="46468" rIns="92934" bIns="46468"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17907"/>
            <a:ext cx="3026833" cy="465796"/>
          </a:xfrm>
          <a:prstGeom prst="rect">
            <a:avLst/>
          </a:prstGeom>
        </p:spPr>
        <p:txBody>
          <a:bodyPr vert="horz" lIns="92934" tIns="46468" rIns="92934" bIns="46468"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56552" y="8817907"/>
            <a:ext cx="3026833" cy="465796"/>
          </a:xfrm>
          <a:prstGeom prst="rect">
            <a:avLst/>
          </a:prstGeom>
        </p:spPr>
        <p:txBody>
          <a:bodyPr vert="horz" lIns="92934" tIns="46468" rIns="92934" bIns="46468" rtlCol="0" anchor="b"/>
          <a:lstStyle>
            <a:lvl1pPr algn="r">
              <a:defRPr sz="1300"/>
            </a:lvl1pPr>
          </a:lstStyle>
          <a:p>
            <a:fld id="{A2AF5477-A919-46E9-BEBB-A72DF7B34052}" type="slidenum">
              <a:rPr lang="en-US" smtClean="0"/>
              <a:t>‹#›</a:t>
            </a:fld>
            <a:endParaRPr lang="en-US" dirty="0"/>
          </a:p>
        </p:txBody>
      </p:sp>
    </p:spTree>
    <p:extLst>
      <p:ext uri="{BB962C8B-B14F-4D97-AF65-F5344CB8AC3E}">
        <p14:creationId xmlns:p14="http://schemas.microsoft.com/office/powerpoint/2010/main" val="1926569011"/>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F5477-A919-46E9-BEBB-A72DF7B34052}" type="slidenum">
              <a:rPr lang="en-US" smtClean="0"/>
              <a:t>2</a:t>
            </a:fld>
            <a:endParaRPr lang="en-US" dirty="0"/>
          </a:p>
        </p:txBody>
      </p:sp>
    </p:spTree>
    <p:extLst>
      <p:ext uri="{BB962C8B-B14F-4D97-AF65-F5344CB8AC3E}">
        <p14:creationId xmlns:p14="http://schemas.microsoft.com/office/powerpoint/2010/main" val="493520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AF5477-A919-46E9-BEBB-A72DF7B34052}"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368272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F5477-A919-46E9-BEBB-A72DF7B34052}" type="slidenum">
              <a:rPr lang="en-US" smtClean="0"/>
              <a:t>40</a:t>
            </a:fld>
            <a:endParaRPr lang="en-US" dirty="0"/>
          </a:p>
        </p:txBody>
      </p:sp>
    </p:spTree>
    <p:extLst>
      <p:ext uri="{BB962C8B-B14F-4D97-AF65-F5344CB8AC3E}">
        <p14:creationId xmlns:p14="http://schemas.microsoft.com/office/powerpoint/2010/main" val="624958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F5477-A919-46E9-BEBB-A72DF7B34052}" type="slidenum">
              <a:rPr lang="en-US" smtClean="0"/>
              <a:t>51</a:t>
            </a:fld>
            <a:endParaRPr lang="en-US" dirty="0"/>
          </a:p>
        </p:txBody>
      </p:sp>
    </p:spTree>
    <p:extLst>
      <p:ext uri="{BB962C8B-B14F-4D97-AF65-F5344CB8AC3E}">
        <p14:creationId xmlns:p14="http://schemas.microsoft.com/office/powerpoint/2010/main" val="4210467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F5477-A919-46E9-BEBB-A72DF7B34052}" type="slidenum">
              <a:rPr lang="en-US" smtClean="0"/>
              <a:t>55</a:t>
            </a:fld>
            <a:endParaRPr lang="en-US" dirty="0"/>
          </a:p>
        </p:txBody>
      </p:sp>
    </p:spTree>
    <p:extLst>
      <p:ext uri="{BB962C8B-B14F-4D97-AF65-F5344CB8AC3E}">
        <p14:creationId xmlns:p14="http://schemas.microsoft.com/office/powerpoint/2010/main" val="2197409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F5477-A919-46E9-BEBB-A72DF7B34052}" type="slidenum">
              <a:rPr lang="en-US" smtClean="0"/>
              <a:t>56</a:t>
            </a:fld>
            <a:endParaRPr lang="en-US" dirty="0"/>
          </a:p>
        </p:txBody>
      </p:sp>
    </p:spTree>
    <p:extLst>
      <p:ext uri="{BB962C8B-B14F-4D97-AF65-F5344CB8AC3E}">
        <p14:creationId xmlns:p14="http://schemas.microsoft.com/office/powerpoint/2010/main" val="3497828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F5477-A919-46E9-BEBB-A72DF7B34052}" type="slidenum">
              <a:rPr lang="en-US" smtClean="0"/>
              <a:t>60</a:t>
            </a:fld>
            <a:endParaRPr lang="en-US" dirty="0"/>
          </a:p>
        </p:txBody>
      </p:sp>
    </p:spTree>
    <p:extLst>
      <p:ext uri="{BB962C8B-B14F-4D97-AF65-F5344CB8AC3E}">
        <p14:creationId xmlns:p14="http://schemas.microsoft.com/office/powerpoint/2010/main" val="830185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F5477-A919-46E9-BEBB-A72DF7B34052}" type="slidenum">
              <a:rPr lang="en-US" smtClean="0"/>
              <a:t>74</a:t>
            </a:fld>
            <a:endParaRPr lang="en-US" dirty="0"/>
          </a:p>
        </p:txBody>
      </p:sp>
    </p:spTree>
    <p:extLst>
      <p:ext uri="{BB962C8B-B14F-4D97-AF65-F5344CB8AC3E}">
        <p14:creationId xmlns:p14="http://schemas.microsoft.com/office/powerpoint/2010/main" val="1532639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a:t>
            </a:r>
          </a:p>
        </p:txBody>
      </p:sp>
      <p:sp>
        <p:nvSpPr>
          <p:cNvPr id="4" name="Slide Number Placeholder 3"/>
          <p:cNvSpPr>
            <a:spLocks noGrp="1"/>
          </p:cNvSpPr>
          <p:nvPr>
            <p:ph type="sldNum" sz="quarter" idx="10"/>
          </p:nvPr>
        </p:nvSpPr>
        <p:spPr/>
        <p:txBody>
          <a:bodyPr/>
          <a:lstStyle/>
          <a:p>
            <a:fld id="{A2AF5477-A919-46E9-BEBB-A72DF7B34052}" type="slidenum">
              <a:rPr lang="en-US" smtClean="0"/>
              <a:t>77</a:t>
            </a:fld>
            <a:endParaRPr lang="en-US" dirty="0"/>
          </a:p>
        </p:txBody>
      </p:sp>
    </p:spTree>
    <p:extLst>
      <p:ext uri="{BB962C8B-B14F-4D97-AF65-F5344CB8AC3E}">
        <p14:creationId xmlns:p14="http://schemas.microsoft.com/office/powerpoint/2010/main" val="39155239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F5477-A919-46E9-BEBB-A72DF7B34052}" type="slidenum">
              <a:rPr lang="en-US" smtClean="0"/>
              <a:t>78</a:t>
            </a:fld>
            <a:endParaRPr lang="en-US" dirty="0"/>
          </a:p>
        </p:txBody>
      </p:sp>
    </p:spTree>
    <p:extLst>
      <p:ext uri="{BB962C8B-B14F-4D97-AF65-F5344CB8AC3E}">
        <p14:creationId xmlns:p14="http://schemas.microsoft.com/office/powerpoint/2010/main" val="2479334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AF5477-A919-46E9-BEBB-A72DF7B34052}" type="slidenum">
              <a:rPr lang="en-US" smtClean="0"/>
              <a:t>3</a:t>
            </a:fld>
            <a:endParaRPr lang="en-US" dirty="0"/>
          </a:p>
        </p:txBody>
      </p:sp>
    </p:spTree>
    <p:extLst>
      <p:ext uri="{BB962C8B-B14F-4D97-AF65-F5344CB8AC3E}">
        <p14:creationId xmlns:p14="http://schemas.microsoft.com/office/powerpoint/2010/main" val="1428387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six state indicators</a:t>
            </a:r>
          </a:p>
          <a:p>
            <a:endParaRPr lang="en-US" dirty="0"/>
          </a:p>
          <a:p>
            <a:r>
              <a:rPr lang="en-US" dirty="0"/>
              <a:t>And five local indicators</a:t>
            </a:r>
          </a:p>
          <a:p>
            <a:endParaRPr lang="en-US" dirty="0"/>
          </a:p>
        </p:txBody>
      </p:sp>
      <p:sp>
        <p:nvSpPr>
          <p:cNvPr id="4" name="Slide Number Placeholder 3"/>
          <p:cNvSpPr>
            <a:spLocks noGrp="1"/>
          </p:cNvSpPr>
          <p:nvPr>
            <p:ph type="sldNum" sz="quarter" idx="5"/>
          </p:nvPr>
        </p:nvSpPr>
        <p:spPr/>
        <p:txBody>
          <a:bodyPr/>
          <a:lstStyle/>
          <a:p>
            <a:fld id="{A2AF5477-A919-46E9-BEBB-A72DF7B34052}" type="slidenum">
              <a:rPr lang="en-US" smtClean="0"/>
              <a:t>9</a:t>
            </a:fld>
            <a:endParaRPr lang="en-US" dirty="0"/>
          </a:p>
        </p:txBody>
      </p:sp>
    </p:spTree>
    <p:extLst>
      <p:ext uri="{BB962C8B-B14F-4D97-AF65-F5344CB8AC3E}">
        <p14:creationId xmlns:p14="http://schemas.microsoft.com/office/powerpoint/2010/main" val="3124969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are the ratings given for local indicators? </a:t>
            </a:r>
          </a:p>
        </p:txBody>
      </p:sp>
      <p:sp>
        <p:nvSpPr>
          <p:cNvPr id="4" name="Slide Number Placeholder 3"/>
          <p:cNvSpPr>
            <a:spLocks noGrp="1"/>
          </p:cNvSpPr>
          <p:nvPr>
            <p:ph type="sldNum" sz="quarter" idx="10"/>
          </p:nvPr>
        </p:nvSpPr>
        <p:spPr/>
        <p:txBody>
          <a:bodyPr/>
          <a:lstStyle/>
          <a:p>
            <a:fld id="{A2AF5477-A919-46E9-BEBB-A72DF7B34052}" type="slidenum">
              <a:rPr lang="en-US" smtClean="0"/>
              <a:t>10</a:t>
            </a:fld>
            <a:endParaRPr lang="en-US" dirty="0"/>
          </a:p>
        </p:txBody>
      </p:sp>
    </p:spTree>
    <p:extLst>
      <p:ext uri="{BB962C8B-B14F-4D97-AF65-F5344CB8AC3E}">
        <p14:creationId xmlns:p14="http://schemas.microsoft.com/office/powerpoint/2010/main" val="548165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F5477-A919-46E9-BEBB-A72DF7B34052}" type="slidenum">
              <a:rPr lang="en-US" smtClean="0"/>
              <a:t>12</a:t>
            </a:fld>
            <a:endParaRPr lang="en-US" dirty="0"/>
          </a:p>
        </p:txBody>
      </p:sp>
    </p:spTree>
    <p:extLst>
      <p:ext uri="{BB962C8B-B14F-4D97-AF65-F5344CB8AC3E}">
        <p14:creationId xmlns:p14="http://schemas.microsoft.com/office/powerpoint/2010/main" val="2179726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an N size requirement</a:t>
            </a:r>
            <a:r>
              <a:rPr lang="en-US" baseline="0" dirty="0"/>
              <a:t> to get a color. </a:t>
            </a:r>
            <a:endParaRPr lang="en-US" dirty="0"/>
          </a:p>
        </p:txBody>
      </p:sp>
      <p:sp>
        <p:nvSpPr>
          <p:cNvPr id="4" name="Slide Number Placeholder 3"/>
          <p:cNvSpPr>
            <a:spLocks noGrp="1"/>
          </p:cNvSpPr>
          <p:nvPr>
            <p:ph type="sldNum" sz="quarter" idx="10"/>
          </p:nvPr>
        </p:nvSpPr>
        <p:spPr/>
        <p:txBody>
          <a:bodyPr/>
          <a:lstStyle/>
          <a:p>
            <a:fld id="{A2AF5477-A919-46E9-BEBB-A72DF7B34052}" type="slidenum">
              <a:rPr lang="en-US" smtClean="0"/>
              <a:t>13</a:t>
            </a:fld>
            <a:endParaRPr lang="en-US" dirty="0"/>
          </a:p>
        </p:txBody>
      </p:sp>
    </p:spTree>
    <p:extLst>
      <p:ext uri="{BB962C8B-B14F-4D97-AF65-F5344CB8AC3E}">
        <p14:creationId xmlns:p14="http://schemas.microsoft.com/office/powerpoint/2010/main" val="793887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prevent large swings</a:t>
            </a:r>
            <a:r>
              <a:rPr lang="en-US" baseline="0" dirty="0"/>
              <a:t> in results on the Dashboard from year to year, the 3 x 5 table is used for small student populations. </a:t>
            </a:r>
            <a:endParaRPr lang="en-US" dirty="0"/>
          </a:p>
        </p:txBody>
      </p:sp>
      <p:sp>
        <p:nvSpPr>
          <p:cNvPr id="4" name="Slide Number Placeholder 3"/>
          <p:cNvSpPr>
            <a:spLocks noGrp="1"/>
          </p:cNvSpPr>
          <p:nvPr>
            <p:ph type="sldNum" sz="quarter" idx="10"/>
          </p:nvPr>
        </p:nvSpPr>
        <p:spPr/>
        <p:txBody>
          <a:bodyPr/>
          <a:lstStyle/>
          <a:p>
            <a:fld id="{A2AF5477-A919-46E9-BEBB-A72DF7B34052}" type="slidenum">
              <a:rPr lang="en-US" smtClean="0"/>
              <a:t>14</a:t>
            </a:fld>
            <a:endParaRPr lang="en-US" dirty="0"/>
          </a:p>
        </p:txBody>
      </p:sp>
    </p:spTree>
    <p:extLst>
      <p:ext uri="{BB962C8B-B14F-4D97-AF65-F5344CB8AC3E}">
        <p14:creationId xmlns:p14="http://schemas.microsoft.com/office/powerpoint/2010/main" val="1485555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AF5477-A919-46E9-BEBB-A72DF7B34052}" type="slidenum">
              <a:rPr lang="en-US" smtClean="0"/>
              <a:t>23</a:t>
            </a:fld>
            <a:endParaRPr lang="en-US" dirty="0"/>
          </a:p>
        </p:txBody>
      </p:sp>
    </p:spTree>
    <p:extLst>
      <p:ext uri="{BB962C8B-B14F-4D97-AF65-F5344CB8AC3E}">
        <p14:creationId xmlns:p14="http://schemas.microsoft.com/office/powerpoint/2010/main" val="3359886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AF5477-A919-46E9-BEBB-A72DF7B34052}" type="slidenum">
              <a:rPr lang="en-US" smtClean="0"/>
              <a:t>33</a:t>
            </a:fld>
            <a:endParaRPr lang="en-US" dirty="0"/>
          </a:p>
        </p:txBody>
      </p:sp>
    </p:spTree>
    <p:extLst>
      <p:ext uri="{BB962C8B-B14F-4D97-AF65-F5344CB8AC3E}">
        <p14:creationId xmlns:p14="http://schemas.microsoft.com/office/powerpoint/2010/main" val="1479822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3600" baseline="0"/>
            </a:lvl1pPr>
          </a:lstStyle>
          <a:p>
            <a:r>
              <a:rPr lang="en-US" dirty="0"/>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E3F07B27-5348-4263-B67F-EF7FF0A6AD4A}"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baseline="0" dirty="0">
                <a:solidFill>
                  <a:srgbClr val="000066"/>
                </a:solidFill>
                <a:latin typeface="Arial" panose="020B0604020202020204" pitchFamily="34" charset="0"/>
                <a:cs typeface="Arial" panose="020B0604020202020204" pitchFamily="34" charset="0"/>
              </a:rPr>
              <a:t>Tom Torlakson</a:t>
            </a:r>
          </a:p>
          <a:p>
            <a:r>
              <a:rPr lang="en-US" sz="1200" b="1" dirty="0">
                <a:solidFill>
                  <a:srgbClr val="000066"/>
                </a:solidFill>
                <a:latin typeface="Arial" panose="020B0604020202020204" pitchFamily="34" charset="0"/>
                <a:cs typeface="Arial" panose="020B0604020202020204" pitchFamily="34" charset="0"/>
              </a:rPr>
              <a:t>State</a:t>
            </a:r>
            <a:r>
              <a:rPr lang="en-US" sz="1200" b="1" baseline="0" dirty="0">
                <a:solidFill>
                  <a:srgbClr val="000066"/>
                </a:solidFill>
                <a:latin typeface="Arial" panose="020B0604020202020204" pitchFamily="34" charset="0"/>
                <a:cs typeface="Arial" panose="020B0604020202020204" pitchFamily="34" charset="0"/>
              </a:rPr>
              <a:t> Superintendent of Public Instruction</a:t>
            </a:r>
            <a:endParaRPr lang="en-US" sz="1200" b="1" dirty="0">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3240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2712"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2301"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t>‹#›</a:t>
            </a:fld>
            <a:endParaRPr lang="en-US" dirty="0"/>
          </a:p>
        </p:txBody>
      </p:sp>
    </p:spTree>
    <p:extLst>
      <p:ext uri="{BB962C8B-B14F-4D97-AF65-F5344CB8AC3E}">
        <p14:creationId xmlns:p14="http://schemas.microsoft.com/office/powerpoint/2010/main" val="476358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646" y="-1"/>
            <a:ext cx="11400973" cy="16002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lnSpc>
                <a:spcPct val="100000"/>
              </a:lnSpc>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9645"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667433" y="1638301"/>
            <a:ext cx="5183188" cy="823912"/>
          </a:xfrm>
        </p:spPr>
        <p:txBody>
          <a:bodyPr anchor="b">
            <a:noAutofit/>
          </a:bodyPr>
          <a:lstStyle>
            <a:lvl1pPr marL="0" indent="0">
              <a:lnSpc>
                <a:spcPct val="100000"/>
              </a:lnSpc>
              <a:spcBef>
                <a:spcPts val="1000"/>
              </a:spcBef>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67434"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r>
              <a:rPr lang="en-US" dirty="0"/>
              <a:t>California Department of Education</a:t>
            </a:r>
          </a:p>
        </p:txBody>
      </p:sp>
      <p:sp>
        <p:nvSpPr>
          <p:cNvPr id="9" name="Slide Number Placeholder 8"/>
          <p:cNvSpPr>
            <a:spLocks noGrp="1"/>
          </p:cNvSpPr>
          <p:nvPr>
            <p:ph type="sldNum" sz="quarter" idx="12"/>
          </p:nvPr>
        </p:nvSpPr>
        <p:spPr/>
        <p:txBody>
          <a:bodyPr/>
          <a:lstStyle/>
          <a:p>
            <a:fld id="{E3F07B27-5348-4263-B67F-EF7FF0A6AD4A}" type="slidenum">
              <a:rPr lang="en-US" smtClean="0"/>
              <a:t>‹#›</a:t>
            </a:fld>
            <a:endParaRPr lang="en-US" dirty="0"/>
          </a:p>
        </p:txBody>
      </p:sp>
    </p:spTree>
    <p:extLst>
      <p:ext uri="{BB962C8B-B14F-4D97-AF65-F5344CB8AC3E}">
        <p14:creationId xmlns:p14="http://schemas.microsoft.com/office/powerpoint/2010/main" val="4221149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t>‹#›</a:t>
            </a:fld>
            <a:endParaRPr lang="en-US" dirty="0"/>
          </a:p>
        </p:txBody>
      </p:sp>
    </p:spTree>
    <p:extLst>
      <p:ext uri="{BB962C8B-B14F-4D97-AF65-F5344CB8AC3E}">
        <p14:creationId xmlns:p14="http://schemas.microsoft.com/office/powerpoint/2010/main" val="3489019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11558013" cy="1572768"/>
          </a:xfrm>
        </p:spPr>
        <p:txBody>
          <a:bodyPr anchor="ctr"/>
          <a:lstStyle>
            <a:lvl1pPr>
              <a:defRPr sz="3200"/>
            </a:lvl1pPr>
          </a:lstStyle>
          <a:p>
            <a:r>
              <a:rPr lang="en-US" dirty="0"/>
              <a:t>Click to edit Master title style</a:t>
            </a:r>
          </a:p>
        </p:txBody>
      </p:sp>
      <p:sp>
        <p:nvSpPr>
          <p:cNvPr id="3" name="Picture Placeholder 2"/>
          <p:cNvSpPr>
            <a:spLocks noGrp="1"/>
          </p:cNvSpPr>
          <p:nvPr>
            <p:ph type="pic" idx="1"/>
          </p:nvPr>
        </p:nvSpPr>
        <p:spPr>
          <a:xfrm>
            <a:off x="4840221" y="1782985"/>
            <a:ext cx="7010400" cy="4087368"/>
          </a:xfrm>
        </p:spPr>
        <p:txBody>
          <a:bodyPr anchor="t"/>
          <a:lstStyle>
            <a:lvl1pPr marL="0" indent="0">
              <a:lnSpc>
                <a:spcPct val="100000"/>
              </a:lnSpc>
              <a:spcBef>
                <a:spcPts val="1200"/>
              </a:spcBef>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lnSpc>
                <a:spcPct val="100000"/>
              </a:lnSpc>
              <a:spcBef>
                <a:spcPts val="1200"/>
              </a:spcBef>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t>‹#›</a:t>
            </a:fld>
            <a:endParaRPr lang="en-US" dirty="0"/>
          </a:p>
        </p:txBody>
      </p:sp>
    </p:spTree>
    <p:extLst>
      <p:ext uri="{BB962C8B-B14F-4D97-AF65-F5344CB8AC3E}">
        <p14:creationId xmlns:p14="http://schemas.microsoft.com/office/powerpoint/2010/main" val="3501660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8" y="1907159"/>
            <a:ext cx="11119104" cy="4187952"/>
          </a:xfrm>
        </p:spPr>
        <p:txBody>
          <a:bodyPr/>
          <a:lstStyle>
            <a:lvl1pPr>
              <a:lnSpc>
                <a:spcPct val="100000"/>
              </a:lnSpc>
              <a:spcBef>
                <a:spcPts val="1200"/>
              </a:spcBef>
              <a:defRPr sz="32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t>‹#›</a:t>
            </a:fld>
            <a:endParaRPr lang="en-US" dirty="0"/>
          </a:p>
        </p:txBody>
      </p:sp>
    </p:spTree>
    <p:extLst>
      <p:ext uri="{BB962C8B-B14F-4D97-AF65-F5344CB8AC3E}">
        <p14:creationId xmlns:p14="http://schemas.microsoft.com/office/powerpoint/2010/main" val="3883865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t>‹#›</a:t>
            </a:fld>
            <a:endParaRPr lang="en-US" dirty="0"/>
          </a:p>
        </p:txBody>
      </p:sp>
    </p:spTree>
    <p:extLst>
      <p:ext uri="{BB962C8B-B14F-4D97-AF65-F5344CB8AC3E}">
        <p14:creationId xmlns:p14="http://schemas.microsoft.com/office/powerpoint/2010/main" val="355994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t>‹#›</a:t>
            </a:fld>
            <a:endParaRPr lang="en-US" dirty="0"/>
          </a:p>
        </p:txBody>
      </p:sp>
      <p:sp>
        <p:nvSpPr>
          <p:cNvPr id="6" name="Content Placeholder 5"/>
          <p:cNvSpPr>
            <a:spLocks noGrp="1"/>
          </p:cNvSpPr>
          <p:nvPr>
            <p:ph sz="quarter" idx="13"/>
          </p:nvPr>
        </p:nvSpPr>
        <p:spPr>
          <a:xfrm>
            <a:off x="217715" y="1820636"/>
            <a:ext cx="11397343" cy="4318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4"/>
          </p:nvPr>
        </p:nvSpPr>
        <p:spPr>
          <a:xfrm>
            <a:off x="3679373" y="6356350"/>
            <a:ext cx="4746169" cy="365125"/>
          </a:xfrm>
        </p:spPr>
        <p:txBody>
          <a:bodyPr/>
          <a:lstStyle/>
          <a:p>
            <a:pPr lvl="0"/>
            <a:r>
              <a:rPr lang="en-US" dirty="0"/>
              <a:t>Click to edit </a:t>
            </a:r>
          </a:p>
        </p:txBody>
      </p:sp>
    </p:spTree>
    <p:extLst>
      <p:ext uri="{BB962C8B-B14F-4D97-AF65-F5344CB8AC3E}">
        <p14:creationId xmlns:p14="http://schemas.microsoft.com/office/powerpoint/2010/main" val="1776036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ingle Content">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1"/>
          </p:nvPr>
        </p:nvSpPr>
        <p:spPr>
          <a:xfrm>
            <a:off x="414867" y="1870687"/>
            <a:ext cx="11353799" cy="4268855"/>
          </a:xfrm>
        </p:spPr>
        <p:txBody>
          <a:bodyPr/>
          <a:lstStyle/>
          <a:p>
            <a:pPr lvl="0"/>
            <a:r>
              <a:rPr lang="en-US"/>
              <a:t>Click to edit Master text styles</a:t>
            </a:r>
          </a:p>
        </p:txBody>
      </p:sp>
    </p:spTree>
    <p:extLst>
      <p:ext uri="{BB962C8B-B14F-4D97-AF65-F5344CB8AC3E}">
        <p14:creationId xmlns:p14="http://schemas.microsoft.com/office/powerpoint/2010/main" val="1321167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t>‹#›</a:t>
            </a:fld>
            <a:endParaRPr lang="en-US" dirty="0"/>
          </a:p>
        </p:txBody>
      </p:sp>
      <p:sp>
        <p:nvSpPr>
          <p:cNvPr id="6" name="Content Placeholder 5"/>
          <p:cNvSpPr>
            <a:spLocks noGrp="1"/>
          </p:cNvSpPr>
          <p:nvPr>
            <p:ph sz="quarter" idx="13"/>
          </p:nvPr>
        </p:nvSpPr>
        <p:spPr>
          <a:xfrm>
            <a:off x="217715" y="1820636"/>
            <a:ext cx="11397343" cy="4318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4"/>
          </p:nvPr>
        </p:nvSpPr>
        <p:spPr>
          <a:xfrm>
            <a:off x="3679373" y="6356350"/>
            <a:ext cx="4746169" cy="365125"/>
          </a:xfrm>
        </p:spPr>
        <p:txBody>
          <a:bodyPr/>
          <a:lstStyle/>
          <a:p>
            <a:pPr lvl="0"/>
            <a:r>
              <a:rPr lang="en-US" dirty="0"/>
              <a:t>Click to edit </a:t>
            </a:r>
          </a:p>
        </p:txBody>
      </p:sp>
    </p:spTree>
    <p:extLst>
      <p:ext uri="{BB962C8B-B14F-4D97-AF65-F5344CB8AC3E}">
        <p14:creationId xmlns:p14="http://schemas.microsoft.com/office/powerpoint/2010/main" val="3665573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3600" baseline="0"/>
            </a:lvl1pPr>
          </a:lstStyle>
          <a:p>
            <a:r>
              <a:rPr lang="en-US" dirty="0"/>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Tom Torlakson</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Tree>
    <p:extLst>
      <p:ext uri="{BB962C8B-B14F-4D97-AF65-F5344CB8AC3E}">
        <p14:creationId xmlns:p14="http://schemas.microsoft.com/office/powerpoint/2010/main" val="3969051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t>‹#›</a:t>
            </a:fld>
            <a:endParaRPr lang="en-US" dirty="0"/>
          </a:p>
        </p:txBody>
      </p:sp>
    </p:spTree>
    <p:extLst>
      <p:ext uri="{BB962C8B-B14F-4D97-AF65-F5344CB8AC3E}">
        <p14:creationId xmlns:p14="http://schemas.microsoft.com/office/powerpoint/2010/main" val="2437146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56430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2712"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2301"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7060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646" y="-1"/>
            <a:ext cx="11400973" cy="16002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lnSpc>
                <a:spcPct val="100000"/>
              </a:lnSpc>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9645"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667433" y="1638301"/>
            <a:ext cx="5183188" cy="823912"/>
          </a:xfrm>
        </p:spPr>
        <p:txBody>
          <a:bodyPr anchor="b">
            <a:noAutofit/>
          </a:bodyPr>
          <a:lstStyle>
            <a:lvl1pPr marL="0" indent="0">
              <a:lnSpc>
                <a:spcPct val="100000"/>
              </a:lnSpc>
              <a:spcBef>
                <a:spcPts val="1000"/>
              </a:spcBef>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67434"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r>
              <a:rPr lang="en-US" dirty="0"/>
              <a:t>California Department of Education</a:t>
            </a:r>
          </a:p>
        </p:txBody>
      </p:sp>
      <p:sp>
        <p:nvSpPr>
          <p:cNvPr id="9" name="Slide Number Placeholder 8"/>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4077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1806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11558013" cy="1572768"/>
          </a:xfrm>
        </p:spPr>
        <p:txBody>
          <a:bodyPr anchor="ctr"/>
          <a:lstStyle>
            <a:lvl1pPr>
              <a:defRPr sz="3200"/>
            </a:lvl1pPr>
          </a:lstStyle>
          <a:p>
            <a:r>
              <a:rPr lang="en-US" dirty="0"/>
              <a:t>Click to edit Master title style</a:t>
            </a:r>
          </a:p>
        </p:txBody>
      </p:sp>
      <p:sp>
        <p:nvSpPr>
          <p:cNvPr id="3" name="Picture Placeholder 2"/>
          <p:cNvSpPr>
            <a:spLocks noGrp="1"/>
          </p:cNvSpPr>
          <p:nvPr>
            <p:ph type="pic" idx="1"/>
          </p:nvPr>
        </p:nvSpPr>
        <p:spPr>
          <a:xfrm>
            <a:off x="4840221" y="1782985"/>
            <a:ext cx="7010400" cy="4087368"/>
          </a:xfrm>
        </p:spPr>
        <p:txBody>
          <a:bodyPr anchor="t"/>
          <a:lstStyle>
            <a:lvl1pPr marL="0" indent="0">
              <a:lnSpc>
                <a:spcPct val="100000"/>
              </a:lnSpc>
              <a:spcBef>
                <a:spcPts val="1200"/>
              </a:spcBef>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lnSpc>
                <a:spcPct val="100000"/>
              </a:lnSpc>
              <a:spcBef>
                <a:spcPts val="1200"/>
              </a:spcBef>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3219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8" y="1907159"/>
            <a:ext cx="11119104" cy="4187952"/>
          </a:xfrm>
        </p:spPr>
        <p:txBody>
          <a:bodyPr/>
          <a:lstStyle>
            <a:lvl1pPr>
              <a:lnSpc>
                <a:spcPct val="100000"/>
              </a:lnSpc>
              <a:spcBef>
                <a:spcPts val="1200"/>
              </a:spcBef>
              <a:defRPr sz="32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48461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ing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1"/>
          </p:nvPr>
        </p:nvSpPr>
        <p:spPr>
          <a:xfrm>
            <a:off x="414869" y="1837510"/>
            <a:ext cx="11353798" cy="43542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0315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t>‹#›</a:t>
            </a:fld>
            <a:endParaRPr lang="en-US" dirty="0"/>
          </a:p>
        </p:txBody>
      </p:sp>
      <p:sp>
        <p:nvSpPr>
          <p:cNvPr id="6" name="Content Placeholder 5"/>
          <p:cNvSpPr>
            <a:spLocks noGrp="1"/>
          </p:cNvSpPr>
          <p:nvPr>
            <p:ph sz="quarter" idx="13"/>
          </p:nvPr>
        </p:nvSpPr>
        <p:spPr>
          <a:xfrm>
            <a:off x="217715" y="1820636"/>
            <a:ext cx="11397343" cy="4318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4"/>
          </p:nvPr>
        </p:nvSpPr>
        <p:spPr>
          <a:xfrm>
            <a:off x="3679373" y="6356350"/>
            <a:ext cx="4746169" cy="365125"/>
          </a:xfrm>
        </p:spPr>
        <p:txBody>
          <a:bodyPr/>
          <a:lstStyle/>
          <a:p>
            <a:pPr lvl="0"/>
            <a:r>
              <a:rPr lang="en-US" dirty="0"/>
              <a:t>Click to edit </a:t>
            </a:r>
          </a:p>
        </p:txBody>
      </p:sp>
    </p:spTree>
    <p:extLst>
      <p:ext uri="{BB962C8B-B14F-4D97-AF65-F5344CB8AC3E}">
        <p14:creationId xmlns:p14="http://schemas.microsoft.com/office/powerpoint/2010/main" val="39469174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9"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t>‹#›</a:t>
            </a:fld>
            <a:endParaRPr lang="en-US" dirty="0"/>
          </a:p>
        </p:txBody>
      </p:sp>
      <p:sp>
        <p:nvSpPr>
          <p:cNvPr id="8" name="Content Placeholder 2"/>
          <p:cNvSpPr>
            <a:spLocks noGrp="1"/>
          </p:cNvSpPr>
          <p:nvPr>
            <p:ph idx="13" hasCustomPrompt="1"/>
          </p:nvPr>
        </p:nvSpPr>
        <p:spPr>
          <a:xfrm>
            <a:off x="3765071"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9" name="Content Placeholder 2"/>
          <p:cNvSpPr>
            <a:spLocks noGrp="1"/>
          </p:cNvSpPr>
          <p:nvPr>
            <p:ph idx="14" hasCustomPrompt="1"/>
          </p:nvPr>
        </p:nvSpPr>
        <p:spPr>
          <a:xfrm>
            <a:off x="6818602" y="1907159"/>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10" name="Content Placeholder 2"/>
          <p:cNvSpPr>
            <a:spLocks noGrp="1"/>
          </p:cNvSpPr>
          <p:nvPr>
            <p:ph idx="15" hasCustomPrompt="1"/>
          </p:nvPr>
        </p:nvSpPr>
        <p:spPr>
          <a:xfrm>
            <a:off x="536449"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11" name="Content Placeholder 2"/>
          <p:cNvSpPr>
            <a:spLocks noGrp="1"/>
          </p:cNvSpPr>
          <p:nvPr>
            <p:ph idx="16" hasCustomPrompt="1"/>
          </p:nvPr>
        </p:nvSpPr>
        <p:spPr>
          <a:xfrm>
            <a:off x="3765070"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12" name="Content Placeholder 2"/>
          <p:cNvSpPr>
            <a:spLocks noGrp="1"/>
          </p:cNvSpPr>
          <p:nvPr>
            <p:ph idx="17" hasCustomPrompt="1"/>
          </p:nvPr>
        </p:nvSpPr>
        <p:spPr>
          <a:xfrm>
            <a:off x="7185603" y="3927306"/>
            <a:ext cx="2669596" cy="17589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5" name="Content Placeholder 4"/>
          <p:cNvSpPr>
            <a:spLocks noGrp="1"/>
          </p:cNvSpPr>
          <p:nvPr>
            <p:ph sz="quarter" idx="18"/>
          </p:nvPr>
        </p:nvSpPr>
        <p:spPr>
          <a:xfrm>
            <a:off x="1480045" y="5807075"/>
            <a:ext cx="1219200" cy="914400"/>
          </a:xfrm>
        </p:spPr>
        <p:txBody>
          <a:bodyPr/>
          <a:lstStyle/>
          <a:p>
            <a:pPr lvl="0"/>
            <a:r>
              <a:rPr lang="en-US" dirty="0"/>
              <a:t>Click </a:t>
            </a:r>
          </a:p>
        </p:txBody>
      </p:sp>
    </p:spTree>
    <p:extLst>
      <p:ext uri="{BB962C8B-B14F-4D97-AF65-F5344CB8AC3E}">
        <p14:creationId xmlns:p14="http://schemas.microsoft.com/office/powerpoint/2010/main" val="23693673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t>‹#›</a:t>
            </a:fld>
            <a:endParaRPr lang="en-US" dirty="0"/>
          </a:p>
        </p:txBody>
      </p:sp>
      <p:sp>
        <p:nvSpPr>
          <p:cNvPr id="7" name="Content Placeholder 6"/>
          <p:cNvSpPr>
            <a:spLocks noGrp="1"/>
          </p:cNvSpPr>
          <p:nvPr>
            <p:ph sz="quarter" idx="13"/>
          </p:nvPr>
        </p:nvSpPr>
        <p:spPr>
          <a:xfrm>
            <a:off x="7937500" y="2168525"/>
            <a:ext cx="3525838" cy="3214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3600450" y="2800350"/>
            <a:ext cx="3836988" cy="300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0558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2712" y="1825625"/>
            <a:ext cx="560832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2301" y="1825625"/>
            <a:ext cx="56083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t>‹#›</a:t>
            </a:fld>
            <a:endParaRPr lang="en-US" dirty="0"/>
          </a:p>
        </p:txBody>
      </p:sp>
    </p:spTree>
    <p:extLst>
      <p:ext uri="{BB962C8B-B14F-4D97-AF65-F5344CB8AC3E}">
        <p14:creationId xmlns:p14="http://schemas.microsoft.com/office/powerpoint/2010/main" val="223887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a:xfrm>
            <a:off x="211016" y="1825626"/>
            <a:ext cx="3130899" cy="1774825"/>
          </a:xfrm>
        </p:spPr>
        <p:txBody>
          <a:bodyPr/>
          <a:lstStyle>
            <a:lvl1pPr>
              <a:lnSpc>
                <a:spcPct val="100000"/>
              </a:lnSpc>
              <a:defRPr sz="3600">
                <a:latin typeface="Arial" panose="020B0604020202020204" pitchFamily="34" charset="0"/>
                <a:cs typeface="Arial" panose="020B0604020202020204" pitchFamily="34" charset="0"/>
              </a:defRPr>
            </a:lvl1pPr>
            <a:lvl2pPr marL="685800" indent="-228600">
              <a:lnSpc>
                <a:spcPct val="100000"/>
              </a:lnSpc>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buSzPct val="50000"/>
              <a:buFont typeface="Courier New" panose="02070309020205020404" pitchFamily="49" charset="0"/>
              <a:buChar char="o"/>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t>‹#›</a:t>
            </a:fld>
            <a:endParaRPr lang="en-US" dirty="0"/>
          </a:p>
        </p:txBody>
      </p:sp>
      <p:sp>
        <p:nvSpPr>
          <p:cNvPr id="5" name="Content Placeholder 4"/>
          <p:cNvSpPr>
            <a:spLocks noGrp="1"/>
          </p:cNvSpPr>
          <p:nvPr>
            <p:ph sz="quarter" idx="13"/>
          </p:nvPr>
        </p:nvSpPr>
        <p:spPr>
          <a:xfrm>
            <a:off x="3613151" y="1844676"/>
            <a:ext cx="3223683" cy="1789113"/>
          </a:xfrm>
        </p:spPr>
        <p:txBody>
          <a:bodyPr/>
          <a:lstStyle/>
          <a:p>
            <a:pPr lvl="0"/>
            <a:endParaRPr lang="en-US" dirty="0"/>
          </a:p>
        </p:txBody>
      </p:sp>
      <p:sp>
        <p:nvSpPr>
          <p:cNvPr id="7" name="Content Placeholder 4"/>
          <p:cNvSpPr>
            <a:spLocks noGrp="1"/>
          </p:cNvSpPr>
          <p:nvPr>
            <p:ph sz="quarter" idx="14"/>
          </p:nvPr>
        </p:nvSpPr>
        <p:spPr>
          <a:xfrm>
            <a:off x="7198133" y="1844676"/>
            <a:ext cx="3223683" cy="1789113"/>
          </a:xfrm>
        </p:spPr>
        <p:txBody>
          <a:bodyPr/>
          <a:lstStyle/>
          <a:p>
            <a:pPr lvl="0"/>
            <a:endParaRPr lang="en-US" dirty="0"/>
          </a:p>
        </p:txBody>
      </p:sp>
      <p:sp>
        <p:nvSpPr>
          <p:cNvPr id="8" name="Content Placeholder 4"/>
          <p:cNvSpPr>
            <a:spLocks noGrp="1"/>
          </p:cNvSpPr>
          <p:nvPr>
            <p:ph sz="quarter" idx="15"/>
          </p:nvPr>
        </p:nvSpPr>
        <p:spPr>
          <a:xfrm>
            <a:off x="7198133" y="3752397"/>
            <a:ext cx="3223683" cy="1789113"/>
          </a:xfrm>
        </p:spPr>
        <p:txBody>
          <a:bodyPr/>
          <a:lstStyle/>
          <a:p>
            <a:pPr lvl="0"/>
            <a:endParaRPr lang="en-US" dirty="0"/>
          </a:p>
        </p:txBody>
      </p:sp>
      <p:sp>
        <p:nvSpPr>
          <p:cNvPr id="9" name="Content Placeholder 4"/>
          <p:cNvSpPr>
            <a:spLocks noGrp="1"/>
          </p:cNvSpPr>
          <p:nvPr>
            <p:ph sz="quarter" idx="16"/>
          </p:nvPr>
        </p:nvSpPr>
        <p:spPr>
          <a:xfrm>
            <a:off x="3751036" y="3752397"/>
            <a:ext cx="3223683" cy="1789113"/>
          </a:xfrm>
        </p:spPr>
        <p:txBody>
          <a:bodyPr/>
          <a:lstStyle/>
          <a:p>
            <a:pPr lvl="0"/>
            <a:endParaRPr lang="en-US" dirty="0"/>
          </a:p>
        </p:txBody>
      </p:sp>
      <p:sp>
        <p:nvSpPr>
          <p:cNvPr id="10" name="Content Placeholder 4"/>
          <p:cNvSpPr>
            <a:spLocks noGrp="1"/>
          </p:cNvSpPr>
          <p:nvPr>
            <p:ph sz="quarter" idx="17"/>
          </p:nvPr>
        </p:nvSpPr>
        <p:spPr>
          <a:xfrm>
            <a:off x="211016" y="3752396"/>
            <a:ext cx="3223683" cy="1789113"/>
          </a:xfrm>
        </p:spPr>
        <p:txBody>
          <a:bodyPr/>
          <a:lstStyle/>
          <a:p>
            <a:pPr lvl="0"/>
            <a:endParaRPr lang="en-US" dirty="0"/>
          </a:p>
        </p:txBody>
      </p:sp>
      <p:sp>
        <p:nvSpPr>
          <p:cNvPr id="11" name="Content Placeholder 4"/>
          <p:cNvSpPr>
            <a:spLocks noGrp="1"/>
          </p:cNvSpPr>
          <p:nvPr>
            <p:ph sz="quarter" idx="18"/>
          </p:nvPr>
        </p:nvSpPr>
        <p:spPr>
          <a:xfrm>
            <a:off x="5496228" y="2633890"/>
            <a:ext cx="3223683" cy="1789113"/>
          </a:xfrm>
        </p:spPr>
        <p:txBody>
          <a:bodyPr/>
          <a:lstStyle/>
          <a:p>
            <a:pPr lvl="0"/>
            <a:endParaRPr lang="en-US" dirty="0"/>
          </a:p>
        </p:txBody>
      </p:sp>
      <p:sp>
        <p:nvSpPr>
          <p:cNvPr id="12" name="Content Placeholder 4"/>
          <p:cNvSpPr>
            <a:spLocks noGrp="1"/>
          </p:cNvSpPr>
          <p:nvPr>
            <p:ph sz="quarter" idx="19"/>
          </p:nvPr>
        </p:nvSpPr>
        <p:spPr>
          <a:xfrm>
            <a:off x="1730073" y="2633890"/>
            <a:ext cx="3223683" cy="1789113"/>
          </a:xfrm>
        </p:spPr>
        <p:txBody>
          <a:bodyPr/>
          <a:lstStyle/>
          <a:p>
            <a:pPr lvl="0"/>
            <a:endParaRPr lang="en-US" dirty="0"/>
          </a:p>
        </p:txBody>
      </p:sp>
      <p:sp>
        <p:nvSpPr>
          <p:cNvPr id="13" name="Content Placeholder 4"/>
          <p:cNvSpPr>
            <a:spLocks noGrp="1"/>
          </p:cNvSpPr>
          <p:nvPr>
            <p:ph sz="quarter" idx="20"/>
          </p:nvPr>
        </p:nvSpPr>
        <p:spPr>
          <a:xfrm>
            <a:off x="3724859" y="2633890"/>
            <a:ext cx="3223683" cy="1789113"/>
          </a:xfrm>
        </p:spPr>
        <p:txBody>
          <a:bodyPr/>
          <a:lstStyle/>
          <a:p>
            <a:pPr lvl="0"/>
            <a:endParaRPr lang="en-US" dirty="0"/>
          </a:p>
        </p:txBody>
      </p:sp>
      <p:sp>
        <p:nvSpPr>
          <p:cNvPr id="14" name="Content Placeholder 4"/>
          <p:cNvSpPr>
            <a:spLocks noGrp="1"/>
          </p:cNvSpPr>
          <p:nvPr>
            <p:ph sz="quarter" idx="21"/>
          </p:nvPr>
        </p:nvSpPr>
        <p:spPr>
          <a:xfrm>
            <a:off x="7959023" y="2633890"/>
            <a:ext cx="3223683" cy="1789113"/>
          </a:xfrm>
        </p:spPr>
        <p:txBody>
          <a:bodyPr/>
          <a:lstStyle/>
          <a:p>
            <a:pPr lvl="0"/>
            <a:endParaRPr lang="en-US" dirty="0"/>
          </a:p>
        </p:txBody>
      </p:sp>
      <p:sp>
        <p:nvSpPr>
          <p:cNvPr id="15" name="Content Placeholder 4"/>
          <p:cNvSpPr>
            <a:spLocks noGrp="1"/>
          </p:cNvSpPr>
          <p:nvPr>
            <p:ph sz="quarter" idx="22"/>
          </p:nvPr>
        </p:nvSpPr>
        <p:spPr>
          <a:xfrm>
            <a:off x="1744565" y="3265148"/>
            <a:ext cx="3223683" cy="1789113"/>
          </a:xfrm>
        </p:spPr>
        <p:txBody>
          <a:bodyPr/>
          <a:lstStyle/>
          <a:p>
            <a:pPr lvl="0"/>
            <a:endParaRPr lang="en-US" dirty="0"/>
          </a:p>
        </p:txBody>
      </p:sp>
      <p:sp>
        <p:nvSpPr>
          <p:cNvPr id="17" name="Text Placeholder 16"/>
          <p:cNvSpPr>
            <a:spLocks noGrp="1"/>
          </p:cNvSpPr>
          <p:nvPr>
            <p:ph type="body" sz="quarter" idx="23"/>
          </p:nvPr>
        </p:nvSpPr>
        <p:spPr>
          <a:xfrm>
            <a:off x="211667" y="5699125"/>
            <a:ext cx="7321551" cy="457200"/>
          </a:xfrm>
        </p:spPr>
        <p:txBody>
          <a:bodyPr/>
          <a:lstStyle/>
          <a:p>
            <a:pPr lvl="0"/>
            <a:endParaRPr lang="en-US" dirty="0"/>
          </a:p>
        </p:txBody>
      </p:sp>
      <p:sp>
        <p:nvSpPr>
          <p:cNvPr id="19" name="Text Placeholder 18"/>
          <p:cNvSpPr>
            <a:spLocks noGrp="1"/>
          </p:cNvSpPr>
          <p:nvPr>
            <p:ph type="body" sz="quarter" idx="24"/>
          </p:nvPr>
        </p:nvSpPr>
        <p:spPr>
          <a:xfrm>
            <a:off x="211667" y="6288087"/>
            <a:ext cx="7321551" cy="501650"/>
          </a:xfrm>
        </p:spPr>
        <p:txBody>
          <a:bodyPr/>
          <a:lstStyle/>
          <a:p>
            <a:pPr lvl="0"/>
            <a:endParaRPr lang="en-US" dirty="0"/>
          </a:p>
        </p:txBody>
      </p:sp>
    </p:spTree>
    <p:extLst>
      <p:ext uri="{BB962C8B-B14F-4D97-AF65-F5344CB8AC3E}">
        <p14:creationId xmlns:p14="http://schemas.microsoft.com/office/powerpoint/2010/main" val="39413086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ngle Content">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1"/>
          </p:nvPr>
        </p:nvSpPr>
        <p:spPr>
          <a:xfrm>
            <a:off x="414867" y="1870687"/>
            <a:ext cx="11353799" cy="4268855"/>
          </a:xfrm>
        </p:spPr>
        <p:txBody>
          <a:bodyPr/>
          <a:lstStyle/>
          <a:p>
            <a:pPr lvl="0"/>
            <a:r>
              <a:rPr lang="en-US"/>
              <a:t>Click to edit Master text styles</a:t>
            </a:r>
          </a:p>
        </p:txBody>
      </p:sp>
    </p:spTree>
    <p:extLst>
      <p:ext uri="{BB962C8B-B14F-4D97-AF65-F5344CB8AC3E}">
        <p14:creationId xmlns:p14="http://schemas.microsoft.com/office/powerpoint/2010/main" val="7738508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938" y="-240242"/>
            <a:ext cx="11494169" cy="3632199"/>
          </a:xfrm>
        </p:spPr>
        <p:txBody>
          <a:bodyPr/>
          <a:lstStyle>
            <a:lvl1pPr algn="ctr">
              <a:defRPr/>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37133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3600" baseline="0"/>
            </a:lvl1pPr>
          </a:lstStyle>
          <a:p>
            <a:r>
              <a:rPr lang="en-US" dirty="0"/>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dirty="0">
                <a:solidFill>
                  <a:srgbClr val="000066"/>
                </a:solidFill>
                <a:latin typeface="Arial" panose="020B0604020202020204" pitchFamily="34" charset="0"/>
                <a:cs typeface="Arial" panose="020B0604020202020204" pitchFamily="34" charset="0"/>
              </a:rPr>
              <a:t>Tony Thurmond</a:t>
            </a:r>
          </a:p>
          <a:p>
            <a:r>
              <a:rPr lang="en-US" sz="1200" b="1" dirty="0">
                <a:solidFill>
                  <a:srgbClr val="000066"/>
                </a:solidFill>
                <a:latin typeface="Arial" panose="020B0604020202020204" pitchFamily="34" charset="0"/>
                <a:cs typeface="Arial" panose="020B0604020202020204" pitchFamily="34" charset="0"/>
              </a:rPr>
              <a:t>State Superintendent of Public Instruction</a:t>
            </a:r>
          </a:p>
        </p:txBody>
      </p:sp>
      <p:sp>
        <p:nvSpPr>
          <p:cNvPr id="5" name="Content Placeholder 4"/>
          <p:cNvSpPr>
            <a:spLocks noGrp="1"/>
          </p:cNvSpPr>
          <p:nvPr>
            <p:ph sz="quarter" idx="13"/>
          </p:nvPr>
        </p:nvSpPr>
        <p:spPr>
          <a:xfrm>
            <a:off x="8360598" y="6198811"/>
            <a:ext cx="3490023" cy="549275"/>
          </a:xfrm>
        </p:spPr>
        <p:txBody>
          <a:bodyPr/>
          <a:lstStyle/>
          <a:p>
            <a:pPr lvl="0"/>
            <a:r>
              <a:rPr lang="en-US" dirty="0"/>
              <a:t>Click to</a:t>
            </a:r>
          </a:p>
        </p:txBody>
      </p:sp>
    </p:spTree>
    <p:extLst>
      <p:ext uri="{BB962C8B-B14F-4D97-AF65-F5344CB8AC3E}">
        <p14:creationId xmlns:p14="http://schemas.microsoft.com/office/powerpoint/2010/main" val="27859041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466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2712"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2301"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16881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9646" y="-1"/>
            <a:ext cx="11400973" cy="16002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lnSpc>
                <a:spcPct val="100000"/>
              </a:lnSpc>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9645"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667433" y="1638301"/>
            <a:ext cx="5183188" cy="823912"/>
          </a:xfrm>
        </p:spPr>
        <p:txBody>
          <a:bodyPr anchor="b">
            <a:noAutofit/>
          </a:bodyPr>
          <a:lstStyle>
            <a:lvl1pPr marL="0" indent="0">
              <a:lnSpc>
                <a:spcPct val="100000"/>
              </a:lnSpc>
              <a:spcBef>
                <a:spcPts val="1000"/>
              </a:spcBef>
              <a:buNone/>
              <a:defRPr sz="3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67434"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r>
              <a:rPr lang="en-US" dirty="0"/>
              <a:t>California Department of Education</a:t>
            </a:r>
          </a:p>
        </p:txBody>
      </p:sp>
      <p:sp>
        <p:nvSpPr>
          <p:cNvPr id="9" name="Slide Number Placeholder 8"/>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951325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27286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11558013" cy="1572768"/>
          </a:xfrm>
        </p:spPr>
        <p:txBody>
          <a:bodyPr anchor="ctr"/>
          <a:lstStyle>
            <a:lvl1pPr>
              <a:defRPr sz="3200"/>
            </a:lvl1pPr>
          </a:lstStyle>
          <a:p>
            <a:r>
              <a:rPr lang="en-US" dirty="0"/>
              <a:t>Click to edit Master title style</a:t>
            </a:r>
          </a:p>
        </p:txBody>
      </p:sp>
      <p:sp>
        <p:nvSpPr>
          <p:cNvPr id="3" name="Picture Placeholder 2"/>
          <p:cNvSpPr>
            <a:spLocks noGrp="1"/>
          </p:cNvSpPr>
          <p:nvPr>
            <p:ph type="pic" idx="1"/>
          </p:nvPr>
        </p:nvSpPr>
        <p:spPr>
          <a:xfrm>
            <a:off x="4840221" y="1782985"/>
            <a:ext cx="7010400" cy="4087368"/>
          </a:xfrm>
        </p:spPr>
        <p:txBody>
          <a:bodyPr anchor="t"/>
          <a:lstStyle>
            <a:lvl1pPr marL="0" indent="0">
              <a:lnSpc>
                <a:spcPct val="100000"/>
              </a:lnSpc>
              <a:spcBef>
                <a:spcPts val="1200"/>
              </a:spcBef>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lnSpc>
                <a:spcPct val="100000"/>
              </a:lnSpc>
              <a:spcBef>
                <a:spcPts val="1200"/>
              </a:spcBef>
              <a:buNone/>
              <a:defRPr sz="24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51474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536448" y="0"/>
            <a:ext cx="1111910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8" y="1907159"/>
            <a:ext cx="11119104" cy="4187952"/>
          </a:xfrm>
        </p:spPr>
        <p:txBody>
          <a:bodyPr/>
          <a:lstStyle>
            <a:lvl1pPr>
              <a:lnSpc>
                <a:spcPct val="100000"/>
              </a:lnSpc>
              <a:spcBef>
                <a:spcPts val="1200"/>
              </a:spcBef>
              <a:defRPr sz="320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780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68384" cy="1600200"/>
          </a:xfrm>
        </p:spPr>
        <p:txBody>
          <a:bodyPr/>
          <a:lstStyle/>
          <a:p>
            <a:r>
              <a:rPr lang="en-US" dirty="0"/>
              <a:t>Click to edit Master title style</a:t>
            </a:r>
          </a:p>
        </p:txBody>
      </p:sp>
      <p:sp>
        <p:nvSpPr>
          <p:cNvPr id="3" name="Text Placeholder 2"/>
          <p:cNvSpPr>
            <a:spLocks noGrp="1"/>
          </p:cNvSpPr>
          <p:nvPr>
            <p:ph type="body" idx="1"/>
          </p:nvPr>
        </p:nvSpPr>
        <p:spPr>
          <a:xfrm>
            <a:off x="449645" y="1638301"/>
            <a:ext cx="5157787"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9645"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667433" y="1638301"/>
            <a:ext cx="5183188" cy="823912"/>
          </a:xfrm>
        </p:spPr>
        <p:txBody>
          <a:bodyPr anchor="b">
            <a:no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67434"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r>
              <a:rPr lang="en-US" dirty="0"/>
              <a:t>California Department of Education</a:t>
            </a:r>
          </a:p>
        </p:txBody>
      </p:sp>
      <p:sp>
        <p:nvSpPr>
          <p:cNvPr id="9" name="Slide Number Placeholder 8"/>
          <p:cNvSpPr>
            <a:spLocks noGrp="1"/>
          </p:cNvSpPr>
          <p:nvPr>
            <p:ph type="sldNum" sz="quarter" idx="12"/>
          </p:nvPr>
        </p:nvSpPr>
        <p:spPr/>
        <p:txBody>
          <a:bodyPr/>
          <a:lstStyle/>
          <a:p>
            <a:fld id="{E3F07B27-5348-4263-B67F-EF7FF0A6AD4A}" type="slidenum">
              <a:rPr lang="en-US" smtClean="0"/>
              <a:t>‹#›</a:t>
            </a:fld>
            <a:endParaRPr lang="en-US" dirty="0"/>
          </a:p>
        </p:txBody>
      </p:sp>
    </p:spTree>
    <p:extLst>
      <p:ext uri="{BB962C8B-B14F-4D97-AF65-F5344CB8AC3E}">
        <p14:creationId xmlns:p14="http://schemas.microsoft.com/office/powerpoint/2010/main" val="26462694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ngle Content">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1"/>
          </p:nvPr>
        </p:nvSpPr>
        <p:spPr>
          <a:xfrm>
            <a:off x="414867" y="1870687"/>
            <a:ext cx="11353799" cy="2536721"/>
          </a:xfrm>
        </p:spPr>
        <p:txBody>
          <a:bodyPr/>
          <a:lstStyle/>
          <a:p>
            <a:pPr lvl="0"/>
            <a:r>
              <a:rPr lang="en-US"/>
              <a:t>Click to edit Master text styles</a:t>
            </a:r>
          </a:p>
        </p:txBody>
      </p:sp>
      <p:sp>
        <p:nvSpPr>
          <p:cNvPr id="6" name="Chart Placeholder 5"/>
          <p:cNvSpPr>
            <a:spLocks noGrp="1"/>
          </p:cNvSpPr>
          <p:nvPr>
            <p:ph type="chart" sz="quarter" idx="12"/>
          </p:nvPr>
        </p:nvSpPr>
        <p:spPr>
          <a:xfrm>
            <a:off x="414338" y="4572000"/>
            <a:ext cx="11591925" cy="1784350"/>
          </a:xfrm>
        </p:spPr>
        <p:txBody>
          <a:bodyPr/>
          <a:lstStyle/>
          <a:p>
            <a:endParaRPr lang="en-US"/>
          </a:p>
        </p:txBody>
      </p:sp>
    </p:spTree>
    <p:extLst>
      <p:ext uri="{BB962C8B-B14F-4D97-AF65-F5344CB8AC3E}">
        <p14:creationId xmlns:p14="http://schemas.microsoft.com/office/powerpoint/2010/main" val="15179511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938" y="-240242"/>
            <a:ext cx="11494169" cy="3632199"/>
          </a:xfrm>
        </p:spPr>
        <p:txBody>
          <a:bodyPr/>
          <a:lstStyle>
            <a:lvl1pPr algn="ctr">
              <a:defRPr/>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37361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2712"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2301"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609995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ingle Content">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1"/>
          </p:nvPr>
        </p:nvSpPr>
        <p:spPr>
          <a:xfrm>
            <a:off x="414867" y="1870687"/>
            <a:ext cx="11353799" cy="2536721"/>
          </a:xfrm>
        </p:spPr>
        <p:txBody>
          <a:bodyPr/>
          <a:lstStyle/>
          <a:p>
            <a:pPr lvl="0"/>
            <a:r>
              <a:rPr lang="en-US"/>
              <a:t>Click to edit Master text styles</a:t>
            </a:r>
          </a:p>
        </p:txBody>
      </p:sp>
      <p:sp>
        <p:nvSpPr>
          <p:cNvPr id="6" name="Chart Placeholder 5"/>
          <p:cNvSpPr>
            <a:spLocks noGrp="1"/>
          </p:cNvSpPr>
          <p:nvPr>
            <p:ph type="chart" sz="quarter" idx="12"/>
          </p:nvPr>
        </p:nvSpPr>
        <p:spPr>
          <a:xfrm>
            <a:off x="414338" y="4572000"/>
            <a:ext cx="11591925" cy="1784350"/>
          </a:xfrm>
        </p:spPr>
        <p:txBody>
          <a:bodyPr/>
          <a:lstStyle/>
          <a:p>
            <a:endParaRPr lang="en-US"/>
          </a:p>
        </p:txBody>
      </p:sp>
    </p:spTree>
    <p:extLst>
      <p:ext uri="{BB962C8B-B14F-4D97-AF65-F5344CB8AC3E}">
        <p14:creationId xmlns:p14="http://schemas.microsoft.com/office/powerpoint/2010/main" val="15623588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938" y="-240242"/>
            <a:ext cx="11494169" cy="3632199"/>
          </a:xfrm>
        </p:spPr>
        <p:txBody>
          <a:bodyPr/>
          <a:lstStyle>
            <a:lvl1pPr algn="ctr">
              <a:defRPr/>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82781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2712"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2301"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03074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ingle Content">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4"/>
          <p:cNvSpPr>
            <a:spLocks noGrp="1"/>
          </p:cNvSpPr>
          <p:nvPr>
            <p:ph sz="quarter" idx="11"/>
          </p:nvPr>
        </p:nvSpPr>
        <p:spPr>
          <a:xfrm>
            <a:off x="414867" y="1870687"/>
            <a:ext cx="11353799" cy="2536721"/>
          </a:xfrm>
        </p:spPr>
        <p:txBody>
          <a:bodyPr/>
          <a:lstStyle/>
          <a:p>
            <a:pPr lvl="0"/>
            <a:r>
              <a:rPr lang="en-US"/>
              <a:t>Click to edit Master text styles</a:t>
            </a:r>
          </a:p>
        </p:txBody>
      </p:sp>
      <p:sp>
        <p:nvSpPr>
          <p:cNvPr id="6" name="Chart Placeholder 5"/>
          <p:cNvSpPr>
            <a:spLocks noGrp="1"/>
          </p:cNvSpPr>
          <p:nvPr>
            <p:ph type="chart" sz="quarter" idx="12"/>
          </p:nvPr>
        </p:nvSpPr>
        <p:spPr>
          <a:xfrm>
            <a:off x="414338" y="4572000"/>
            <a:ext cx="11591925" cy="1784350"/>
          </a:xfrm>
        </p:spPr>
        <p:txBody>
          <a:bodyPr/>
          <a:lstStyle/>
          <a:p>
            <a:endParaRPr lang="en-US"/>
          </a:p>
        </p:txBody>
      </p:sp>
    </p:spTree>
    <p:extLst>
      <p:ext uri="{BB962C8B-B14F-4D97-AF65-F5344CB8AC3E}">
        <p14:creationId xmlns:p14="http://schemas.microsoft.com/office/powerpoint/2010/main" val="39246679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938" y="-240242"/>
            <a:ext cx="11494169" cy="3632199"/>
          </a:xfrm>
        </p:spPr>
        <p:txBody>
          <a:bodyPr/>
          <a:lstStyle>
            <a:lvl1pPr algn="ctr">
              <a:defRPr/>
            </a:lvl1pPr>
          </a:lstStyle>
          <a:p>
            <a:r>
              <a:rPr lang="en-US"/>
              <a:t>Click to edit Master title style</a:t>
            </a:r>
            <a:endParaRPr lang="en-US" dirty="0"/>
          </a:p>
        </p:txBody>
      </p:sp>
      <p:sp>
        <p:nvSpPr>
          <p:cNvPr id="4" name="Slide Number Placeholder 3"/>
          <p:cNvSpPr>
            <a:spLocks noGrp="1"/>
          </p:cNvSpPr>
          <p:nvPr>
            <p:ph type="sldNum" sz="quarter" idx="11"/>
          </p:nvPr>
        </p:nvSpPr>
        <p:spPr/>
        <p:txBody>
          <a:body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43223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2712"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2301" y="1825625"/>
            <a:ext cx="5608320" cy="4351338"/>
          </a:xfrm>
        </p:spPr>
        <p:txBody>
          <a:bodyPr/>
          <a:lstStyle>
            <a:lvl1pPr>
              <a:lnSpc>
                <a:spcPct val="100000"/>
              </a:lnSpc>
              <a:spcBef>
                <a:spcPts val="1200"/>
              </a:spcBef>
              <a:defRPr>
                <a:latin typeface="Arial" panose="020B0604020202020204" pitchFamily="34" charset="0"/>
                <a:cs typeface="Arial" panose="020B0604020202020204" pitchFamily="34" charset="0"/>
              </a:defRPr>
            </a:lvl1pPr>
            <a:lvl2pPr>
              <a:lnSpc>
                <a:spcPct val="100000"/>
              </a:lnSpc>
              <a:spcBef>
                <a:spcPts val="1200"/>
              </a:spcBef>
              <a:defRPr>
                <a:latin typeface="Arial" panose="020B0604020202020204" pitchFamily="34" charset="0"/>
                <a:cs typeface="Arial" panose="020B0604020202020204" pitchFamily="34" charset="0"/>
              </a:defRPr>
            </a:lvl2pPr>
            <a:lvl3pPr>
              <a:lnSpc>
                <a:spcPct val="100000"/>
              </a:lnSpc>
              <a:spcBef>
                <a:spcPts val="1200"/>
              </a:spcBef>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E3F07B27-5348-4263-B67F-EF7FF0A6A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98042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t>‹#›</a:t>
            </a:fld>
            <a:endParaRPr lang="en-US" dirty="0"/>
          </a:p>
        </p:txBody>
      </p:sp>
    </p:spTree>
    <p:extLst>
      <p:ext uri="{BB962C8B-B14F-4D97-AF65-F5344CB8AC3E}">
        <p14:creationId xmlns:p14="http://schemas.microsoft.com/office/powerpoint/2010/main" val="2148494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68384" cy="164592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hasCustomPrompt="1"/>
          </p:nvPr>
        </p:nvSpPr>
        <p:spPr>
          <a:xfrm>
            <a:off x="536448" y="1907159"/>
            <a:ext cx="11119104"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Insert Graphic/video/chart\</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t>‹#›</a:t>
            </a:fld>
            <a:endParaRPr lang="en-US" dirty="0"/>
          </a:p>
        </p:txBody>
      </p:sp>
    </p:spTree>
    <p:extLst>
      <p:ext uri="{BB962C8B-B14F-4D97-AF65-F5344CB8AC3E}">
        <p14:creationId xmlns:p14="http://schemas.microsoft.com/office/powerpoint/2010/main" val="3340205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0"/>
            <a:ext cx="8875776" cy="1572768"/>
          </a:xfrm>
        </p:spPr>
        <p:txBody>
          <a:bodyPr anchor="ctr"/>
          <a:lstStyle>
            <a:lvl1pPr>
              <a:defRPr sz="3200"/>
            </a:lvl1pPr>
          </a:lstStyle>
          <a:p>
            <a:r>
              <a:rPr lang="en-US" dirty="0"/>
              <a:t>Click to edit Master title style</a:t>
            </a:r>
          </a:p>
        </p:txBody>
      </p:sp>
      <p:sp>
        <p:nvSpPr>
          <p:cNvPr id="3" name="Picture Placeholder 2"/>
          <p:cNvSpPr>
            <a:spLocks noGrp="1"/>
          </p:cNvSpPr>
          <p:nvPr>
            <p:ph type="pic" idx="1"/>
          </p:nvPr>
        </p:nvSpPr>
        <p:spPr>
          <a:xfrm>
            <a:off x="4840221" y="1782985"/>
            <a:ext cx="7010400" cy="4087368"/>
          </a:xfrm>
        </p:spPr>
        <p:txBody>
          <a:bodyPr anchor="t"/>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92608" y="1782985"/>
            <a:ext cx="4315968" cy="408736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dirty="0"/>
              <a:t>California Department of Education</a:t>
            </a:r>
          </a:p>
        </p:txBody>
      </p:sp>
      <p:sp>
        <p:nvSpPr>
          <p:cNvPr id="7" name="Slide Number Placeholder 6"/>
          <p:cNvSpPr>
            <a:spLocks noGrp="1"/>
          </p:cNvSpPr>
          <p:nvPr>
            <p:ph type="sldNum" sz="quarter" idx="12"/>
          </p:nvPr>
        </p:nvSpPr>
        <p:spPr/>
        <p:txBody>
          <a:bodyPr/>
          <a:lstStyle/>
          <a:p>
            <a:fld id="{E3F07B27-5348-4263-B67F-EF7FF0A6AD4A}" type="slidenum">
              <a:rPr lang="en-US" smtClean="0"/>
              <a:t>‹#›</a:t>
            </a:fld>
            <a:endParaRPr lang="en-US" dirty="0"/>
          </a:p>
        </p:txBody>
      </p:sp>
    </p:spTree>
    <p:extLst>
      <p:ext uri="{BB962C8B-B14F-4D97-AF65-F5344CB8AC3E}">
        <p14:creationId xmlns:p14="http://schemas.microsoft.com/office/powerpoint/2010/main" val="1312849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1645" y="1188779"/>
            <a:ext cx="11618976" cy="2048256"/>
          </a:xfrm>
        </p:spPr>
        <p:txBody>
          <a:bodyPr anchor="ctr">
            <a:normAutofit/>
          </a:bodyPr>
          <a:lstStyle>
            <a:lvl1pPr algn="ctr">
              <a:defRPr sz="3600" baseline="0"/>
            </a:lvl1pPr>
          </a:lstStyle>
          <a:p>
            <a:r>
              <a:rPr lang="en-US" dirty="0"/>
              <a:t>Click to edit Master title style</a:t>
            </a:r>
          </a:p>
        </p:txBody>
      </p:sp>
      <p:sp>
        <p:nvSpPr>
          <p:cNvPr id="3" name="Subtitle 2"/>
          <p:cNvSpPr>
            <a:spLocks noGrp="1"/>
          </p:cNvSpPr>
          <p:nvPr>
            <p:ph type="subTitle" idx="1"/>
          </p:nvPr>
        </p:nvSpPr>
        <p:spPr>
          <a:xfrm>
            <a:off x="231645" y="3784539"/>
            <a:ext cx="11618976" cy="2029968"/>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E3F07B27-5348-4263-B67F-EF7FF0A6AD4A}"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632" y="6081336"/>
            <a:ext cx="4089400" cy="666750"/>
          </a:xfrm>
          <a:prstGeom prst="rect">
            <a:avLst/>
          </a:prstGeom>
        </p:spPr>
      </p:pic>
      <p:cxnSp>
        <p:nvCxnSpPr>
          <p:cNvPr id="8" name="Straight Connector 7"/>
          <p:cNvCxnSpPr/>
          <p:nvPr userDrawn="1"/>
        </p:nvCxnSpPr>
        <p:spPr>
          <a:xfrm flipV="1">
            <a:off x="287217" y="3492379"/>
            <a:ext cx="9472247" cy="17584"/>
          </a:xfrm>
          <a:prstGeom prst="line">
            <a:avLst/>
          </a:prstGeom>
          <a:ln w="127000" cap="flat" cmpd="sng">
            <a:gradFill flip="none" rotWithShape="1">
              <a:gsLst>
                <a:gs pos="98000">
                  <a:schemeClr val="bg1"/>
                </a:gs>
                <a:gs pos="81000">
                  <a:srgbClr val="003399"/>
                </a:gs>
              </a:gsLst>
              <a:path path="circle">
                <a:fillToRect t="100000" r="100000"/>
              </a:path>
              <a:tileRect l="-100000" b="-100000"/>
            </a:gradFill>
            <a:beve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535815" y="6286422"/>
            <a:ext cx="4394824" cy="461665"/>
          </a:xfrm>
          <a:prstGeom prst="rect">
            <a:avLst/>
          </a:prstGeom>
          <a:noFill/>
        </p:spPr>
        <p:txBody>
          <a:bodyPr wrap="square" rtlCol="0">
            <a:spAutoFit/>
          </a:bodyPr>
          <a:lstStyle/>
          <a:p>
            <a:r>
              <a:rPr lang="en-US" sz="1200" b="1" cap="small" baseline="0" dirty="0">
                <a:solidFill>
                  <a:srgbClr val="000066"/>
                </a:solidFill>
                <a:latin typeface="Arial" panose="020B0604020202020204" pitchFamily="34" charset="0"/>
                <a:cs typeface="Arial" panose="020B0604020202020204" pitchFamily="34" charset="0"/>
              </a:rPr>
              <a:t>Tony Thurmond</a:t>
            </a:r>
          </a:p>
          <a:p>
            <a:r>
              <a:rPr lang="en-US" sz="1200" b="1" dirty="0">
                <a:solidFill>
                  <a:srgbClr val="000066"/>
                </a:solidFill>
                <a:latin typeface="Arial" panose="020B0604020202020204" pitchFamily="34" charset="0"/>
                <a:cs typeface="Arial" panose="020B0604020202020204" pitchFamily="34" charset="0"/>
              </a:rPr>
              <a:t>State</a:t>
            </a:r>
            <a:r>
              <a:rPr lang="en-US" sz="1200" b="1" baseline="0" dirty="0">
                <a:solidFill>
                  <a:srgbClr val="000066"/>
                </a:solidFill>
                <a:latin typeface="Arial" panose="020B0604020202020204" pitchFamily="34" charset="0"/>
                <a:cs typeface="Arial" panose="020B0604020202020204" pitchFamily="34" charset="0"/>
              </a:rPr>
              <a:t> Superintendent of Public Instruction</a:t>
            </a:r>
            <a:endParaRPr lang="en-US" sz="1200" b="1" dirty="0">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4687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spcBef>
                <a:spcPts val="1200"/>
              </a:spcBef>
              <a:defRPr>
                <a:latin typeface="Arial" panose="020B0604020202020204" pitchFamily="34" charset="0"/>
                <a:cs typeface="Arial" panose="020B0604020202020204" pitchFamily="34" charset="0"/>
              </a:defRPr>
            </a:lvl1pPr>
            <a:lvl2pPr marL="685800" indent="-228600">
              <a:lnSpc>
                <a:spcPct val="100000"/>
              </a:lnSpc>
              <a:spcBef>
                <a:spcPts val="1200"/>
              </a:spcBef>
              <a:buFont typeface="Arial" panose="020B0604020202020204" pitchFamily="34" charset="0"/>
              <a:buChar char="–"/>
              <a:defRPr>
                <a:latin typeface="Arial" panose="020B0604020202020204" pitchFamily="34" charset="0"/>
                <a:cs typeface="Arial" panose="020B0604020202020204" pitchFamily="34" charset="0"/>
              </a:defRPr>
            </a:lvl2pPr>
            <a:lvl3pPr marL="1143000" indent="-228600">
              <a:lnSpc>
                <a:spcPct val="100000"/>
              </a:lnSpc>
              <a:spcBef>
                <a:spcPts val="1200"/>
              </a:spcBef>
              <a:buFont typeface="Wingdings" panose="05000000000000000000" pitchFamily="2" charset="2"/>
              <a:buChar char="§"/>
              <a:defRPr>
                <a:latin typeface="Arial" panose="020B0604020202020204" pitchFamily="34" charset="0"/>
                <a:cs typeface="Arial" panose="020B0604020202020204" pitchFamily="34" charset="0"/>
              </a:defRPr>
            </a:lvl3pPr>
            <a:lvl4pPr>
              <a:lnSpc>
                <a:spcPct val="100000"/>
              </a:lnSpc>
              <a:spcBef>
                <a:spcPts val="1200"/>
              </a:spcBef>
              <a:defRPr>
                <a:latin typeface="Arial" panose="020B0604020202020204" pitchFamily="34" charset="0"/>
                <a:cs typeface="Arial" panose="020B0604020202020204" pitchFamily="34" charset="0"/>
              </a:defRPr>
            </a:lvl4pPr>
            <a:lvl5pPr>
              <a:lnSpc>
                <a:spcPct val="100000"/>
              </a:lnSpc>
              <a:spcBef>
                <a:spcPts val="12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t>‹#›</a:t>
            </a:fld>
            <a:endParaRPr lang="en-US" dirty="0"/>
          </a:p>
        </p:txBody>
      </p:sp>
    </p:spTree>
    <p:extLst>
      <p:ext uri="{BB962C8B-B14F-4D97-AF65-F5344CB8AC3E}">
        <p14:creationId xmlns:p14="http://schemas.microsoft.com/office/powerpoint/2010/main" val="2758846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5136"/>
            <a:ext cx="9028176" cy="1631102"/>
          </a:xfrm>
          <a:prstGeom prst="rect">
            <a:avLst/>
          </a:prstGeom>
        </p:spPr>
        <p:txBody>
          <a:bodyPr vert="horz" lIns="91440" tIns="45720" rIns="91440" bIns="45720" rtlCol="0" anchor="ctr">
            <a:normAutofit/>
          </a:bodyPr>
          <a:lstStyle/>
          <a:p>
            <a:pPr lvl="0" algn="ctr"/>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marL="0" algn="ctr" defTabSz="914400" rtl="0" eaLnBrk="1" latinLnBrk="0" hangingPunct="1">
              <a:defRPr lang="en-US" sz="1200" kern="1200" cap="small" baseline="0" smtClean="0">
                <a:solidFill>
                  <a:srgbClr val="003399"/>
                </a:solidFill>
                <a:latin typeface="Arial" panose="020B0604020202020204" pitchFamily="34" charset="0"/>
                <a:ea typeface="+mn-ea"/>
                <a:cs typeface="Arial" panose="020B0604020202020204" pitchFamily="34" charset="0"/>
              </a:defRPr>
            </a:lvl1pPr>
          </a:lstStyle>
          <a:p>
            <a:r>
              <a:rPr lang="en-US" dirty="0"/>
              <a:t>California Department of Education</a:t>
            </a:r>
          </a:p>
        </p:txBody>
      </p:sp>
      <p:sp>
        <p:nvSpPr>
          <p:cNvPr id="6" name="Slide Number Placeholder 5"/>
          <p:cNvSpPr>
            <a:spLocks noGrp="1"/>
          </p:cNvSpPr>
          <p:nvPr>
            <p:ph type="sldNum" sz="quarter" idx="4"/>
          </p:nvPr>
        </p:nvSpPr>
        <p:spPr>
          <a:xfrm>
            <a:off x="9168384"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257AD-90F9-4636-AD93-EC01DBF603ED}" type="slidenum">
              <a:rPr lang="en-US" smtClean="0"/>
              <a:t>‹#›</a:t>
            </a:fld>
            <a:endParaRPr lang="en-US" dirty="0"/>
          </a:p>
        </p:txBody>
      </p:sp>
      <p:pic>
        <p:nvPicPr>
          <p:cNvPr id="8" name="Picture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028176" y="428034"/>
            <a:ext cx="3023616" cy="810981"/>
          </a:xfrm>
          <a:prstGeom prst="rect">
            <a:avLst/>
          </a:prstGeom>
        </p:spPr>
      </p:pic>
    </p:spTree>
    <p:extLst>
      <p:ext uri="{BB962C8B-B14F-4D97-AF65-F5344CB8AC3E}">
        <p14:creationId xmlns:p14="http://schemas.microsoft.com/office/powerpoint/2010/main" val="68732229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Lst>
  <p:hf hdr="0" dt="0"/>
  <p:txStyles>
    <p:titleStyle>
      <a:lvl1pPr algn="l" defTabSz="914400" rtl="0" eaLnBrk="1" latinLnBrk="0" hangingPunct="1">
        <a:lnSpc>
          <a:spcPct val="90000"/>
        </a:lnSpc>
        <a:spcBef>
          <a:spcPct val="0"/>
        </a:spcBef>
        <a:buNone/>
        <a:defRPr lang="en-US"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58261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11016" y="1825625"/>
            <a:ext cx="11582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rgbClr val="003399"/>
                </a:solidFill>
                <a:latin typeface="Arial" panose="020B0604020202020204" pitchFamily="34" charset="0"/>
                <a:cs typeface="Arial" panose="020B0604020202020204" pitchFamily="34" charset="0"/>
              </a:defRPr>
            </a:lvl1pPr>
          </a:lstStyle>
          <a:p>
            <a:r>
              <a:rPr lang="en-US" dirty="0"/>
              <a:t>California Department of Education</a:t>
            </a:r>
          </a:p>
        </p:txBody>
      </p:sp>
      <p:sp>
        <p:nvSpPr>
          <p:cNvPr id="6" name="Slide Number Placeholder 5"/>
          <p:cNvSpPr>
            <a:spLocks noGrp="1"/>
          </p:cNvSpPr>
          <p:nvPr>
            <p:ph type="sldNum" sz="quarter" idx="4"/>
          </p:nvPr>
        </p:nvSpPr>
        <p:spPr>
          <a:xfrm>
            <a:off x="9050216"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74BD688-D250-4098-A2BD-9AE7A9A7625E}" type="slidenum">
              <a:rPr lang="en-US" smtClean="0"/>
              <a:pPr/>
              <a:t>‹#›</a:t>
            </a:fld>
            <a:endParaRPr lang="en-US" dirty="0"/>
          </a:p>
        </p:txBody>
      </p:sp>
    </p:spTree>
    <p:extLst>
      <p:ext uri="{BB962C8B-B14F-4D97-AF65-F5344CB8AC3E}">
        <p14:creationId xmlns:p14="http://schemas.microsoft.com/office/powerpoint/2010/main" val="49309423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5" r:id="rId6"/>
    <p:sldLayoutId id="2147483704" r:id="rId7"/>
    <p:sldLayoutId id="2147483747" r:id="rId8"/>
    <p:sldLayoutId id="2147483766" r:id="rId9"/>
    <p:sldLayoutId id="2147483777" r:id="rId10"/>
    <p:sldLayoutId id="2147483792" r:id="rId11"/>
  </p:sldLayoutIdLst>
  <p:hf hd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58261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11016" y="1825625"/>
            <a:ext cx="11582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rgbClr val="003399"/>
                </a:solidFill>
                <a:latin typeface="Arial" panose="020B0604020202020204" pitchFamily="34" charset="0"/>
                <a:cs typeface="Arial" panose="020B0604020202020204" pitchFamily="34" charset="0"/>
              </a:defRPr>
            </a:lvl1pPr>
          </a:lstStyle>
          <a:p>
            <a:r>
              <a:rPr lang="en-US" dirty="0"/>
              <a:t>California Department of Education</a:t>
            </a:r>
          </a:p>
        </p:txBody>
      </p:sp>
      <p:sp>
        <p:nvSpPr>
          <p:cNvPr id="6" name="Slide Number Placeholder 5"/>
          <p:cNvSpPr>
            <a:spLocks noGrp="1"/>
          </p:cNvSpPr>
          <p:nvPr>
            <p:ph type="sldNum" sz="quarter" idx="4"/>
          </p:nvPr>
        </p:nvSpPr>
        <p:spPr>
          <a:xfrm>
            <a:off x="9050216"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74BD688-D250-4098-A2BD-9AE7A9A762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531531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44" r:id="rId9"/>
    <p:sldLayoutId id="2147483754" r:id="rId10"/>
    <p:sldLayoutId id="2147483767" r:id="rId11"/>
    <p:sldLayoutId id="2147483768" r:id="rId12"/>
  </p:sldLayoutIdLst>
  <p:hf hd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4868" y="168442"/>
            <a:ext cx="11353799" cy="1477796"/>
          </a:xfrm>
          <a:prstGeom prst="rect">
            <a:avLst/>
          </a:prstGeom>
        </p:spPr>
        <p:txBody>
          <a:bodyPr vert="horz" lIns="91440" tIns="45720" rIns="91440" bIns="45720" rtlCol="0" anchor="ctr">
            <a:normAutofit/>
          </a:bodyPr>
          <a:lstStyle/>
          <a:p>
            <a:pPr lvl="0" algn="ctr"/>
            <a:r>
              <a:rPr lang="en-US"/>
              <a:t>Click to edit Master title style</a:t>
            </a:r>
            <a:endParaRPr lang="en-US" dirty="0"/>
          </a:p>
        </p:txBody>
      </p:sp>
      <p:sp>
        <p:nvSpPr>
          <p:cNvPr id="3" name="Text Placeholder 2"/>
          <p:cNvSpPr>
            <a:spLocks noGrp="1"/>
          </p:cNvSpPr>
          <p:nvPr>
            <p:ph type="body" idx="1"/>
          </p:nvPr>
        </p:nvSpPr>
        <p:spPr>
          <a:xfrm>
            <a:off x="414868" y="1825625"/>
            <a:ext cx="1135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168384"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5" name="Rectangle 4"/>
          <p:cNvSpPr/>
          <p:nvPr userDrawn="1"/>
        </p:nvSpPr>
        <p:spPr>
          <a:xfrm>
            <a:off x="4679746" y="6356350"/>
            <a:ext cx="2824043" cy="276999"/>
          </a:xfrm>
          <a:prstGeom prst="rect">
            <a:avLst/>
          </a:prstGeom>
        </p:spPr>
        <p:txBody>
          <a:bodyPr wrap="none">
            <a:spAutoFit/>
          </a:bodyPr>
          <a:lstStyle/>
          <a:p>
            <a:r>
              <a:rPr lang="en-US" sz="1200" cap="small" dirty="0">
                <a:solidFill>
                  <a:srgbClr val="002060"/>
                </a:solidFill>
                <a:latin typeface="Arial" panose="020B0604020202020204" pitchFamily="34" charset="0"/>
                <a:cs typeface="Arial" panose="020B0604020202020204" pitchFamily="34" charset="0"/>
              </a:rPr>
              <a:t>California Department of Education</a:t>
            </a:r>
          </a:p>
        </p:txBody>
      </p:sp>
    </p:spTree>
    <p:extLst>
      <p:ext uri="{BB962C8B-B14F-4D97-AF65-F5344CB8AC3E}">
        <p14:creationId xmlns:p14="http://schemas.microsoft.com/office/powerpoint/2010/main" val="858622208"/>
      </p:ext>
    </p:extLst>
  </p:cSld>
  <p:clrMap bg1="lt1" tx1="dk1" bg2="lt2" tx2="dk2" accent1="accent1" accent2="accent2" accent3="accent3" accent4="accent4" accent5="accent5" accent6="accent6" hlink="hlink" folHlink="folHlink"/>
  <p:sldLayoutIdLst>
    <p:sldLayoutId id="2147483720" r:id="rId1"/>
    <p:sldLayoutId id="2147483721" r:id="rId2"/>
  </p:sldLayoutIdLst>
  <p:hf hdr="0" dt="0"/>
  <p:txStyles>
    <p:titleStyle>
      <a:lvl1pPr algn="l" defTabSz="914400" rtl="0" eaLnBrk="1" latinLnBrk="0" hangingPunct="1">
        <a:lnSpc>
          <a:spcPct val="90000"/>
        </a:lnSpc>
        <a:spcBef>
          <a:spcPct val="0"/>
        </a:spcBef>
        <a:buNone/>
        <a:defRPr lang="en-US"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58261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11016" y="1825625"/>
            <a:ext cx="115824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rgbClr val="003399"/>
                </a:solidFill>
                <a:latin typeface="Arial" panose="020B0604020202020204" pitchFamily="34" charset="0"/>
                <a:cs typeface="Arial" panose="020B0604020202020204" pitchFamily="34" charset="0"/>
              </a:defRPr>
            </a:lvl1pPr>
          </a:lstStyle>
          <a:p>
            <a:r>
              <a:rPr lang="en-US" dirty="0"/>
              <a:t>California Department of Education</a:t>
            </a:r>
          </a:p>
        </p:txBody>
      </p:sp>
      <p:sp>
        <p:nvSpPr>
          <p:cNvPr id="6" name="Slide Number Placeholder 5"/>
          <p:cNvSpPr>
            <a:spLocks noGrp="1"/>
          </p:cNvSpPr>
          <p:nvPr>
            <p:ph type="sldNum" sz="quarter" idx="4"/>
          </p:nvPr>
        </p:nvSpPr>
        <p:spPr>
          <a:xfrm>
            <a:off x="9050216"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74BD688-D250-4098-A2BD-9AE7A9A7625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993374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Lst>
  <p:hf hd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4868" y="168442"/>
            <a:ext cx="11353799" cy="1477796"/>
          </a:xfrm>
          <a:prstGeom prst="rect">
            <a:avLst/>
          </a:prstGeom>
        </p:spPr>
        <p:txBody>
          <a:bodyPr vert="horz" lIns="91440" tIns="45720" rIns="91440" bIns="45720" rtlCol="0" anchor="ctr">
            <a:normAutofit/>
          </a:bodyPr>
          <a:lstStyle/>
          <a:p>
            <a:pPr lvl="0" algn="ctr"/>
            <a:r>
              <a:rPr lang="en-US"/>
              <a:t>Click to edit Master title style</a:t>
            </a:r>
            <a:endParaRPr lang="en-US" dirty="0"/>
          </a:p>
        </p:txBody>
      </p:sp>
      <p:sp>
        <p:nvSpPr>
          <p:cNvPr id="3" name="Text Placeholder 2"/>
          <p:cNvSpPr>
            <a:spLocks noGrp="1"/>
          </p:cNvSpPr>
          <p:nvPr>
            <p:ph type="body" idx="1"/>
          </p:nvPr>
        </p:nvSpPr>
        <p:spPr>
          <a:xfrm>
            <a:off x="414868" y="1825625"/>
            <a:ext cx="1135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168384"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5" name="Rectangle 4"/>
          <p:cNvSpPr/>
          <p:nvPr userDrawn="1"/>
        </p:nvSpPr>
        <p:spPr>
          <a:xfrm>
            <a:off x="4679746" y="6356350"/>
            <a:ext cx="2824043" cy="276999"/>
          </a:xfrm>
          <a:prstGeom prst="rect">
            <a:avLst/>
          </a:prstGeom>
        </p:spPr>
        <p:txBody>
          <a:bodyPr wrap="none">
            <a:spAutoFit/>
          </a:bodyPr>
          <a:lstStyle/>
          <a:p>
            <a:r>
              <a:rPr lang="en-US" sz="1200" cap="small" dirty="0">
                <a:solidFill>
                  <a:srgbClr val="002060"/>
                </a:solidFill>
                <a:latin typeface="Arial" panose="020B0604020202020204" pitchFamily="34" charset="0"/>
                <a:cs typeface="Arial" panose="020B0604020202020204" pitchFamily="34" charset="0"/>
              </a:rPr>
              <a:t>California Department of Education</a:t>
            </a:r>
          </a:p>
        </p:txBody>
      </p:sp>
    </p:spTree>
    <p:extLst>
      <p:ext uri="{BB962C8B-B14F-4D97-AF65-F5344CB8AC3E}">
        <p14:creationId xmlns:p14="http://schemas.microsoft.com/office/powerpoint/2010/main" val="283122775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Lst>
  <p:hf hdr="0" ftr="0" dt="0"/>
  <p:txStyles>
    <p:titleStyle>
      <a:lvl1pPr algn="l" defTabSz="914400" rtl="0" eaLnBrk="1" latinLnBrk="0" hangingPunct="1">
        <a:lnSpc>
          <a:spcPct val="90000"/>
        </a:lnSpc>
        <a:spcBef>
          <a:spcPct val="0"/>
        </a:spcBef>
        <a:buNone/>
        <a:defRPr lang="en-US"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4868" y="168442"/>
            <a:ext cx="11353799" cy="1477796"/>
          </a:xfrm>
          <a:prstGeom prst="rect">
            <a:avLst/>
          </a:prstGeom>
        </p:spPr>
        <p:txBody>
          <a:bodyPr vert="horz" lIns="91440" tIns="45720" rIns="91440" bIns="45720" rtlCol="0" anchor="ctr">
            <a:normAutofit/>
          </a:bodyPr>
          <a:lstStyle/>
          <a:p>
            <a:pPr lvl="0" algn="ctr"/>
            <a:r>
              <a:rPr lang="en-US"/>
              <a:t>Click to edit Master title style</a:t>
            </a:r>
            <a:endParaRPr lang="en-US" dirty="0"/>
          </a:p>
        </p:txBody>
      </p:sp>
      <p:sp>
        <p:nvSpPr>
          <p:cNvPr id="3" name="Text Placeholder 2"/>
          <p:cNvSpPr>
            <a:spLocks noGrp="1"/>
          </p:cNvSpPr>
          <p:nvPr>
            <p:ph type="body" idx="1"/>
          </p:nvPr>
        </p:nvSpPr>
        <p:spPr>
          <a:xfrm>
            <a:off x="414868" y="1825625"/>
            <a:ext cx="1135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168384"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5" name="Rectangle 4"/>
          <p:cNvSpPr/>
          <p:nvPr userDrawn="1"/>
        </p:nvSpPr>
        <p:spPr>
          <a:xfrm>
            <a:off x="4679746" y="6356350"/>
            <a:ext cx="2824043" cy="276999"/>
          </a:xfrm>
          <a:prstGeom prst="rect">
            <a:avLst/>
          </a:prstGeom>
        </p:spPr>
        <p:txBody>
          <a:bodyPr wrap="none">
            <a:spAutoFit/>
          </a:bodyPr>
          <a:lstStyle/>
          <a:p>
            <a:r>
              <a:rPr lang="en-US" sz="1200" cap="small" dirty="0">
                <a:solidFill>
                  <a:srgbClr val="002060"/>
                </a:solidFill>
                <a:latin typeface="Arial" panose="020B0604020202020204" pitchFamily="34" charset="0"/>
                <a:cs typeface="Arial" panose="020B0604020202020204" pitchFamily="34" charset="0"/>
              </a:rPr>
              <a:t>California Department of Education</a:t>
            </a:r>
          </a:p>
        </p:txBody>
      </p:sp>
    </p:spTree>
    <p:extLst>
      <p:ext uri="{BB962C8B-B14F-4D97-AF65-F5344CB8AC3E}">
        <p14:creationId xmlns:p14="http://schemas.microsoft.com/office/powerpoint/2010/main" val="264897218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Lst>
  <p:hf hdr="0" ftr="0" dt="0"/>
  <p:txStyles>
    <p:titleStyle>
      <a:lvl1pPr algn="l" defTabSz="914400" rtl="0" eaLnBrk="1" latinLnBrk="0" hangingPunct="1">
        <a:lnSpc>
          <a:spcPct val="90000"/>
        </a:lnSpc>
        <a:spcBef>
          <a:spcPct val="0"/>
        </a:spcBef>
        <a:buNone/>
        <a:defRPr lang="en-US"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8000">
              <a:schemeClr val="accent1">
                <a:lumMod val="5000"/>
                <a:lumOff val="95000"/>
              </a:schemeClr>
            </a:gs>
            <a:gs pos="57000">
              <a:schemeClr val="accent1">
                <a:lumMod val="45000"/>
                <a:lumOff val="55000"/>
              </a:schemeClr>
            </a:gs>
            <a:gs pos="77000">
              <a:schemeClr val="accent1">
                <a:lumMod val="45000"/>
                <a:lumOff val="55000"/>
              </a:schemeClr>
            </a:gs>
            <a:gs pos="87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4868" y="168442"/>
            <a:ext cx="11353799" cy="1477796"/>
          </a:xfrm>
          <a:prstGeom prst="rect">
            <a:avLst/>
          </a:prstGeom>
        </p:spPr>
        <p:txBody>
          <a:bodyPr vert="horz" lIns="91440" tIns="45720" rIns="91440" bIns="45720" rtlCol="0" anchor="ctr">
            <a:normAutofit/>
          </a:bodyPr>
          <a:lstStyle/>
          <a:p>
            <a:pPr lvl="0" algn="ctr"/>
            <a:r>
              <a:rPr lang="en-US"/>
              <a:t>Click to edit Master title style</a:t>
            </a:r>
            <a:endParaRPr lang="en-US" dirty="0"/>
          </a:p>
        </p:txBody>
      </p:sp>
      <p:sp>
        <p:nvSpPr>
          <p:cNvPr id="3" name="Text Placeholder 2"/>
          <p:cNvSpPr>
            <a:spLocks noGrp="1"/>
          </p:cNvSpPr>
          <p:nvPr>
            <p:ph type="body" idx="1"/>
          </p:nvPr>
        </p:nvSpPr>
        <p:spPr>
          <a:xfrm>
            <a:off x="414868" y="1825625"/>
            <a:ext cx="1135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9168384"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257AD-90F9-4636-AD93-EC01DBF603ED}" type="slidenum">
              <a:rPr lang="en-US" smtClean="0">
                <a:solidFill>
                  <a:prstClr val="black">
                    <a:tint val="75000"/>
                  </a:prstClr>
                </a:solidFill>
              </a:rPr>
              <a:pPr/>
              <a:t>‹#›</a:t>
            </a:fld>
            <a:endParaRPr lang="en-US" dirty="0">
              <a:solidFill>
                <a:prstClr val="black">
                  <a:tint val="75000"/>
                </a:prstClr>
              </a:solidFill>
            </a:endParaRPr>
          </a:p>
        </p:txBody>
      </p:sp>
      <p:sp>
        <p:nvSpPr>
          <p:cNvPr id="5" name="Rectangle 4"/>
          <p:cNvSpPr/>
          <p:nvPr userDrawn="1"/>
        </p:nvSpPr>
        <p:spPr>
          <a:xfrm>
            <a:off x="4679746" y="6356350"/>
            <a:ext cx="2824043" cy="276999"/>
          </a:xfrm>
          <a:prstGeom prst="rect">
            <a:avLst/>
          </a:prstGeom>
        </p:spPr>
        <p:txBody>
          <a:bodyPr wrap="none">
            <a:spAutoFit/>
          </a:bodyPr>
          <a:lstStyle/>
          <a:p>
            <a:r>
              <a:rPr lang="en-US" sz="1200" cap="small" dirty="0">
                <a:solidFill>
                  <a:srgbClr val="002060"/>
                </a:solidFill>
                <a:latin typeface="Arial" panose="020B0604020202020204" pitchFamily="34" charset="0"/>
                <a:cs typeface="Arial" panose="020B0604020202020204" pitchFamily="34" charset="0"/>
              </a:rPr>
              <a:t>California Department of Education</a:t>
            </a:r>
          </a:p>
        </p:txBody>
      </p:sp>
    </p:spTree>
    <p:extLst>
      <p:ext uri="{BB962C8B-B14F-4D97-AF65-F5344CB8AC3E}">
        <p14:creationId xmlns:p14="http://schemas.microsoft.com/office/powerpoint/2010/main" val="2653920609"/>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Lst>
  <p:hf hdr="0" ftr="0" dt="0"/>
  <p:txStyles>
    <p:titleStyle>
      <a:lvl1pPr algn="l" defTabSz="914400" rtl="0" eaLnBrk="1" latinLnBrk="0" hangingPunct="1">
        <a:lnSpc>
          <a:spcPct val="90000"/>
        </a:lnSpc>
        <a:spcBef>
          <a:spcPct val="0"/>
        </a:spcBef>
        <a:buNone/>
        <a:defRPr lang="en-US"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spcAft>
          <a:spcPts val="600"/>
        </a:spcAft>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spcAft>
          <a:spcPts val="6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spcAft>
          <a:spcPts val="6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spcAft>
          <a:spcPts val="6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hyperlink" Target="https://www.cde.ca.gov/re/mo/cadashboard.asp" TargetMode="Externa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hyperlink" Target="https://www.cde.ca.gov/ta/ac/cm/fivebyfivecolortables18.asp" TargetMode="Externa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hyperlink" Target="https://www.cde.ca.gov/ta/ac/cm/documents/collegecareerready18.pdf" TargetMode="Externa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78.xml.rels><?xml version="1.0" encoding="UTF-8" standalone="yes"?>
<Relationships xmlns="http://schemas.openxmlformats.org/package/2006/relationships"><Relationship Id="rId3" Type="http://schemas.openxmlformats.org/officeDocument/2006/relationships/hyperlink" Target="https://www6.cde.ca.gov/californiamodel/" TargetMode="External"/><Relationship Id="rId2" Type="http://schemas.openxmlformats.org/officeDocument/2006/relationships/notesSlide" Target="../notesSlides/notesSlide18.xml"/><Relationship Id="rId1" Type="http://schemas.openxmlformats.org/officeDocument/2006/relationships/slideLayout" Target="../slideLayouts/slideLayout21.xml"/><Relationship Id="rId5" Type="http://schemas.openxmlformats.org/officeDocument/2006/relationships/hyperlink" Target="https://www.cde.ca.gov/ta/ac/cm/" TargetMode="External"/><Relationship Id="rId4" Type="http://schemas.openxmlformats.org/officeDocument/2006/relationships/hyperlink" Target="https://www.cde.ca.gov/ta/ac/dass.asp"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mailto:lcff@cde.ca.gov" TargetMode="External"/><Relationship Id="rId2" Type="http://schemas.openxmlformats.org/officeDocument/2006/relationships/hyperlink" Target="mailto:aau@cde.ca.gov" TargetMode="External"/><Relationship Id="rId1" Type="http://schemas.openxmlformats.org/officeDocument/2006/relationships/slideLayout" Target="../slideLayouts/slideLayout21.xml"/><Relationship Id="rId4" Type="http://schemas.openxmlformats.org/officeDocument/2006/relationships/hyperlink" Target="mailto:calpads@cde.ca.gov"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1645" y="820789"/>
            <a:ext cx="11618976" cy="2048256"/>
          </a:xfrm>
        </p:spPr>
        <p:txBody>
          <a:bodyPr>
            <a:normAutofit fontScale="90000"/>
          </a:bodyPr>
          <a:lstStyle/>
          <a:p>
            <a:pPr>
              <a:spcAft>
                <a:spcPts val="1200"/>
              </a:spcAft>
            </a:pPr>
            <a:r>
              <a:rPr lang="en-US" sz="4000" dirty="0"/>
              <a:t>Association of California School Administrators</a:t>
            </a:r>
            <a:br>
              <a:rPr lang="en-US" sz="4000" dirty="0"/>
            </a:br>
            <a:br>
              <a:rPr lang="en-US" sz="2000" dirty="0"/>
            </a:br>
            <a:r>
              <a:rPr lang="en-US" sz="4400" dirty="0"/>
              <a:t>What Administrators Need to Know about the California School Dashboard: Connecting Data to Performance</a:t>
            </a:r>
            <a:endParaRPr lang="en-US" dirty="0"/>
          </a:p>
        </p:txBody>
      </p:sp>
      <p:sp>
        <p:nvSpPr>
          <p:cNvPr id="3" name="Subtitle 2"/>
          <p:cNvSpPr>
            <a:spLocks noGrp="1"/>
          </p:cNvSpPr>
          <p:nvPr>
            <p:ph type="subTitle" idx="1"/>
          </p:nvPr>
        </p:nvSpPr>
        <p:spPr>
          <a:xfrm>
            <a:off x="231645" y="3706591"/>
            <a:ext cx="11618976" cy="2268696"/>
          </a:xfrm>
        </p:spPr>
        <p:txBody>
          <a:bodyPr>
            <a:normAutofit fontScale="92500" lnSpcReduction="10000"/>
          </a:bodyPr>
          <a:lstStyle/>
          <a:p>
            <a:r>
              <a:rPr lang="en-US" sz="2800" b="1" dirty="0"/>
              <a:t>Cindy Kazanis, Director</a:t>
            </a:r>
          </a:p>
          <a:p>
            <a:r>
              <a:rPr lang="en-US" sz="2800" b="1" dirty="0"/>
              <a:t>Jenny Singh, Administrator</a:t>
            </a:r>
          </a:p>
          <a:p>
            <a:r>
              <a:rPr lang="en-US" sz="2800" dirty="0"/>
              <a:t>Analysis, Measurement, and Accountability Reporting Division</a:t>
            </a:r>
          </a:p>
          <a:p>
            <a:endParaRPr lang="en-US" sz="2800" dirty="0"/>
          </a:p>
          <a:p>
            <a:r>
              <a:rPr lang="en-US" sz="2800" dirty="0"/>
              <a:t>August 2, 2019</a:t>
            </a:r>
          </a:p>
        </p:txBody>
      </p:sp>
    </p:spTree>
    <p:extLst>
      <p:ext uri="{BB962C8B-B14F-4D97-AF65-F5344CB8AC3E}">
        <p14:creationId xmlns:p14="http://schemas.microsoft.com/office/powerpoint/2010/main" val="2502845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868" y="168442"/>
            <a:ext cx="11353799" cy="877933"/>
          </a:xfrm>
        </p:spPr>
        <p:txBody>
          <a:bodyPr>
            <a:normAutofit fontScale="90000"/>
          </a:bodyPr>
          <a:lstStyle/>
          <a:p>
            <a:pPr algn="ctr"/>
            <a:r>
              <a:rPr lang="en-US" dirty="0"/>
              <a:t>Local Indicators: How Do You Get a Rating? </a:t>
            </a:r>
          </a:p>
        </p:txBody>
      </p:sp>
      <p:sp>
        <p:nvSpPr>
          <p:cNvPr id="3" name="Content Placeholder 2"/>
          <p:cNvSpPr>
            <a:spLocks noGrp="1"/>
          </p:cNvSpPr>
          <p:nvPr>
            <p:ph idx="1"/>
          </p:nvPr>
        </p:nvSpPr>
        <p:spPr>
          <a:xfrm>
            <a:off x="414868" y="1230594"/>
            <a:ext cx="11582400" cy="5255663"/>
          </a:xfrm>
        </p:spPr>
        <p:txBody>
          <a:bodyPr>
            <a:normAutofit fontScale="92500" lnSpcReduction="10000"/>
          </a:bodyPr>
          <a:lstStyle/>
          <a:p>
            <a:r>
              <a:rPr lang="en-US" sz="3200" dirty="0"/>
              <a:t>LEAs determine whether they have: </a:t>
            </a:r>
          </a:p>
          <a:p>
            <a:pPr lvl="1"/>
            <a:r>
              <a:rPr lang="en-US" sz="2800" dirty="0"/>
              <a:t>Met</a:t>
            </a:r>
          </a:p>
          <a:p>
            <a:pPr lvl="1"/>
            <a:r>
              <a:rPr lang="en-US" sz="2800" dirty="0"/>
              <a:t>Not Met</a:t>
            </a:r>
          </a:p>
          <a:p>
            <a:pPr lvl="1">
              <a:spcAft>
                <a:spcPts val="1200"/>
              </a:spcAft>
            </a:pPr>
            <a:r>
              <a:rPr lang="en-US" sz="2800" dirty="0"/>
              <a:t>Not Met for More than Two Years</a:t>
            </a:r>
          </a:p>
          <a:p>
            <a:r>
              <a:rPr lang="en-US" sz="3200" dirty="0"/>
              <a:t>Based on whether they completed the following requirements: </a:t>
            </a:r>
          </a:p>
          <a:p>
            <a:pPr lvl="1">
              <a:spcBef>
                <a:spcPts val="600"/>
              </a:spcBef>
              <a:spcAft>
                <a:spcPts val="600"/>
              </a:spcAft>
            </a:pPr>
            <a:r>
              <a:rPr lang="en-US" sz="2800" dirty="0"/>
              <a:t>Annually measure progress on local performance indicator based on locally available data</a:t>
            </a:r>
          </a:p>
          <a:p>
            <a:pPr lvl="1">
              <a:spcBef>
                <a:spcPts val="600"/>
              </a:spcBef>
              <a:spcAft>
                <a:spcPts val="600"/>
              </a:spcAft>
            </a:pPr>
            <a:r>
              <a:rPr lang="en-US" sz="2800" dirty="0"/>
              <a:t>Report results at a regularly scheduled public meeting of the local governing board</a:t>
            </a:r>
          </a:p>
          <a:p>
            <a:pPr lvl="1">
              <a:spcBef>
                <a:spcPts val="600"/>
              </a:spcBef>
              <a:spcAft>
                <a:spcPts val="600"/>
              </a:spcAft>
            </a:pPr>
            <a:r>
              <a:rPr lang="en-US" sz="2800" dirty="0"/>
              <a:t>Report results to the public through the Dashboard</a:t>
            </a:r>
          </a:p>
          <a:p>
            <a:pPr marL="0" indent="0">
              <a:buNone/>
            </a:pPr>
            <a:endParaRPr lang="en-US" sz="3200" dirty="0"/>
          </a:p>
        </p:txBody>
      </p:sp>
      <p:sp>
        <p:nvSpPr>
          <p:cNvPr id="7" name="Slide Number Placeholder 4"/>
          <p:cNvSpPr>
            <a:spLocks noGrp="1"/>
          </p:cNvSpPr>
          <p:nvPr>
            <p:ph type="sldNum" sz="quarter" idx="12"/>
          </p:nvPr>
        </p:nvSpPr>
        <p:spPr>
          <a:xfrm>
            <a:off x="9050216" y="6356351"/>
            <a:ext cx="2743200" cy="365125"/>
          </a:xfrm>
        </p:spPr>
        <p:txBody>
          <a:bodyPr/>
          <a:lstStyle/>
          <a:p>
            <a:fld id="{D71456CC-9064-4177-A22F-4FCE0DD22408}" type="slidenum">
              <a:rPr lang="en-US" smtClean="0"/>
              <a:t>10</a:t>
            </a:fld>
            <a:endParaRPr lang="en-US" dirty="0"/>
          </a:p>
        </p:txBody>
      </p:sp>
      <p:sp>
        <p:nvSpPr>
          <p:cNvPr id="4" name="Footer Placeholder 3"/>
          <p:cNvSpPr>
            <a:spLocks noGrp="1"/>
          </p:cNvSpPr>
          <p:nvPr>
            <p:ph type="ftr" sz="quarter" idx="11"/>
          </p:nvPr>
        </p:nvSpPr>
        <p:spPr/>
        <p:txBody>
          <a:bodyPr/>
          <a:lstStyle/>
          <a:p>
            <a:r>
              <a:rPr lang="en-US"/>
              <a:t>California Department of Education</a:t>
            </a:r>
            <a:endParaRPr lang="en-US" dirty="0"/>
          </a:p>
        </p:txBody>
      </p:sp>
    </p:spTree>
    <p:extLst>
      <p:ext uri="{BB962C8B-B14F-4D97-AF65-F5344CB8AC3E}">
        <p14:creationId xmlns:p14="http://schemas.microsoft.com/office/powerpoint/2010/main" val="3130250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Indicators by Grade Span </a:t>
            </a:r>
          </a:p>
        </p:txBody>
      </p:sp>
      <p:graphicFrame>
        <p:nvGraphicFramePr>
          <p:cNvPr id="6" name="Content Placeholder 5" descr="Table identifying the state indicators and the associated grade spans. "/>
          <p:cNvGraphicFramePr>
            <a:graphicFrameLocks noGrp="1"/>
          </p:cNvGraphicFramePr>
          <p:nvPr>
            <p:ph idx="1"/>
            <p:extLst>
              <p:ext uri="{D42A27DB-BD31-4B8C-83A1-F6EECF244321}">
                <p14:modId xmlns:p14="http://schemas.microsoft.com/office/powerpoint/2010/main" val="618224551"/>
              </p:ext>
            </p:extLst>
          </p:nvPr>
        </p:nvGraphicFramePr>
        <p:xfrm>
          <a:off x="352697" y="1582616"/>
          <a:ext cx="10959737" cy="4503457"/>
        </p:xfrm>
        <a:graphic>
          <a:graphicData uri="http://schemas.openxmlformats.org/drawingml/2006/table">
            <a:tbl>
              <a:tblPr firstRow="1" bandRow="1">
                <a:tableStyleId>{93296810-A885-4BE3-A3E7-6D5BEEA58F35}</a:tableStyleId>
              </a:tblPr>
              <a:tblGrid>
                <a:gridCol w="7508584">
                  <a:extLst>
                    <a:ext uri="{9D8B030D-6E8A-4147-A177-3AD203B41FA5}">
                      <a16:colId xmlns:a16="http://schemas.microsoft.com/office/drawing/2014/main" val="20000"/>
                    </a:ext>
                  </a:extLst>
                </a:gridCol>
                <a:gridCol w="3451153">
                  <a:extLst>
                    <a:ext uri="{9D8B030D-6E8A-4147-A177-3AD203B41FA5}">
                      <a16:colId xmlns:a16="http://schemas.microsoft.com/office/drawing/2014/main" val="20001"/>
                    </a:ext>
                  </a:extLst>
                </a:gridCol>
              </a:tblGrid>
              <a:tr h="370840">
                <a:tc>
                  <a:txBody>
                    <a:bodyPr/>
                    <a:lstStyle/>
                    <a:p>
                      <a:pPr algn="ctr"/>
                      <a:r>
                        <a:rPr lang="en-US" sz="2800" dirty="0">
                          <a:solidFill>
                            <a:schemeClr val="tx1"/>
                          </a:solidFill>
                          <a:latin typeface="Arial" panose="020B0604020202020204" pitchFamily="34" charset="0"/>
                          <a:cs typeface="Arial" panose="020B0604020202020204" pitchFamily="34" charset="0"/>
                        </a:rPr>
                        <a:t>State Indicator</a:t>
                      </a:r>
                    </a:p>
                  </a:txBody>
                  <a:tcPr anchor="ctr"/>
                </a:tc>
                <a:tc>
                  <a:txBody>
                    <a:bodyPr/>
                    <a:lstStyle/>
                    <a:p>
                      <a:pPr algn="ctr"/>
                      <a:r>
                        <a:rPr lang="en-US" sz="2800" dirty="0">
                          <a:solidFill>
                            <a:schemeClr val="tx1"/>
                          </a:solidFill>
                          <a:latin typeface="Arial" panose="020B0604020202020204" pitchFamily="34" charset="0"/>
                          <a:cs typeface="Arial" panose="020B0604020202020204" pitchFamily="34" charset="0"/>
                        </a:rPr>
                        <a:t>Grade</a:t>
                      </a:r>
                      <a:r>
                        <a:rPr lang="en-US" sz="2800" baseline="0" dirty="0">
                          <a:solidFill>
                            <a:schemeClr val="tx1"/>
                          </a:solidFill>
                          <a:latin typeface="Arial" panose="020B0604020202020204" pitchFamily="34" charset="0"/>
                          <a:cs typeface="Arial" panose="020B0604020202020204" pitchFamily="34" charset="0"/>
                        </a:rPr>
                        <a:t> Span </a:t>
                      </a:r>
                      <a:endParaRPr lang="en-US" sz="28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Arial" panose="020B0604020202020204" pitchFamily="34" charset="0"/>
                          <a:cs typeface="Arial" panose="020B0604020202020204" pitchFamily="34" charset="0"/>
                        </a:rPr>
                        <a:t>Chronic Absenteeism Indicator </a:t>
                      </a:r>
                    </a:p>
                  </a:txBody>
                  <a:tcPr anchor="ctr"/>
                </a:tc>
                <a:tc>
                  <a:txBody>
                    <a:bodyPr/>
                    <a:lstStyle/>
                    <a:p>
                      <a:pPr algn="ctr"/>
                      <a:r>
                        <a:rPr lang="en-US" sz="2800" dirty="0">
                          <a:latin typeface="Arial" panose="020B0604020202020204" pitchFamily="34" charset="0"/>
                          <a:cs typeface="Arial" panose="020B0604020202020204" pitchFamily="34" charset="0"/>
                        </a:rPr>
                        <a:t>K–8</a:t>
                      </a:r>
                    </a:p>
                  </a:txBody>
                  <a:tcPr anchor="ctr"/>
                </a:tc>
                <a:extLst>
                  <a:ext uri="{0D108BD9-81ED-4DB2-BD59-A6C34878D82A}">
                    <a16:rowId xmlns:a16="http://schemas.microsoft.com/office/drawing/2014/main" val="10001"/>
                  </a:ext>
                </a:extLst>
              </a:tr>
              <a:tr h="370840">
                <a:tc>
                  <a:txBody>
                    <a:bodyPr/>
                    <a:lstStyle/>
                    <a:p>
                      <a:r>
                        <a:rPr lang="en-US" sz="2800" dirty="0">
                          <a:latin typeface="Arial" panose="020B0604020202020204" pitchFamily="34" charset="0"/>
                          <a:cs typeface="Arial" panose="020B0604020202020204" pitchFamily="34" charset="0"/>
                        </a:rPr>
                        <a:t>Suspension Rate Indicator </a:t>
                      </a:r>
                    </a:p>
                  </a:txBody>
                  <a:tcPr anchor="ctr"/>
                </a:tc>
                <a:tc>
                  <a:txBody>
                    <a:bodyPr/>
                    <a:lstStyle/>
                    <a:p>
                      <a:pPr algn="ctr"/>
                      <a:r>
                        <a:rPr lang="en-US" sz="2800" dirty="0">
                          <a:latin typeface="Arial" panose="020B0604020202020204" pitchFamily="34" charset="0"/>
                          <a:cs typeface="Arial" panose="020B0604020202020204" pitchFamily="34" charset="0"/>
                        </a:rPr>
                        <a:t>K–12</a:t>
                      </a:r>
                    </a:p>
                  </a:txBody>
                  <a:tcPr anchor="ct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Arial" panose="020B0604020202020204" pitchFamily="34" charset="0"/>
                          <a:cs typeface="Arial" panose="020B0604020202020204" pitchFamily="34" charset="0"/>
                        </a:rPr>
                        <a:t>Graduation Rate Indicator </a:t>
                      </a:r>
                    </a:p>
                  </a:txBody>
                  <a:tcPr anchor="ctr"/>
                </a:tc>
                <a:tc>
                  <a:txBody>
                    <a:bodyPr/>
                    <a:lstStyle/>
                    <a:p>
                      <a:pPr algn="ctr"/>
                      <a:r>
                        <a:rPr lang="en-US" sz="2800" dirty="0">
                          <a:latin typeface="Arial" panose="020B0604020202020204" pitchFamily="34" charset="0"/>
                          <a:cs typeface="Arial" panose="020B0604020202020204" pitchFamily="34" charset="0"/>
                        </a:rPr>
                        <a:t>9–12</a:t>
                      </a:r>
                    </a:p>
                  </a:txBody>
                  <a:tcPr anchor="ctr"/>
                </a:tc>
                <a:extLst>
                  <a:ext uri="{0D108BD9-81ED-4DB2-BD59-A6C34878D82A}">
                    <a16:rowId xmlns:a16="http://schemas.microsoft.com/office/drawing/2014/main" val="10002"/>
                  </a:ext>
                </a:extLst>
              </a:tr>
              <a:tr h="5410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Arial" panose="020B0604020202020204" pitchFamily="34" charset="0"/>
                          <a:cs typeface="Arial" panose="020B0604020202020204" pitchFamily="34" charset="0"/>
                        </a:rPr>
                        <a:t>College/Career Indicator (CCI)</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atin typeface="Arial" panose="020B0604020202020204" pitchFamily="34" charset="0"/>
                          <a:cs typeface="Arial" panose="020B0604020202020204" pitchFamily="34" charset="0"/>
                        </a:rPr>
                        <a:t>9–12</a:t>
                      </a:r>
                    </a:p>
                  </a:txBody>
                  <a:tcPr anchor="ctr"/>
                </a:tc>
                <a:extLst>
                  <a:ext uri="{0D108BD9-81ED-4DB2-BD59-A6C34878D82A}">
                    <a16:rowId xmlns:a16="http://schemas.microsoft.com/office/drawing/2014/main" val="10004"/>
                  </a:ext>
                </a:extLst>
              </a:tr>
              <a:tr h="370840">
                <a:tc>
                  <a:txBody>
                    <a:bodyPr/>
                    <a:lstStyle/>
                    <a:p>
                      <a:r>
                        <a:rPr lang="en-US" sz="2800" dirty="0">
                          <a:latin typeface="Arial" panose="020B0604020202020204" pitchFamily="34" charset="0"/>
                          <a:cs typeface="Arial" panose="020B0604020202020204" pitchFamily="34" charset="0"/>
                        </a:rPr>
                        <a:t>Academic Indicator</a:t>
                      </a:r>
                    </a:p>
                  </a:txBody>
                  <a:tcPr anchor="ctr"/>
                </a:tc>
                <a:tc>
                  <a:txBody>
                    <a:bodyPr/>
                    <a:lstStyle/>
                    <a:p>
                      <a:pPr algn="ctr"/>
                      <a:r>
                        <a:rPr lang="en-US" sz="2800" dirty="0">
                          <a:latin typeface="Arial" panose="020B0604020202020204" pitchFamily="34" charset="0"/>
                          <a:cs typeface="Arial" panose="020B0604020202020204" pitchFamily="34" charset="0"/>
                        </a:rPr>
                        <a:t>3–8 and</a:t>
                      </a:r>
                      <a:r>
                        <a:rPr lang="en-US" sz="2800" baseline="0" dirty="0">
                          <a:latin typeface="Arial" panose="020B0604020202020204" pitchFamily="34" charset="0"/>
                          <a:cs typeface="Arial" panose="020B0604020202020204" pitchFamily="34" charset="0"/>
                        </a:rPr>
                        <a:t> 11</a:t>
                      </a:r>
                      <a:endParaRPr lang="en-US" sz="2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5"/>
                  </a:ext>
                </a:extLst>
              </a:tr>
              <a:tr h="1065007">
                <a:tc>
                  <a:txBody>
                    <a:bodyPr/>
                    <a:lstStyle/>
                    <a:p>
                      <a:r>
                        <a:rPr lang="en-US" sz="2800" dirty="0">
                          <a:latin typeface="Arial" panose="020B0604020202020204" pitchFamily="34" charset="0"/>
                          <a:cs typeface="Arial" panose="020B0604020202020204" pitchFamily="34" charset="0"/>
                        </a:rPr>
                        <a:t>English Learner Progress Indicator </a:t>
                      </a:r>
                    </a:p>
                    <a:p>
                      <a:pPr marL="457200" marR="0" lvl="0" indent="-231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latin typeface="Arial" panose="020B0604020202020204" pitchFamily="34" charset="0"/>
                          <a:cs typeface="Arial" panose="020B0604020202020204" pitchFamily="34" charset="0"/>
                        </a:rPr>
                        <a:t>Not reported in 2018 Dashboard </a:t>
                      </a:r>
                    </a:p>
                    <a:p>
                      <a:pPr marL="457200" marR="0" lvl="0" indent="-2317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latin typeface="Arial" panose="020B0604020202020204" pitchFamily="34" charset="0"/>
                          <a:cs typeface="Arial" panose="020B0604020202020204" pitchFamily="34" charset="0"/>
                        </a:rPr>
                        <a:t>Status only reported in 2019 Dashboard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latin typeface="Arial" panose="020B0604020202020204" pitchFamily="34" charset="0"/>
                          <a:cs typeface="Arial" panose="020B0604020202020204" pitchFamily="34" charset="0"/>
                        </a:rPr>
                        <a:t>1</a:t>
                      </a:r>
                      <a:r>
                        <a:rPr lang="en-US" sz="2800" dirty="0">
                          <a:latin typeface="Arial" panose="020B0604020202020204" pitchFamily="34" charset="0"/>
                          <a:cs typeface="Arial" panose="020B0604020202020204" pitchFamily="34" charset="0"/>
                        </a:rPr>
                        <a:t>–12</a:t>
                      </a:r>
                    </a:p>
                    <a:p>
                      <a:pPr algn="ctr"/>
                      <a:endParaRPr lang="en-US" sz="2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6"/>
                  </a:ext>
                </a:extLst>
              </a:tr>
            </a:tbl>
          </a:graphicData>
        </a:graphic>
      </p:graphicFrame>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3149906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Rule Used Throughout the Dashboard</a:t>
            </a:r>
          </a:p>
        </p:txBody>
      </p:sp>
      <p:sp>
        <p:nvSpPr>
          <p:cNvPr id="3" name="Content Placeholder 2"/>
          <p:cNvSpPr>
            <a:spLocks noGrp="1"/>
          </p:cNvSpPr>
          <p:nvPr>
            <p:ph idx="1"/>
          </p:nvPr>
        </p:nvSpPr>
        <p:spPr>
          <a:xfrm>
            <a:off x="211016" y="1582616"/>
            <a:ext cx="11582400" cy="4773735"/>
          </a:xfrm>
        </p:spPr>
        <p:txBody>
          <a:bodyPr>
            <a:normAutofit lnSpcReduction="10000"/>
          </a:bodyPr>
          <a:lstStyle/>
          <a:p>
            <a:r>
              <a:rPr lang="en-US" dirty="0"/>
              <a:t>For all state indicators, the data are based on data generated at your LEA or school</a:t>
            </a:r>
          </a:p>
          <a:p>
            <a:pPr lvl="1"/>
            <a:r>
              <a:rPr lang="en-US" dirty="0"/>
              <a:t>You don’t inherit another LEA’s or school’s data! </a:t>
            </a:r>
          </a:p>
          <a:p>
            <a:pPr lvl="1"/>
            <a:r>
              <a:rPr lang="en-US" dirty="0"/>
              <a:t>When students transfer, the data that students generated at your LEA or school does not impact the data of the new LEA and/or school</a:t>
            </a:r>
          </a:p>
          <a:p>
            <a:r>
              <a:rPr lang="en-US" dirty="0"/>
              <a:t>For example: Jason was suspended at your school three times and then transfers to Moonlight School. The three suspensions do not follow Jason to Moonlight. </a:t>
            </a:r>
          </a:p>
        </p:txBody>
      </p:sp>
      <p:sp>
        <p:nvSpPr>
          <p:cNvPr id="4" name="Footer Placeholder 3"/>
          <p:cNvSpPr>
            <a:spLocks noGrp="1"/>
          </p:cNvSpPr>
          <p:nvPr>
            <p:ph type="ftr" sz="quarter" idx="11"/>
          </p:nvPr>
        </p:nvSpPr>
        <p:spPr/>
        <p:txBody>
          <a:bodyPr/>
          <a:lstStyle/>
          <a:p>
            <a:r>
              <a:rPr lang="en-US"/>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t>12</a:t>
            </a:fld>
            <a:endParaRPr lang="en-US" dirty="0"/>
          </a:p>
        </p:txBody>
      </p:sp>
    </p:spTree>
    <p:extLst>
      <p:ext uri="{BB962C8B-B14F-4D97-AF65-F5344CB8AC3E}">
        <p14:creationId xmlns:p14="http://schemas.microsoft.com/office/powerpoint/2010/main" val="1419082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1" dirty="0"/>
              <a:t>N</a:t>
            </a:r>
            <a:r>
              <a:rPr lang="en-US" sz="4000" dirty="0"/>
              <a:t>-Size Requirements for State Indicators</a:t>
            </a:r>
          </a:p>
        </p:txBody>
      </p:sp>
      <p:sp>
        <p:nvSpPr>
          <p:cNvPr id="3" name="Content Placeholder 2"/>
          <p:cNvSpPr>
            <a:spLocks noGrp="1"/>
          </p:cNvSpPr>
          <p:nvPr>
            <p:ph idx="1"/>
          </p:nvPr>
        </p:nvSpPr>
        <p:spPr>
          <a:xfrm>
            <a:off x="461229" y="1330779"/>
            <a:ext cx="11269541" cy="5527221"/>
          </a:xfrm>
        </p:spPr>
        <p:txBody>
          <a:bodyPr>
            <a:noAutofit/>
          </a:bodyPr>
          <a:lstStyle/>
          <a:p>
            <a:pPr>
              <a:spcBef>
                <a:spcPts val="0"/>
              </a:spcBef>
              <a:spcAft>
                <a:spcPts val="1200"/>
              </a:spcAft>
            </a:pPr>
            <a:r>
              <a:rPr lang="en-US" sz="3000" dirty="0"/>
              <a:t>LEAs, schools, and student groups receive performance levels (or colors) for each </a:t>
            </a:r>
            <a:r>
              <a:rPr lang="en-US" sz="3000" b="1" dirty="0"/>
              <a:t>state</a:t>
            </a:r>
            <a:r>
              <a:rPr lang="en-US" sz="3000" dirty="0"/>
              <a:t> indicator </a:t>
            </a:r>
            <a:r>
              <a:rPr lang="en-US" sz="3000" b="1" dirty="0"/>
              <a:t>with at least 30 </a:t>
            </a:r>
            <a:r>
              <a:rPr lang="en-US" sz="3000" dirty="0"/>
              <a:t>students in the current and prior year </a:t>
            </a:r>
          </a:p>
          <a:p>
            <a:pPr lvl="1">
              <a:spcBef>
                <a:spcPts val="0"/>
              </a:spcBef>
              <a:spcAft>
                <a:spcPts val="1200"/>
              </a:spcAft>
            </a:pPr>
            <a:r>
              <a:rPr lang="en-US" dirty="0"/>
              <a:t>“30 or more” determination differs for each state indicator</a:t>
            </a:r>
          </a:p>
          <a:p>
            <a:pPr>
              <a:spcBef>
                <a:spcPts val="0"/>
              </a:spcBef>
              <a:spcAft>
                <a:spcPts val="1200"/>
              </a:spcAft>
            </a:pPr>
            <a:r>
              <a:rPr lang="en-US" sz="3000" dirty="0"/>
              <a:t>Exception: LEAs receive a color for homeless and foster youth if they have at </a:t>
            </a:r>
            <a:r>
              <a:rPr lang="en-US" sz="3000" b="1" dirty="0"/>
              <a:t>least 15 students </a:t>
            </a:r>
            <a:r>
              <a:rPr lang="en-US" sz="3000" dirty="0"/>
              <a:t>in the current and prior year.</a:t>
            </a:r>
          </a:p>
          <a:p>
            <a:pPr lvl="1">
              <a:spcBef>
                <a:spcPts val="0"/>
              </a:spcBef>
              <a:spcAft>
                <a:spcPts val="1200"/>
              </a:spcAft>
            </a:pPr>
            <a:r>
              <a:rPr lang="en-US" sz="2600" dirty="0"/>
              <a:t>Note: </a:t>
            </a:r>
            <a:r>
              <a:rPr lang="en-US" sz="2600" b="1" dirty="0"/>
              <a:t>Charter schools are</a:t>
            </a:r>
            <a:r>
              <a:rPr lang="en-US" sz="2600" dirty="0"/>
              <a:t> treated as schools (not LEAs) for reporting these two student groups (i.e., need at least 30 or more students in these two student groups to received a performance color).</a:t>
            </a:r>
          </a:p>
          <a:p>
            <a:pPr>
              <a:spcBef>
                <a:spcPts val="0"/>
              </a:spcBef>
              <a:spcAft>
                <a:spcPts val="1200"/>
              </a:spcAft>
            </a:pPr>
            <a:endParaRPr lang="en-US" dirty="0"/>
          </a:p>
          <a:p>
            <a:pPr lvl="1">
              <a:lnSpc>
                <a:spcPct val="120000"/>
              </a:lnSpc>
              <a:spcBef>
                <a:spcPts val="600"/>
              </a:spcBef>
              <a:spcAft>
                <a:spcPts val="600"/>
              </a:spcAft>
              <a:buFont typeface="Courier New" panose="02070309020205020404" pitchFamily="49" charset="0"/>
              <a:buChar char="o"/>
            </a:pPr>
            <a:endParaRPr lang="en-US" b="1" dirty="0"/>
          </a:p>
          <a:p>
            <a:pPr lvl="3">
              <a:buFont typeface="Wingdings" panose="05000000000000000000" pitchFamily="2" charset="2"/>
              <a:buChar char="Ø"/>
            </a:pPr>
            <a:endParaRPr lang="en-US" dirty="0"/>
          </a:p>
          <a:p>
            <a:pPr lvl="2"/>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t>13</a:t>
            </a:fld>
            <a:endParaRPr lang="en-US" dirty="0"/>
          </a:p>
        </p:txBody>
      </p:sp>
      <p:sp>
        <p:nvSpPr>
          <p:cNvPr id="4" name="Footer Placeholder 3"/>
          <p:cNvSpPr>
            <a:spLocks noGrp="1"/>
          </p:cNvSpPr>
          <p:nvPr>
            <p:ph type="ftr" sz="quarter" idx="11"/>
          </p:nvPr>
        </p:nvSpPr>
        <p:spPr/>
        <p:txBody>
          <a:bodyPr/>
          <a:lstStyle/>
          <a:p>
            <a:r>
              <a:rPr lang="en-US" dirty="0"/>
              <a:t>California Department of Education</a:t>
            </a:r>
          </a:p>
        </p:txBody>
      </p:sp>
    </p:spTree>
    <p:extLst>
      <p:ext uri="{BB962C8B-B14F-4D97-AF65-F5344CB8AC3E}">
        <p14:creationId xmlns:p14="http://schemas.microsoft.com/office/powerpoint/2010/main" val="2122741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57955"/>
          </a:xfrm>
        </p:spPr>
        <p:txBody>
          <a:bodyPr>
            <a:normAutofit fontScale="90000"/>
          </a:bodyPr>
          <a:lstStyle/>
          <a:p>
            <a:br>
              <a:rPr lang="en-US" sz="4000" dirty="0"/>
            </a:br>
            <a:r>
              <a:rPr lang="en-US" sz="4400" dirty="0"/>
              <a:t>Small Student Populations</a:t>
            </a:r>
          </a:p>
        </p:txBody>
      </p:sp>
      <p:sp>
        <p:nvSpPr>
          <p:cNvPr id="3" name="Slide Number Placeholder 2"/>
          <p:cNvSpPr>
            <a:spLocks noGrp="1"/>
          </p:cNvSpPr>
          <p:nvPr>
            <p:ph type="sldNum" sz="quarter" idx="12"/>
          </p:nvPr>
        </p:nvSpPr>
        <p:spPr/>
        <p:txBody>
          <a:bodyPr/>
          <a:lstStyle/>
          <a:p>
            <a:fld id="{E3F07B27-5348-4263-B67F-EF7FF0A6AD4A}" type="slidenum">
              <a:rPr lang="en-US" smtClean="0"/>
              <a:t>14</a:t>
            </a:fld>
            <a:endParaRPr lang="en-US" dirty="0"/>
          </a:p>
        </p:txBody>
      </p:sp>
      <p:sp>
        <p:nvSpPr>
          <p:cNvPr id="4" name="Content Placeholder 3"/>
          <p:cNvSpPr>
            <a:spLocks noGrp="1"/>
          </p:cNvSpPr>
          <p:nvPr>
            <p:ph sz="quarter" idx="13"/>
          </p:nvPr>
        </p:nvSpPr>
        <p:spPr>
          <a:xfrm>
            <a:off x="209088" y="1366221"/>
            <a:ext cx="11584328" cy="4990130"/>
          </a:xfrm>
        </p:spPr>
        <p:txBody>
          <a:bodyPr>
            <a:normAutofit/>
          </a:bodyPr>
          <a:lstStyle/>
          <a:p>
            <a:pPr>
              <a:lnSpc>
                <a:spcPct val="120000"/>
              </a:lnSpc>
              <a:spcBef>
                <a:spcPts val="600"/>
              </a:spcBef>
              <a:spcAft>
                <a:spcPts val="600"/>
              </a:spcAft>
            </a:pPr>
            <a:r>
              <a:rPr lang="en-US" dirty="0">
                <a:solidFill>
                  <a:prstClr val="black"/>
                </a:solidFill>
              </a:rPr>
              <a:t>Small student populations are more susceptible to large swings in results from year to year </a:t>
            </a:r>
            <a:endParaRPr lang="en-US" dirty="0">
              <a:solidFill>
                <a:prstClr val="black"/>
              </a:solidFill>
              <a:latin typeface="Arial" panose="020B0604020202020204" pitchFamily="34" charset="0"/>
              <a:cs typeface="Arial" panose="020B0604020202020204" pitchFamily="34" charset="0"/>
            </a:endParaRPr>
          </a:p>
          <a:p>
            <a:pPr>
              <a:lnSpc>
                <a:spcPct val="120000"/>
              </a:lnSpc>
              <a:spcBef>
                <a:spcPts val="600"/>
              </a:spcBef>
              <a:spcAft>
                <a:spcPts val="600"/>
              </a:spcAft>
            </a:pPr>
            <a:r>
              <a:rPr lang="en-US" dirty="0">
                <a:latin typeface="Arial" panose="020B0604020202020204" pitchFamily="34" charset="0"/>
                <a:cs typeface="Arial" panose="020B0604020202020204" pitchFamily="34" charset="0"/>
              </a:rPr>
              <a:t>Therefore, </a:t>
            </a:r>
            <a:r>
              <a:rPr lang="en-US" dirty="0"/>
              <a:t>a th</a:t>
            </a:r>
            <a:r>
              <a:rPr lang="en-US" dirty="0">
                <a:latin typeface="Arial" panose="020B0604020202020204" pitchFamily="34" charset="0"/>
                <a:cs typeface="Arial" panose="020B0604020202020204" pitchFamily="34" charset="0"/>
              </a:rPr>
              <a:t>ree-by-five table (condensed from a five-by-five table) is applied used when N size </a:t>
            </a:r>
            <a:r>
              <a:rPr lang="en-US" b="1" dirty="0">
                <a:latin typeface="Arial" panose="020B0604020202020204" pitchFamily="34" charset="0"/>
                <a:cs typeface="Arial" panose="020B0604020202020204" pitchFamily="34" charset="0"/>
              </a:rPr>
              <a:t>is less than 150 </a:t>
            </a:r>
            <a:r>
              <a:rPr lang="en-US" dirty="0">
                <a:latin typeface="Arial" panose="020B0604020202020204" pitchFamily="34" charset="0"/>
                <a:cs typeface="Arial" panose="020B0604020202020204" pitchFamily="34" charset="0"/>
              </a:rPr>
              <a:t>at the LEA, schools and student group levels</a:t>
            </a:r>
          </a:p>
          <a:p>
            <a:pPr>
              <a:lnSpc>
                <a:spcPct val="120000"/>
              </a:lnSpc>
              <a:spcBef>
                <a:spcPts val="600"/>
              </a:spcBef>
              <a:spcAft>
                <a:spcPts val="600"/>
              </a:spcAft>
            </a:pPr>
            <a:r>
              <a:rPr lang="en-US" dirty="0"/>
              <a:t>N size is based on different denominators, depending on the  state indicator</a:t>
            </a:r>
          </a:p>
          <a:p>
            <a:pPr lvl="1">
              <a:lnSpc>
                <a:spcPct val="100000"/>
              </a:lnSpc>
              <a:spcBef>
                <a:spcPts val="1200"/>
              </a:spcBef>
              <a:spcAft>
                <a:spcPts val="1200"/>
              </a:spcAft>
            </a:pPr>
            <a:endParaRPr lang="en-US" dirty="0">
              <a:solidFill>
                <a:prstClr val="black"/>
              </a:solidFill>
              <a:latin typeface="Arial" panose="020B0604020202020204" pitchFamily="34" charset="0"/>
              <a:cs typeface="Arial" panose="020B0604020202020204" pitchFamily="34" charset="0"/>
            </a:endParaRPr>
          </a:p>
          <a:p>
            <a:endParaRPr lang="en-US" dirty="0"/>
          </a:p>
        </p:txBody>
      </p:sp>
      <p:pic>
        <p:nvPicPr>
          <p:cNvPr id="6" name="Content Placeholder 5" descr="California Department of Education."/>
          <p:cNvPicPr>
            <a:picLocks noGrp="1" noChangeAspect="1"/>
          </p:cNvPicPr>
          <p:nvPr>
            <p:ph sz="quarter" idx="14"/>
          </p:nvPr>
        </p:nvPicPr>
        <p:blipFill>
          <a:blip r:embed="rId3"/>
          <a:stretch>
            <a:fillRect/>
          </a:stretch>
        </p:blipFill>
        <p:spPr>
          <a:xfrm>
            <a:off x="4783185" y="6377354"/>
            <a:ext cx="2560542" cy="323116"/>
          </a:xfrm>
          <a:prstGeom prst="rect">
            <a:avLst/>
          </a:prstGeom>
        </p:spPr>
      </p:pic>
    </p:spTree>
    <p:extLst>
      <p:ext uri="{BB962C8B-B14F-4D97-AF65-F5344CB8AC3E}">
        <p14:creationId xmlns:p14="http://schemas.microsoft.com/office/powerpoint/2010/main" val="3905967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N Size for Small Student Populations</a:t>
            </a:r>
          </a:p>
        </p:txBody>
      </p:sp>
      <p:sp>
        <p:nvSpPr>
          <p:cNvPr id="3" name="Content Placeholder 2"/>
          <p:cNvSpPr>
            <a:spLocks noGrp="1"/>
          </p:cNvSpPr>
          <p:nvPr>
            <p:ph idx="1"/>
          </p:nvPr>
        </p:nvSpPr>
        <p:spPr>
          <a:xfrm>
            <a:off x="211016" y="1409252"/>
            <a:ext cx="11582400" cy="5077609"/>
          </a:xfrm>
        </p:spPr>
        <p:txBody>
          <a:bodyPr>
            <a:normAutofit fontScale="77500" lnSpcReduction="20000"/>
          </a:bodyPr>
          <a:lstStyle/>
          <a:p>
            <a:pPr>
              <a:lnSpc>
                <a:spcPct val="120000"/>
              </a:lnSpc>
              <a:spcBef>
                <a:spcPts val="600"/>
              </a:spcBef>
              <a:spcAft>
                <a:spcPts val="600"/>
              </a:spcAft>
            </a:pPr>
            <a:r>
              <a:rPr lang="en-US" sz="4300" dirty="0"/>
              <a:t>Graduation Rate Indicator: </a:t>
            </a:r>
            <a:r>
              <a:rPr lang="en-US" sz="4300" i="1" dirty="0"/>
              <a:t>N</a:t>
            </a:r>
            <a:r>
              <a:rPr lang="en-US" sz="4300" dirty="0"/>
              <a:t> = number of students in the four- and five-year combined graduation rate or the DASS graduation rate</a:t>
            </a:r>
          </a:p>
          <a:p>
            <a:pPr>
              <a:lnSpc>
                <a:spcPct val="120000"/>
              </a:lnSpc>
              <a:spcBef>
                <a:spcPts val="600"/>
              </a:spcBef>
              <a:spcAft>
                <a:spcPts val="600"/>
              </a:spcAft>
            </a:pPr>
            <a:r>
              <a:rPr lang="en-US" sz="4100" dirty="0"/>
              <a:t>Suspension Rate Indicator: </a:t>
            </a:r>
            <a:r>
              <a:rPr lang="en-US" sz="4100" i="1" dirty="0"/>
              <a:t>N</a:t>
            </a:r>
            <a:r>
              <a:rPr lang="en-US" sz="4100" dirty="0"/>
              <a:t> = number of students cumulatively enrolled</a:t>
            </a:r>
          </a:p>
          <a:p>
            <a:pPr>
              <a:lnSpc>
                <a:spcPct val="120000"/>
              </a:lnSpc>
              <a:spcBef>
                <a:spcPts val="600"/>
              </a:spcBef>
              <a:spcAft>
                <a:spcPts val="600"/>
              </a:spcAft>
            </a:pPr>
            <a:r>
              <a:rPr lang="en-US" sz="4100" dirty="0"/>
              <a:t>Chronic Absenteeism Rate Indicator: </a:t>
            </a:r>
            <a:r>
              <a:rPr lang="en-US" sz="4100" i="1" dirty="0"/>
              <a:t>N</a:t>
            </a:r>
            <a:r>
              <a:rPr lang="en-US" sz="4100" dirty="0"/>
              <a:t> = number of students who meet the enrollment eligibility</a:t>
            </a:r>
          </a:p>
          <a:p>
            <a:pPr>
              <a:lnSpc>
                <a:spcPct val="120000"/>
              </a:lnSpc>
              <a:spcBef>
                <a:spcPts val="600"/>
              </a:spcBef>
              <a:spcAft>
                <a:spcPts val="600"/>
              </a:spcAft>
            </a:pPr>
            <a:r>
              <a:rPr lang="en-US" sz="4100" dirty="0"/>
              <a:t>CCI: </a:t>
            </a:r>
            <a:r>
              <a:rPr lang="en-US" sz="4100" i="1" dirty="0"/>
              <a:t>N </a:t>
            </a:r>
            <a:r>
              <a:rPr lang="en-US" sz="4100" dirty="0"/>
              <a:t>= number of students in the four- and five-year combined graduation rate or the DASS graduation rate</a:t>
            </a:r>
          </a:p>
          <a:p>
            <a:endParaRPr lang="en-US" dirty="0"/>
          </a:p>
        </p:txBody>
      </p:sp>
      <p:sp>
        <p:nvSpPr>
          <p:cNvPr id="4" name="Footer Placeholder 3"/>
          <p:cNvSpPr>
            <a:spLocks noGrp="1"/>
          </p:cNvSpPr>
          <p:nvPr>
            <p:ph type="ftr" sz="quarter" idx="11"/>
          </p:nvPr>
        </p:nvSpPr>
        <p:spPr/>
        <p:txBody>
          <a:bodyPr/>
          <a:lstStyle/>
          <a:p>
            <a:r>
              <a:rPr lang="en-US"/>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3953463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Do Alternative Schools Get a Dashboard Too?</a:t>
            </a:r>
          </a:p>
        </p:txBody>
      </p:sp>
      <p:sp>
        <p:nvSpPr>
          <p:cNvPr id="3" name="Content Placeholder 2"/>
          <p:cNvSpPr>
            <a:spLocks noGrp="1"/>
          </p:cNvSpPr>
          <p:nvPr>
            <p:ph idx="1"/>
          </p:nvPr>
        </p:nvSpPr>
        <p:spPr>
          <a:xfrm>
            <a:off x="304800" y="1582616"/>
            <a:ext cx="11582400" cy="5249774"/>
          </a:xfrm>
        </p:spPr>
        <p:txBody>
          <a:bodyPr>
            <a:normAutofit/>
          </a:bodyPr>
          <a:lstStyle/>
          <a:p>
            <a:pPr>
              <a:spcBef>
                <a:spcPts val="600"/>
              </a:spcBef>
              <a:spcAft>
                <a:spcPts val="600"/>
              </a:spcAft>
            </a:pPr>
            <a:r>
              <a:rPr lang="en-US" dirty="0"/>
              <a:t>Yes. All alternative schools, or schools with Dashboard Alternative School Status (DASS), receive a Dashboard. </a:t>
            </a:r>
          </a:p>
          <a:p>
            <a:pPr lvl="1">
              <a:spcBef>
                <a:spcPts val="600"/>
              </a:spcBef>
              <a:spcAft>
                <a:spcPts val="600"/>
              </a:spcAft>
            </a:pPr>
            <a:r>
              <a:rPr lang="en-US" dirty="0"/>
              <a:t>DASS schools held accountable for </a:t>
            </a:r>
            <a:r>
              <a:rPr lang="en-US" b="1" dirty="0"/>
              <a:t>all </a:t>
            </a:r>
            <a:r>
              <a:rPr lang="en-US" dirty="0"/>
              <a:t>state indicators currently reported in the Dashboard.</a:t>
            </a:r>
          </a:p>
          <a:p>
            <a:pPr lvl="1">
              <a:spcBef>
                <a:spcPts val="600"/>
              </a:spcBef>
              <a:spcAft>
                <a:spcPts val="600"/>
              </a:spcAft>
            </a:pPr>
            <a:r>
              <a:rPr lang="en-US" dirty="0"/>
              <a:t>However, “modified methods” are used for select state indicators to fairly evaluate the success and progress of alternative schools that serve high-risk students.</a:t>
            </a:r>
          </a:p>
          <a:p>
            <a:pPr lvl="2">
              <a:spcBef>
                <a:spcPts val="600"/>
              </a:spcBef>
              <a:spcAft>
                <a:spcPts val="600"/>
              </a:spcAft>
            </a:pPr>
            <a:endParaRPr lang="en-US" dirty="0"/>
          </a:p>
          <a:p>
            <a:pPr lvl="2">
              <a:spcAft>
                <a:spcPts val="600"/>
              </a:spcAft>
            </a:pPr>
            <a:endParaRPr lang="en-US" dirty="0"/>
          </a:p>
          <a:p>
            <a:pPr lvl="1"/>
            <a:endParaRPr lang="en-US" dirty="0"/>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1380340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Modified Methods for DASS Schools</a:t>
            </a:r>
          </a:p>
        </p:txBody>
      </p:sp>
      <p:sp>
        <p:nvSpPr>
          <p:cNvPr id="3" name="Content Placeholder 2"/>
          <p:cNvSpPr>
            <a:spLocks noGrp="1"/>
          </p:cNvSpPr>
          <p:nvPr>
            <p:ph idx="1"/>
          </p:nvPr>
        </p:nvSpPr>
        <p:spPr>
          <a:xfrm>
            <a:off x="211016" y="1582616"/>
            <a:ext cx="11582400" cy="4594347"/>
          </a:xfrm>
        </p:spPr>
        <p:txBody>
          <a:bodyPr/>
          <a:lstStyle/>
          <a:p>
            <a:pPr>
              <a:lnSpc>
                <a:spcPct val="110000"/>
              </a:lnSpc>
              <a:spcAft>
                <a:spcPts val="1200"/>
              </a:spcAft>
            </a:pPr>
            <a:r>
              <a:rPr lang="en-US" dirty="0"/>
              <a:t>Modified graduation rate was approved by the State Board of Education (SBE)</a:t>
            </a:r>
          </a:p>
          <a:p>
            <a:pPr>
              <a:lnSpc>
                <a:spcPct val="110000"/>
              </a:lnSpc>
              <a:spcAft>
                <a:spcPts val="1200"/>
              </a:spcAft>
            </a:pPr>
            <a:r>
              <a:rPr lang="en-US" dirty="0"/>
              <a:t>New career measures for the CCI, specifically targeting DASS schools, are being collected in 2018-19  </a:t>
            </a:r>
          </a:p>
          <a:p>
            <a:pPr>
              <a:lnSpc>
                <a:spcPct val="110000"/>
              </a:lnSpc>
              <a:spcAft>
                <a:spcPts val="1200"/>
              </a:spcAft>
            </a:pPr>
            <a:r>
              <a:rPr lang="en-US" dirty="0"/>
              <a:t>New Status level cut scores for the Academic Indicator will be proposed to the SBE in September 2019 </a:t>
            </a:r>
          </a:p>
          <a:p>
            <a:endParaRPr lang="en-US" dirty="0"/>
          </a:p>
        </p:txBody>
      </p:sp>
      <p:sp>
        <p:nvSpPr>
          <p:cNvPr id="4" name="Footer Placeholder 3"/>
          <p:cNvSpPr>
            <a:spLocks noGrp="1"/>
          </p:cNvSpPr>
          <p:nvPr>
            <p:ph type="ftr" sz="quarter" idx="11"/>
          </p:nvPr>
        </p:nvSpPr>
        <p:spPr/>
        <p:txBody>
          <a:bodyPr/>
          <a:lstStyle/>
          <a:p>
            <a:r>
              <a:rPr lang="en-US"/>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t>17</a:t>
            </a:fld>
            <a:endParaRPr lang="en-US" dirty="0"/>
          </a:p>
        </p:txBody>
      </p:sp>
    </p:spTree>
    <p:extLst>
      <p:ext uri="{BB962C8B-B14F-4D97-AF65-F5344CB8AC3E}">
        <p14:creationId xmlns:p14="http://schemas.microsoft.com/office/powerpoint/2010/main" val="3860633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485" y="1854200"/>
            <a:ext cx="11465515" cy="1143000"/>
          </a:xfrm>
        </p:spPr>
        <p:txBody>
          <a:bodyPr>
            <a:noAutofit/>
          </a:bodyPr>
          <a:lstStyle/>
          <a:p>
            <a:pPr algn="ctr"/>
            <a:br>
              <a:rPr lang="en-US" sz="4800" b="1" dirty="0"/>
            </a:br>
            <a:r>
              <a:rPr lang="en-US" sz="4800" b="1" dirty="0"/>
              <a:t>Chronic Absenteeism</a:t>
            </a:r>
          </a:p>
        </p:txBody>
      </p:sp>
      <p:sp>
        <p:nvSpPr>
          <p:cNvPr id="4" name="Footer Placeholder 3"/>
          <p:cNvSpPr>
            <a:spLocks noGrp="1"/>
          </p:cNvSpPr>
          <p:nvPr>
            <p:ph type="ftr" sz="quarter" idx="11"/>
          </p:nvPr>
        </p:nvSpPr>
        <p:spPr>
          <a:xfrm>
            <a:off x="3303082" y="6044357"/>
            <a:ext cx="4068762" cy="457200"/>
          </a:xfrm>
        </p:spPr>
        <p:txBody>
          <a:bodyPr/>
          <a:lstStyle/>
          <a:p>
            <a:pPr>
              <a:defRPr/>
            </a:pPr>
            <a:r>
              <a:rPr lang="en-US" altLang="en-US" sz="1400">
                <a:solidFill>
                  <a:srgbClr val="003399"/>
                </a:solidFill>
              </a:rPr>
              <a:t>California Department of Education</a:t>
            </a:r>
            <a:endParaRPr lang="en-US" altLang="en-US" dirty="0">
              <a:solidFill>
                <a:srgbClr val="0000FF"/>
              </a:solidFill>
            </a:endParaRPr>
          </a:p>
        </p:txBody>
      </p:sp>
      <p:sp>
        <p:nvSpPr>
          <p:cNvPr id="3" name="Slide Number Placeholder 2"/>
          <p:cNvSpPr>
            <a:spLocks noGrp="1"/>
          </p:cNvSpPr>
          <p:nvPr>
            <p:ph type="sldNum" sz="quarter" idx="12"/>
          </p:nvPr>
        </p:nvSpPr>
        <p:spPr/>
        <p:txBody>
          <a:bodyPr/>
          <a:lstStyle/>
          <a:p>
            <a:fld id="{E3F07B27-5348-4263-B67F-EF7FF0A6AD4A}"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3909024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634"/>
            <a:ext cx="12192000" cy="807521"/>
          </a:xfrm>
        </p:spPr>
        <p:txBody>
          <a:bodyPr>
            <a:normAutofit/>
          </a:bodyPr>
          <a:lstStyle/>
          <a:p>
            <a:r>
              <a:rPr lang="en-US" sz="4000" dirty="0"/>
              <a:t>Chronic Absenteeism Indicator: Grades K-8</a:t>
            </a:r>
          </a:p>
        </p:txBody>
      </p:sp>
      <p:sp>
        <p:nvSpPr>
          <p:cNvPr id="4" name="Slide Number Placeholder 3"/>
          <p:cNvSpPr>
            <a:spLocks noGrp="1"/>
          </p:cNvSpPr>
          <p:nvPr>
            <p:ph type="sldNum" sz="quarter" idx="12"/>
          </p:nvPr>
        </p:nvSpPr>
        <p:spPr/>
        <p:txBody>
          <a:bodyPr/>
          <a:lstStyle/>
          <a:p>
            <a:fld id="{E3F07B27-5348-4263-B67F-EF7FF0A6AD4A}" type="slidenum">
              <a:rPr lang="en-US" smtClean="0"/>
              <a:t>19</a:t>
            </a:fld>
            <a:endParaRPr lang="en-US" dirty="0"/>
          </a:p>
        </p:txBody>
      </p:sp>
      <p:sp>
        <p:nvSpPr>
          <p:cNvPr id="5" name="Content Placeholder 4"/>
          <p:cNvSpPr>
            <a:spLocks noGrp="1"/>
          </p:cNvSpPr>
          <p:nvPr>
            <p:ph sz="quarter" idx="13"/>
          </p:nvPr>
        </p:nvSpPr>
        <p:spPr>
          <a:xfrm>
            <a:off x="451263" y="1128155"/>
            <a:ext cx="11740737" cy="5593321"/>
          </a:xfrm>
        </p:spPr>
        <p:txBody>
          <a:bodyPr>
            <a:normAutofit/>
          </a:bodyPr>
          <a:lstStyle/>
          <a:p>
            <a:pPr>
              <a:spcBef>
                <a:spcPts val="600"/>
              </a:spcBef>
              <a:spcAft>
                <a:spcPts val="600"/>
              </a:spcAft>
            </a:pPr>
            <a:r>
              <a:rPr lang="en-US" dirty="0">
                <a:latin typeface="Arial" panose="020B0604020202020204" pitchFamily="34" charset="0"/>
                <a:cs typeface="Arial" panose="020B0604020202020204" pitchFamily="34" charset="0"/>
              </a:rPr>
              <a:t>No changes for 2019 Dashboard </a:t>
            </a:r>
          </a:p>
          <a:p>
            <a:pPr>
              <a:spcBef>
                <a:spcPts val="600"/>
              </a:spcBef>
              <a:spcAft>
                <a:spcPts val="600"/>
              </a:spcAft>
            </a:pPr>
            <a:r>
              <a:rPr lang="en-US" dirty="0"/>
              <a:t>Students are </a:t>
            </a:r>
            <a:r>
              <a:rPr lang="en-US" b="1" i="1" dirty="0"/>
              <a:t>removed</a:t>
            </a:r>
            <a:r>
              <a:rPr lang="en-US" dirty="0"/>
              <a:t> from the calculation if they were:</a:t>
            </a:r>
          </a:p>
          <a:p>
            <a:pPr lvl="1">
              <a:spcBef>
                <a:spcPts val="600"/>
              </a:spcBef>
              <a:spcAft>
                <a:spcPts val="600"/>
              </a:spcAft>
              <a:buFont typeface="Symbol" panose="05050102010706020507" pitchFamily="18" charset="2"/>
              <a:buChar char="-"/>
            </a:pPr>
            <a:r>
              <a:rPr lang="en-US" dirty="0"/>
              <a:t>Enrolled less than 31 instructional days</a:t>
            </a:r>
          </a:p>
          <a:p>
            <a:pPr lvl="1">
              <a:spcBef>
                <a:spcPts val="600"/>
              </a:spcBef>
              <a:spcAft>
                <a:spcPts val="600"/>
              </a:spcAft>
              <a:buFont typeface="Symbol" panose="05050102010706020507" pitchFamily="18" charset="2"/>
              <a:buChar char="-"/>
            </a:pPr>
            <a:r>
              <a:rPr lang="en-US" dirty="0"/>
              <a:t>Enrolled at least 31 instructional days but did not attend at least one day </a:t>
            </a:r>
            <a:r>
              <a:rPr lang="en-US" dirty="0">
                <a:solidFill>
                  <a:srgbClr val="C00000"/>
                </a:solidFill>
              </a:rPr>
              <a:t>(different from </a:t>
            </a:r>
            <a:r>
              <a:rPr lang="en-US" dirty="0" err="1">
                <a:solidFill>
                  <a:srgbClr val="C00000"/>
                </a:solidFill>
              </a:rPr>
              <a:t>DataQuest</a:t>
            </a:r>
            <a:r>
              <a:rPr lang="en-US" dirty="0">
                <a:solidFill>
                  <a:srgbClr val="C00000"/>
                </a:solidFill>
              </a:rPr>
              <a:t> reporting rules)</a:t>
            </a:r>
            <a:r>
              <a:rPr lang="en-US" dirty="0"/>
              <a:t>, and</a:t>
            </a:r>
          </a:p>
          <a:p>
            <a:pPr lvl="1">
              <a:spcBef>
                <a:spcPts val="600"/>
              </a:spcBef>
              <a:spcAft>
                <a:spcPts val="600"/>
              </a:spcAft>
              <a:buFont typeface="Symbol" panose="05050102010706020507" pitchFamily="18" charset="2"/>
              <a:buChar char="-"/>
            </a:pPr>
            <a:r>
              <a:rPr lang="en-US" dirty="0"/>
              <a:t>Flagged as exempt in the district attendance submission </a:t>
            </a:r>
          </a:p>
          <a:p>
            <a:pPr lvl="2">
              <a:spcBef>
                <a:spcPts val="600"/>
              </a:spcBef>
              <a:spcAft>
                <a:spcPts val="600"/>
              </a:spcAft>
              <a:buFont typeface="Courier New" panose="02070309020205020404" pitchFamily="49" charset="0"/>
              <a:buChar char="o"/>
            </a:pPr>
            <a:r>
              <a:rPr lang="en-US" dirty="0"/>
              <a:t>Enrolled in a Non-Public School (NPS)</a:t>
            </a:r>
          </a:p>
          <a:p>
            <a:pPr lvl="2">
              <a:spcBef>
                <a:spcPts val="600"/>
              </a:spcBef>
              <a:spcAft>
                <a:spcPts val="600"/>
              </a:spcAft>
              <a:buFont typeface="Courier New" panose="02070309020205020404" pitchFamily="49" charset="0"/>
              <a:buChar char="o"/>
            </a:pPr>
            <a:r>
              <a:rPr lang="en-US" dirty="0"/>
              <a:t>Received instruction through a home or hospital instructional setting, or</a:t>
            </a:r>
          </a:p>
          <a:p>
            <a:pPr lvl="2">
              <a:spcBef>
                <a:spcPts val="600"/>
              </a:spcBef>
              <a:spcAft>
                <a:spcPts val="600"/>
              </a:spcAft>
              <a:buFont typeface="Courier New" panose="02070309020205020404" pitchFamily="49" charset="0"/>
              <a:buChar char="o"/>
            </a:pPr>
            <a:r>
              <a:rPr lang="en-US" dirty="0"/>
              <a:t>Attended community college full-time</a:t>
            </a:r>
            <a:r>
              <a:rPr lang="en-US" sz="2600" dirty="0"/>
              <a:t>.</a:t>
            </a:r>
          </a:p>
          <a:p>
            <a:pPr>
              <a:spcBef>
                <a:spcPts val="600"/>
              </a:spcBef>
              <a:spcAft>
                <a:spcPts val="600"/>
              </a:spcAft>
            </a:pPr>
            <a:endParaRPr lang="en-US" dirty="0">
              <a:latin typeface="Arial" panose="020B0604020202020204" pitchFamily="34" charset="0"/>
              <a:cs typeface="Arial" panose="020B0604020202020204" pitchFamily="34" charset="0"/>
            </a:endParaRPr>
          </a:p>
        </p:txBody>
      </p:sp>
      <p:sp>
        <p:nvSpPr>
          <p:cNvPr id="7" name="Footer Placeholder 3"/>
          <p:cNvSpPr>
            <a:spLocks noGrp="1"/>
          </p:cNvSpPr>
          <p:nvPr>
            <p:ph type="ftr" sz="quarter" idx="11"/>
          </p:nvPr>
        </p:nvSpPr>
        <p:spPr>
          <a:xfrm>
            <a:off x="4038600" y="6356351"/>
            <a:ext cx="4114800" cy="365125"/>
          </a:xfrm>
        </p:spPr>
        <p:txBody>
          <a:bodyPr/>
          <a:lstStyle/>
          <a:p>
            <a:r>
              <a:rPr lang="en-US" dirty="0"/>
              <a:t>California Department of Education</a:t>
            </a:r>
          </a:p>
        </p:txBody>
      </p:sp>
    </p:spTree>
    <p:extLst>
      <p:ext uri="{BB962C8B-B14F-4D97-AF65-F5344CB8AC3E}">
        <p14:creationId xmlns:p14="http://schemas.microsoft.com/office/powerpoint/2010/main" val="3445151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3" y="231417"/>
            <a:ext cx="12192000" cy="722488"/>
          </a:xfrm>
        </p:spPr>
        <p:txBody>
          <a:bodyPr>
            <a:normAutofit/>
          </a:bodyPr>
          <a:lstStyle/>
          <a:p>
            <a:r>
              <a:rPr lang="en-US" sz="4400" dirty="0"/>
              <a:t>Topics</a:t>
            </a:r>
          </a:p>
        </p:txBody>
      </p:sp>
      <p:sp>
        <p:nvSpPr>
          <p:cNvPr id="3" name="Content Placeholder 2"/>
          <p:cNvSpPr>
            <a:spLocks noGrp="1"/>
          </p:cNvSpPr>
          <p:nvPr>
            <p:ph sz="half" idx="1"/>
          </p:nvPr>
        </p:nvSpPr>
        <p:spPr>
          <a:xfrm>
            <a:off x="220134" y="1295743"/>
            <a:ext cx="11751732" cy="4140204"/>
          </a:xfrm>
        </p:spPr>
        <p:txBody>
          <a:bodyPr>
            <a:normAutofit fontScale="92500" lnSpcReduction="10000"/>
          </a:bodyPr>
          <a:lstStyle/>
          <a:p>
            <a:pPr lvl="0">
              <a:lnSpc>
                <a:spcPct val="110000"/>
              </a:lnSpc>
              <a:spcBef>
                <a:spcPts val="600"/>
              </a:spcBef>
              <a:spcAft>
                <a:spcPts val="600"/>
              </a:spcAft>
            </a:pPr>
            <a:r>
              <a:rPr lang="en-US" dirty="0"/>
              <a:t>California School Dashboard (Dashboard) Mobile App</a:t>
            </a:r>
          </a:p>
          <a:p>
            <a:pPr lvl="0">
              <a:lnSpc>
                <a:spcPct val="110000"/>
              </a:lnSpc>
              <a:spcBef>
                <a:spcPts val="600"/>
              </a:spcBef>
              <a:spcAft>
                <a:spcPts val="600"/>
              </a:spcAft>
            </a:pPr>
            <a:r>
              <a:rPr lang="en-US" dirty="0"/>
              <a:t>Dashboard Purpose</a:t>
            </a:r>
          </a:p>
          <a:p>
            <a:pPr lvl="0">
              <a:lnSpc>
                <a:spcPct val="110000"/>
              </a:lnSpc>
              <a:spcBef>
                <a:spcPts val="600"/>
              </a:spcBef>
              <a:spcAft>
                <a:spcPts val="600"/>
              </a:spcAft>
            </a:pPr>
            <a:r>
              <a:rPr lang="en-US" dirty="0"/>
              <a:t>Overview and Update of State and Local</a:t>
            </a:r>
            <a:r>
              <a:rPr lang="en-US" dirty="0">
                <a:solidFill>
                  <a:srgbClr val="FF0000"/>
                </a:solidFill>
              </a:rPr>
              <a:t> </a:t>
            </a:r>
            <a:r>
              <a:rPr lang="en-US" dirty="0"/>
              <a:t>Indicators</a:t>
            </a:r>
          </a:p>
          <a:p>
            <a:pPr>
              <a:lnSpc>
                <a:spcPct val="110000"/>
              </a:lnSpc>
              <a:spcBef>
                <a:spcPts val="600"/>
              </a:spcBef>
              <a:spcAft>
                <a:spcPts val="600"/>
              </a:spcAft>
            </a:pPr>
            <a:r>
              <a:rPr lang="en-US" dirty="0"/>
              <a:t>Connections to California Longitudinal Pupil Achievement Data System (CALPADS): </a:t>
            </a:r>
          </a:p>
          <a:p>
            <a:pPr lvl="1">
              <a:lnSpc>
                <a:spcPct val="110000"/>
              </a:lnSpc>
              <a:spcBef>
                <a:spcPts val="600"/>
              </a:spcBef>
              <a:spcAft>
                <a:spcPts val="600"/>
              </a:spcAft>
              <a:buFont typeface="Symbol" panose="05050102010706020507" pitchFamily="18" charset="2"/>
              <a:buChar char="-"/>
            </a:pPr>
            <a:r>
              <a:rPr lang="en-US" dirty="0"/>
              <a:t>Data Used for State Indicators</a:t>
            </a:r>
          </a:p>
          <a:p>
            <a:pPr lvl="1">
              <a:lnSpc>
                <a:spcPct val="110000"/>
              </a:lnSpc>
              <a:spcBef>
                <a:spcPts val="600"/>
              </a:spcBef>
              <a:spcAft>
                <a:spcPts val="600"/>
              </a:spcAft>
              <a:buFont typeface="Symbol" panose="05050102010706020507" pitchFamily="18" charset="2"/>
              <a:buChar char="-"/>
            </a:pPr>
            <a:r>
              <a:rPr lang="en-US" dirty="0"/>
              <a:t>Demographic Data for Student Groups </a:t>
            </a:r>
          </a:p>
          <a:p>
            <a:endParaRPr lang="en-US" dirty="0"/>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1025709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14399"/>
          </a:xfrm>
        </p:spPr>
        <p:txBody>
          <a:bodyPr/>
          <a:lstStyle/>
          <a:p>
            <a:r>
              <a:rPr lang="en-US" dirty="0"/>
              <a:t>LEA Concerns</a:t>
            </a:r>
          </a:p>
        </p:txBody>
      </p:sp>
      <p:sp>
        <p:nvSpPr>
          <p:cNvPr id="3" name="Content Placeholder 2"/>
          <p:cNvSpPr>
            <a:spLocks noGrp="1"/>
          </p:cNvSpPr>
          <p:nvPr>
            <p:ph idx="1"/>
          </p:nvPr>
        </p:nvSpPr>
        <p:spPr>
          <a:xfrm>
            <a:off x="211016" y="1151906"/>
            <a:ext cx="11582400" cy="5025057"/>
          </a:xfrm>
        </p:spPr>
        <p:txBody>
          <a:bodyPr>
            <a:normAutofit/>
          </a:bodyPr>
          <a:lstStyle/>
          <a:p>
            <a:r>
              <a:rPr lang="en-US" dirty="0"/>
              <a:t>Indicator includes kindergarten students</a:t>
            </a:r>
          </a:p>
          <a:p>
            <a:pPr lvl="1">
              <a:buFont typeface="Symbol" panose="05050102010706020507" pitchFamily="18" charset="2"/>
              <a:buChar char="-"/>
            </a:pPr>
            <a:r>
              <a:rPr lang="en-US" dirty="0"/>
              <a:t>Research shows that chronic absenteeism in kindergarten impacts achievement in later years</a:t>
            </a:r>
          </a:p>
          <a:p>
            <a:r>
              <a:rPr lang="en-US" dirty="0"/>
              <a:t> Indicator includes medically fragile students</a:t>
            </a:r>
          </a:p>
          <a:p>
            <a:pPr lvl="1"/>
            <a:r>
              <a:rPr lang="en-US" dirty="0"/>
              <a:t>California Department of Education (CDE) will be convening a work group to develop a definition for medically fragile to be used for accountability purposes </a:t>
            </a:r>
          </a:p>
          <a:p>
            <a:pPr lvl="2"/>
            <a:r>
              <a:rPr lang="en-US" dirty="0"/>
              <a:t>Students who meet this definition will be excluded from the chronic absenteeism indicator, when approved by the SBE</a:t>
            </a:r>
          </a:p>
          <a:p>
            <a:endParaRPr lang="en-US" dirty="0"/>
          </a:p>
          <a:p>
            <a:endParaRPr lang="en-US" dirty="0"/>
          </a:p>
        </p:txBody>
      </p:sp>
      <p:sp>
        <p:nvSpPr>
          <p:cNvPr id="4" name="Footer Placeholder 3"/>
          <p:cNvSpPr>
            <a:spLocks noGrp="1"/>
          </p:cNvSpPr>
          <p:nvPr>
            <p:ph type="ftr" sz="quarter" idx="11"/>
          </p:nvPr>
        </p:nvSpPr>
        <p:spPr/>
        <p:txBody>
          <a:bodyPr/>
          <a:lstStyle/>
          <a:p>
            <a:r>
              <a:rPr lang="en-US"/>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t>20</a:t>
            </a:fld>
            <a:endParaRPr lang="en-US" dirty="0"/>
          </a:p>
        </p:txBody>
      </p:sp>
    </p:spTree>
    <p:extLst>
      <p:ext uri="{BB962C8B-B14F-4D97-AF65-F5344CB8AC3E}">
        <p14:creationId xmlns:p14="http://schemas.microsoft.com/office/powerpoint/2010/main" val="2821068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Automatic Assignment of Orange</a:t>
            </a:r>
          </a:p>
        </p:txBody>
      </p:sp>
      <p:sp>
        <p:nvSpPr>
          <p:cNvPr id="3" name="Content Placeholder 2"/>
          <p:cNvSpPr>
            <a:spLocks noGrp="1"/>
          </p:cNvSpPr>
          <p:nvPr>
            <p:ph idx="1"/>
          </p:nvPr>
        </p:nvSpPr>
        <p:spPr/>
        <p:txBody>
          <a:bodyPr/>
          <a:lstStyle/>
          <a:p>
            <a:r>
              <a:rPr lang="en-US" dirty="0"/>
              <a:t>LEAs and schools are automatically assigned an Orange performance level if they do not certify (or submit) their attendance data in CALPADS for the current or prior Dashboard cycles. </a:t>
            </a:r>
          </a:p>
        </p:txBody>
      </p:sp>
      <p:sp>
        <p:nvSpPr>
          <p:cNvPr id="4" name="Footer Placeholder 3"/>
          <p:cNvSpPr>
            <a:spLocks noGrp="1"/>
          </p:cNvSpPr>
          <p:nvPr>
            <p:ph type="ftr" sz="quarter" idx="11"/>
          </p:nvPr>
        </p:nvSpPr>
        <p:spPr/>
        <p:txBody>
          <a:bodyPr/>
          <a:lstStyle/>
          <a:p>
            <a:r>
              <a:rPr lang="en-US"/>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t>21</a:t>
            </a:fld>
            <a:endParaRPr lang="en-US" dirty="0"/>
          </a:p>
        </p:txBody>
      </p:sp>
    </p:spTree>
    <p:extLst>
      <p:ext uri="{BB962C8B-B14F-4D97-AF65-F5344CB8AC3E}">
        <p14:creationId xmlns:p14="http://schemas.microsoft.com/office/powerpoint/2010/main" val="1693993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Status and Change for 2019 Dashboard</a:t>
            </a:r>
          </a:p>
        </p:txBody>
      </p:sp>
      <p:sp>
        <p:nvSpPr>
          <p:cNvPr id="3" name="Content Placeholder 2"/>
          <p:cNvSpPr>
            <a:spLocks noGrp="1"/>
          </p:cNvSpPr>
          <p:nvPr>
            <p:ph sz="half" idx="1"/>
          </p:nvPr>
        </p:nvSpPr>
        <p:spPr>
          <a:xfrm>
            <a:off x="648406" y="2031999"/>
            <a:ext cx="10260893" cy="977900"/>
          </a:xfrm>
          <a:solidFill>
            <a:schemeClr val="accent4">
              <a:lumMod val="40000"/>
              <a:lumOff val="60000"/>
            </a:schemeClr>
          </a:solidFill>
          <a:ln cap="rnd">
            <a:solidFill>
              <a:schemeClr val="bg1"/>
            </a:solidFill>
          </a:ln>
        </p:spPr>
        <p:txBody>
          <a:bodyPr tIns="457200" anchor="ctr" anchorCtr="0">
            <a:noAutofit/>
          </a:bodyPr>
          <a:lstStyle/>
          <a:p>
            <a:pPr marL="0" indent="0">
              <a:buNone/>
            </a:pPr>
            <a:r>
              <a:rPr lang="en-US" sz="2800" b="1" dirty="0">
                <a:latin typeface="Arial" panose="020B0604020202020204" pitchFamily="34" charset="0"/>
                <a:cs typeface="Arial" panose="020B0604020202020204" pitchFamily="34" charset="0"/>
              </a:rPr>
              <a:t>Status: </a:t>
            </a:r>
            <a:r>
              <a:rPr lang="en-US" sz="2800" dirty="0">
                <a:latin typeface="Arial" panose="020B0604020202020204" pitchFamily="34" charset="0"/>
                <a:cs typeface="Arial" panose="020B0604020202020204" pitchFamily="34" charset="0"/>
              </a:rPr>
              <a:t>Percent of students who were absent 10 percent or more of instructional days in 2018-19 </a:t>
            </a:r>
            <a:r>
              <a:rPr lang="en-US" sz="2800" b="1" dirty="0">
                <a:latin typeface="Arial" panose="020B0604020202020204" pitchFamily="34" charset="0"/>
                <a:cs typeface="Arial" panose="020B0604020202020204" pitchFamily="34" charset="0"/>
              </a:rPr>
              <a:t> </a:t>
            </a:r>
          </a:p>
          <a:p>
            <a:endParaRPr lang="en-US" sz="2800" dirty="0"/>
          </a:p>
        </p:txBody>
      </p:sp>
      <p:sp>
        <p:nvSpPr>
          <p:cNvPr id="4" name="Content Placeholder 3"/>
          <p:cNvSpPr>
            <a:spLocks noGrp="1"/>
          </p:cNvSpPr>
          <p:nvPr>
            <p:ph sz="half" idx="2"/>
          </p:nvPr>
        </p:nvSpPr>
        <p:spPr>
          <a:xfrm>
            <a:off x="648406" y="3347183"/>
            <a:ext cx="10260893" cy="1244600"/>
          </a:xfrm>
          <a:solidFill>
            <a:schemeClr val="accent6">
              <a:lumMod val="40000"/>
              <a:lumOff val="60000"/>
            </a:schemeClr>
          </a:solidFill>
          <a:ln cap="rnd">
            <a:solidFill>
              <a:schemeClr val="bg1"/>
            </a:solidFill>
          </a:ln>
        </p:spPr>
        <p:txBody>
          <a:bodyPr tIns="457200" anchor="ctr" anchorCtr="0">
            <a:noAutofit/>
          </a:bodyPr>
          <a:lstStyle/>
          <a:p>
            <a:pPr marL="0" indent="0">
              <a:spcAft>
                <a:spcPts val="1200"/>
              </a:spcAft>
              <a:buNone/>
            </a:pPr>
            <a:r>
              <a:rPr lang="en-US" sz="2800" b="1" dirty="0">
                <a:latin typeface="Arial" panose="020B0604020202020204" pitchFamily="34" charset="0"/>
                <a:cs typeface="Arial" panose="020B0604020202020204" pitchFamily="34" charset="0"/>
              </a:rPr>
              <a:t>Change: </a:t>
            </a:r>
            <a:r>
              <a:rPr lang="en-US" sz="2800" dirty="0">
                <a:latin typeface="Arial" panose="020B0604020202020204" pitchFamily="34" charset="0"/>
                <a:cs typeface="Arial" panose="020B0604020202020204" pitchFamily="34" charset="0"/>
              </a:rPr>
              <a:t>2019 chronic absenteeism rates </a:t>
            </a:r>
            <a:r>
              <a:rPr lang="en-US" sz="2800" i="1" dirty="0">
                <a:latin typeface="Arial" panose="020B0604020202020204" pitchFamily="34" charset="0"/>
                <a:cs typeface="Arial" panose="020B0604020202020204" pitchFamily="34" charset="0"/>
              </a:rPr>
              <a:t>minus </a:t>
            </a:r>
            <a:r>
              <a:rPr lang="en-US" sz="2800" dirty="0">
                <a:latin typeface="Arial" panose="020B0604020202020204" pitchFamily="34" charset="0"/>
                <a:cs typeface="Arial" panose="020B0604020202020204" pitchFamily="34" charset="0"/>
              </a:rPr>
              <a:t>2018 chronic absenteeism rates</a:t>
            </a:r>
            <a:endParaRPr lang="en-US" sz="2800" i="1" dirty="0">
              <a:latin typeface="Arial" panose="020B0604020202020204" pitchFamily="34" charset="0"/>
              <a:cs typeface="Arial" panose="020B0604020202020204" pitchFamily="34" charset="0"/>
            </a:endParaRPr>
          </a:p>
          <a:p>
            <a:pPr marL="0" indent="0">
              <a:buNone/>
            </a:pPr>
            <a:endParaRPr lang="en-US" sz="2400" dirty="0"/>
          </a:p>
        </p:txBody>
      </p:sp>
      <p:sp>
        <p:nvSpPr>
          <p:cNvPr id="5" name="Footer Placeholder 4"/>
          <p:cNvSpPr>
            <a:spLocks noGrp="1"/>
          </p:cNvSpPr>
          <p:nvPr>
            <p:ph type="ftr" sz="quarter" idx="11"/>
          </p:nvPr>
        </p:nvSpPr>
        <p:spPr/>
        <p:txBody>
          <a:bodyPr/>
          <a:lstStyle/>
          <a:p>
            <a:r>
              <a:rPr lang="en-US"/>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t>22</a:t>
            </a:fld>
            <a:endParaRPr lang="en-US" dirty="0"/>
          </a:p>
        </p:txBody>
      </p:sp>
    </p:spTree>
    <p:extLst>
      <p:ext uri="{BB962C8B-B14F-4D97-AF65-F5344CB8AC3E}">
        <p14:creationId xmlns:p14="http://schemas.microsoft.com/office/powerpoint/2010/main" val="293313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485" y="1854200"/>
            <a:ext cx="11465515" cy="1143000"/>
          </a:xfrm>
        </p:spPr>
        <p:txBody>
          <a:bodyPr>
            <a:noAutofit/>
          </a:bodyPr>
          <a:lstStyle/>
          <a:p>
            <a:pPr algn="ctr"/>
            <a:br>
              <a:rPr lang="en-US" sz="4800" b="1" dirty="0"/>
            </a:br>
            <a:r>
              <a:rPr lang="en-US" sz="4800" dirty="0"/>
              <a:t>Suspension Rate</a:t>
            </a:r>
            <a:endParaRPr lang="en-US" sz="4800" b="1" dirty="0"/>
          </a:p>
        </p:txBody>
      </p:sp>
      <p:sp>
        <p:nvSpPr>
          <p:cNvPr id="4" name="Footer Placeholder 3"/>
          <p:cNvSpPr>
            <a:spLocks noGrp="1"/>
          </p:cNvSpPr>
          <p:nvPr>
            <p:ph type="ftr" sz="quarter" idx="11"/>
          </p:nvPr>
        </p:nvSpPr>
        <p:spPr>
          <a:xfrm>
            <a:off x="3303082" y="6044357"/>
            <a:ext cx="4068762" cy="457200"/>
          </a:xfrm>
        </p:spPr>
        <p:txBody>
          <a:bodyPr/>
          <a:lstStyle/>
          <a:p>
            <a:pPr>
              <a:defRPr/>
            </a:pPr>
            <a:r>
              <a:rPr lang="en-US" altLang="en-US" sz="1400">
                <a:solidFill>
                  <a:srgbClr val="003399"/>
                </a:solidFill>
              </a:rPr>
              <a:t>California Department of Education</a:t>
            </a:r>
            <a:endParaRPr lang="en-US" altLang="en-US" dirty="0">
              <a:solidFill>
                <a:srgbClr val="0000FF"/>
              </a:solidFill>
            </a:endParaRPr>
          </a:p>
        </p:txBody>
      </p:sp>
      <p:sp>
        <p:nvSpPr>
          <p:cNvPr id="3" name="Slide Number Placeholder 2"/>
          <p:cNvSpPr>
            <a:spLocks noGrp="1"/>
          </p:cNvSpPr>
          <p:nvPr>
            <p:ph type="sldNum" sz="quarter" idx="12"/>
          </p:nvPr>
        </p:nvSpPr>
        <p:spPr/>
        <p:txBody>
          <a:bodyPr/>
          <a:lstStyle/>
          <a:p>
            <a:fld id="{E3F07B27-5348-4263-B67F-EF7FF0A6AD4A}"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1437985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1354666"/>
          </a:xfrm>
        </p:spPr>
        <p:txBody>
          <a:bodyPr>
            <a:normAutofit fontScale="90000"/>
          </a:bodyPr>
          <a:lstStyle/>
          <a:p>
            <a:br>
              <a:rPr lang="en-US" sz="4000" dirty="0"/>
            </a:br>
            <a:r>
              <a:rPr lang="en-US" sz="4900" dirty="0"/>
              <a:t>Suspension Rate Indicator: Grades K–12</a:t>
            </a:r>
            <a:br>
              <a:rPr lang="en-US" sz="4000" dirty="0"/>
            </a:br>
            <a:endParaRPr lang="en-US" sz="4000" dirty="0"/>
          </a:p>
        </p:txBody>
      </p:sp>
      <p:sp>
        <p:nvSpPr>
          <p:cNvPr id="3" name="Footer Placeholder 2"/>
          <p:cNvSpPr>
            <a:spLocks noGrp="1"/>
          </p:cNvSpPr>
          <p:nvPr>
            <p:ph type="ftr" sz="quarter" idx="11"/>
          </p:nvPr>
        </p:nvSpPr>
        <p:spPr/>
        <p:txBody>
          <a:bodyPr/>
          <a:lstStyle/>
          <a:p>
            <a:r>
              <a:rPr lang="en-US" dirty="0"/>
              <a:t>California Department of Education</a:t>
            </a:r>
          </a:p>
        </p:txBody>
      </p:sp>
      <p:sp>
        <p:nvSpPr>
          <p:cNvPr id="4" name="Slide Number Placeholder 3"/>
          <p:cNvSpPr>
            <a:spLocks noGrp="1"/>
          </p:cNvSpPr>
          <p:nvPr>
            <p:ph type="sldNum" sz="quarter" idx="12"/>
          </p:nvPr>
        </p:nvSpPr>
        <p:spPr/>
        <p:txBody>
          <a:bodyPr/>
          <a:lstStyle/>
          <a:p>
            <a:fld id="{E3F07B27-5348-4263-B67F-EF7FF0A6AD4A}" type="slidenum">
              <a:rPr lang="en-US" smtClean="0"/>
              <a:t>24</a:t>
            </a:fld>
            <a:endParaRPr lang="en-US" dirty="0"/>
          </a:p>
        </p:txBody>
      </p:sp>
      <p:sp>
        <p:nvSpPr>
          <p:cNvPr id="5" name="Content Placeholder 4"/>
          <p:cNvSpPr>
            <a:spLocks noGrp="1"/>
          </p:cNvSpPr>
          <p:nvPr>
            <p:ph sz="quarter" idx="13"/>
          </p:nvPr>
        </p:nvSpPr>
        <p:spPr>
          <a:xfrm>
            <a:off x="164275" y="1784974"/>
            <a:ext cx="11863449" cy="5366808"/>
          </a:xfrm>
        </p:spPr>
        <p:txBody>
          <a:bodyPr>
            <a:normAutofit/>
          </a:bodyPr>
          <a:lstStyle/>
          <a:p>
            <a:pPr>
              <a:spcBef>
                <a:spcPts val="600"/>
              </a:spcBef>
              <a:spcAft>
                <a:spcPts val="600"/>
              </a:spcAft>
            </a:pPr>
            <a:r>
              <a:rPr lang="en-US" dirty="0"/>
              <a:t>No changes for 2019 Dashboard </a:t>
            </a:r>
          </a:p>
          <a:p>
            <a:pPr>
              <a:lnSpc>
                <a:spcPct val="100000"/>
              </a:lnSpc>
              <a:spcBef>
                <a:spcPts val="1200"/>
              </a:spcBef>
            </a:pPr>
            <a:r>
              <a:rPr lang="en-US" dirty="0">
                <a:latin typeface="Arial" panose="020B0604020202020204" pitchFamily="34" charset="0"/>
                <a:cs typeface="Arial" panose="020B0604020202020204" pitchFamily="34" charset="0"/>
              </a:rPr>
              <a:t>Indicator is based on count of students who were suspended </a:t>
            </a:r>
          </a:p>
          <a:p>
            <a:pPr lvl="1">
              <a:lnSpc>
                <a:spcPct val="100000"/>
              </a:lnSpc>
              <a:spcBef>
                <a:spcPts val="1200"/>
              </a:spcBef>
              <a:buFont typeface="Symbol" panose="05050102010706020507" pitchFamily="18" charset="2"/>
              <a:buChar char="-"/>
            </a:pPr>
            <a:r>
              <a:rPr lang="en-US" dirty="0">
                <a:latin typeface="Arial" panose="020B0604020202020204" pitchFamily="34" charset="0"/>
                <a:cs typeface="Arial" panose="020B0604020202020204" pitchFamily="34" charset="0"/>
              </a:rPr>
              <a:t>CALPADS cumulative enrollment data are used  </a:t>
            </a:r>
          </a:p>
          <a:p>
            <a:pPr marL="0" indent="0">
              <a:buNone/>
            </a:pPr>
            <a:endParaRPr lang="en-US" sz="3000" dirty="0">
              <a:latin typeface="Arial" panose="020B0604020202020204" pitchFamily="34" charset="0"/>
              <a:cs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2207149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Cumulative Enrollment</a:t>
            </a:r>
          </a:p>
        </p:txBody>
      </p:sp>
      <p:sp>
        <p:nvSpPr>
          <p:cNvPr id="3" name="Content Placeholder 2"/>
          <p:cNvSpPr>
            <a:spLocks noGrp="1"/>
          </p:cNvSpPr>
          <p:nvPr>
            <p:ph idx="1"/>
          </p:nvPr>
        </p:nvSpPr>
        <p:spPr/>
        <p:txBody>
          <a:bodyPr/>
          <a:lstStyle/>
          <a:p>
            <a:r>
              <a:rPr lang="en-US" dirty="0">
                <a:solidFill>
                  <a:prstClr val="black"/>
                </a:solidFill>
              </a:rPr>
              <a:t>Total number of students who, at any time during the school year, enrolled in a school.</a:t>
            </a:r>
          </a:p>
          <a:p>
            <a:pPr lvl="1">
              <a:spcBef>
                <a:spcPts val="600"/>
              </a:spcBef>
              <a:spcAft>
                <a:spcPts val="600"/>
              </a:spcAft>
              <a:buFont typeface="Wingdings" panose="05000000000000000000" pitchFamily="2" charset="2"/>
              <a:buChar char="Ø"/>
            </a:pPr>
            <a:r>
              <a:rPr lang="en-US" dirty="0">
                <a:solidFill>
                  <a:prstClr val="black"/>
                </a:solidFill>
              </a:rPr>
              <a:t>Example: </a:t>
            </a:r>
          </a:p>
          <a:p>
            <a:pPr marL="914400" lvl="2" indent="0">
              <a:spcBef>
                <a:spcPts val="600"/>
              </a:spcBef>
              <a:spcAft>
                <a:spcPts val="600"/>
              </a:spcAft>
              <a:buNone/>
            </a:pPr>
            <a:r>
              <a:rPr lang="en-US" sz="3000" dirty="0">
                <a:solidFill>
                  <a:prstClr val="black"/>
                </a:solidFill>
              </a:rPr>
              <a:t>A student who enrolls in a school on March 7, </a:t>
            </a:r>
            <a:r>
              <a:rPr lang="en-US" sz="3000" dirty="0"/>
              <a:t>is suspended on March 8, and transfers out on March 15 would be counted in the school’s cumulative enrollment and the school’s suspension rate. </a:t>
            </a:r>
          </a:p>
          <a:p>
            <a:endParaRPr lang="en-US" dirty="0"/>
          </a:p>
        </p:txBody>
      </p:sp>
      <p:sp>
        <p:nvSpPr>
          <p:cNvPr id="4" name="Footer Placeholder 3"/>
          <p:cNvSpPr>
            <a:spLocks noGrp="1"/>
          </p:cNvSpPr>
          <p:nvPr>
            <p:ph type="ftr" sz="quarter" idx="11"/>
          </p:nvPr>
        </p:nvSpPr>
        <p:spPr/>
        <p:txBody>
          <a:bodyPr/>
          <a:lstStyle/>
          <a:p>
            <a:r>
              <a:rPr lang="en-US"/>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3601214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Defining Suspension</a:t>
            </a:r>
          </a:p>
        </p:txBody>
      </p:sp>
      <p:sp>
        <p:nvSpPr>
          <p:cNvPr id="3" name="Content Placeholder 2"/>
          <p:cNvSpPr>
            <a:spLocks noGrp="1"/>
          </p:cNvSpPr>
          <p:nvPr>
            <p:ph idx="1"/>
          </p:nvPr>
        </p:nvSpPr>
        <p:spPr>
          <a:xfrm>
            <a:off x="211016" y="1452282"/>
            <a:ext cx="11582400" cy="4904069"/>
          </a:xfrm>
        </p:spPr>
        <p:txBody>
          <a:bodyPr>
            <a:normAutofit/>
          </a:bodyPr>
          <a:lstStyle/>
          <a:p>
            <a:pPr>
              <a:spcBef>
                <a:spcPts val="1200"/>
              </a:spcBef>
              <a:spcAft>
                <a:spcPts val="1200"/>
              </a:spcAft>
            </a:pPr>
            <a:r>
              <a:rPr lang="en-US" b="1" dirty="0"/>
              <a:t>Multiple Suspensions for One Student: </a:t>
            </a:r>
            <a:r>
              <a:rPr lang="en-US" dirty="0"/>
              <a:t>A student who is suspended multiple times is only counted as suspended </a:t>
            </a:r>
            <a:r>
              <a:rPr lang="en-US" b="1" dirty="0"/>
              <a:t>once</a:t>
            </a:r>
            <a:r>
              <a:rPr lang="en-US" dirty="0"/>
              <a:t>.</a:t>
            </a:r>
          </a:p>
          <a:p>
            <a:pPr>
              <a:spcAft>
                <a:spcPts val="1200"/>
              </a:spcAft>
            </a:pPr>
            <a:r>
              <a:rPr lang="en-US" b="1" dirty="0"/>
              <a:t>Both </a:t>
            </a:r>
            <a:r>
              <a:rPr lang="en-US" dirty="0"/>
              <a:t>“in-school” and “out-of-school” suspensions are counted in the numerator of the suspension rate calculation.</a:t>
            </a:r>
          </a:p>
          <a:p>
            <a:pPr>
              <a:spcBef>
                <a:spcPts val="1200"/>
              </a:spcBef>
              <a:spcAft>
                <a:spcPts val="1200"/>
              </a:spcAft>
            </a:pPr>
            <a:r>
              <a:rPr lang="en-US" b="1" dirty="0"/>
              <a:t>“In-School” Suspensions:</a:t>
            </a:r>
            <a:r>
              <a:rPr lang="en-US" dirty="0"/>
              <a:t> </a:t>
            </a:r>
          </a:p>
          <a:p>
            <a:pPr lvl="1">
              <a:spcAft>
                <a:spcPts val="1200"/>
              </a:spcAft>
            </a:pPr>
            <a:r>
              <a:rPr lang="en-US" dirty="0"/>
              <a:t>Defined as when principal or principal designee assigns a student to a supervised suspension classroom</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t>26</a:t>
            </a:fld>
            <a:endParaRPr lang="en-US" dirty="0"/>
          </a:p>
        </p:txBody>
      </p:sp>
    </p:spTree>
    <p:extLst>
      <p:ext uri="{BB962C8B-B14F-4D97-AF65-F5344CB8AC3E}">
        <p14:creationId xmlns:p14="http://schemas.microsoft.com/office/powerpoint/2010/main" val="2672426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Suspensions </a:t>
            </a:r>
            <a:r>
              <a:rPr lang="en-US" i="1" dirty="0"/>
              <a:t>do not </a:t>
            </a:r>
            <a:r>
              <a:rPr lang="en-US" dirty="0"/>
              <a:t>include….</a:t>
            </a:r>
          </a:p>
        </p:txBody>
      </p:sp>
      <p:sp>
        <p:nvSpPr>
          <p:cNvPr id="3" name="Content Placeholder 2"/>
          <p:cNvSpPr>
            <a:spLocks noGrp="1"/>
          </p:cNvSpPr>
          <p:nvPr>
            <p:ph idx="1"/>
          </p:nvPr>
        </p:nvSpPr>
        <p:spPr>
          <a:xfrm>
            <a:off x="211016" y="1582616"/>
            <a:ext cx="11582400" cy="4594347"/>
          </a:xfrm>
        </p:spPr>
        <p:txBody>
          <a:bodyPr>
            <a:normAutofit/>
          </a:bodyPr>
          <a:lstStyle/>
          <a:p>
            <a:pPr>
              <a:spcAft>
                <a:spcPts val="1200"/>
              </a:spcAft>
            </a:pPr>
            <a:r>
              <a:rPr lang="en-US" dirty="0"/>
              <a:t>Reassignment to another education program or class at the same school where the pupil will receive ongoing instruction, </a:t>
            </a:r>
          </a:p>
          <a:p>
            <a:pPr>
              <a:spcAft>
                <a:spcPts val="1200"/>
              </a:spcAft>
            </a:pPr>
            <a:r>
              <a:rPr lang="en-US" dirty="0"/>
              <a:t>Referral to a certificated employee designated by the principal to advise pupils, or </a:t>
            </a:r>
          </a:p>
          <a:p>
            <a:pPr>
              <a:spcAft>
                <a:spcPts val="1200"/>
              </a:spcAft>
            </a:pPr>
            <a:r>
              <a:rPr lang="en-US" dirty="0"/>
              <a:t>Removal from the class, but without reassignment to another class or program, for the remainder of the class period without sending the pupil to the principal or the principal’s designee</a:t>
            </a:r>
          </a:p>
        </p:txBody>
      </p:sp>
      <p:sp>
        <p:nvSpPr>
          <p:cNvPr id="4" name="Footer Placeholder 3"/>
          <p:cNvSpPr>
            <a:spLocks noGrp="1"/>
          </p:cNvSpPr>
          <p:nvPr>
            <p:ph type="ftr" sz="quarter" idx="11"/>
          </p:nvPr>
        </p:nvSpPr>
        <p:spPr/>
        <p:txBody>
          <a:bodyPr/>
          <a:lstStyle/>
          <a:p>
            <a:r>
              <a:rPr lang="en-US"/>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t>27</a:t>
            </a:fld>
            <a:endParaRPr lang="en-US" dirty="0"/>
          </a:p>
        </p:txBody>
      </p:sp>
    </p:spTree>
    <p:extLst>
      <p:ext uri="{BB962C8B-B14F-4D97-AF65-F5344CB8AC3E}">
        <p14:creationId xmlns:p14="http://schemas.microsoft.com/office/powerpoint/2010/main" val="10058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Discipline Data Business Rule Changes</a:t>
            </a:r>
            <a:br>
              <a:rPr lang="en-US" dirty="0"/>
            </a:br>
            <a:r>
              <a:rPr lang="en-US" sz="2400" b="0" dirty="0"/>
              <a:t>(See CALPADS Flash #145 – November 2018)</a:t>
            </a:r>
            <a:endParaRPr lang="en-US" sz="4000" dirty="0"/>
          </a:p>
        </p:txBody>
      </p:sp>
      <p:sp>
        <p:nvSpPr>
          <p:cNvPr id="3" name="Content Placeholder 2"/>
          <p:cNvSpPr>
            <a:spLocks noGrp="1"/>
          </p:cNvSpPr>
          <p:nvPr>
            <p:ph idx="1"/>
          </p:nvPr>
        </p:nvSpPr>
        <p:spPr>
          <a:xfrm>
            <a:off x="211016" y="1582616"/>
            <a:ext cx="11582400" cy="5125154"/>
          </a:xfrm>
        </p:spPr>
        <p:txBody>
          <a:bodyPr>
            <a:normAutofit/>
          </a:bodyPr>
          <a:lstStyle/>
          <a:p>
            <a:r>
              <a:rPr lang="en-US" dirty="0"/>
              <a:t>Due to federal reporting requirements, beginning in 2018-19, LEAs must report, in CALPADS, all increments of suspension for </a:t>
            </a:r>
            <a:r>
              <a:rPr lang="en-US" b="1" i="1" dirty="0"/>
              <a:t>all students, </a:t>
            </a:r>
            <a:r>
              <a:rPr lang="en-US" dirty="0"/>
              <a:t>including students with disabilities (SWDs): </a:t>
            </a:r>
          </a:p>
          <a:p>
            <a:pPr lvl="1"/>
            <a:r>
              <a:rPr lang="en-US" sz="2800" b="1" dirty="0"/>
              <a:t>Before</a:t>
            </a:r>
            <a:r>
              <a:rPr lang="en-US" sz="2800" dirty="0"/>
              <a:t>: Report suspensions in any increments of a day for SWDs and only full-day suspensions for all other students</a:t>
            </a:r>
          </a:p>
          <a:p>
            <a:pPr lvl="1"/>
            <a:r>
              <a:rPr lang="en-US" sz="2800" b="1" dirty="0"/>
              <a:t>Now</a:t>
            </a:r>
            <a:r>
              <a:rPr lang="en-US" sz="2800" dirty="0"/>
              <a:t>: Report </a:t>
            </a:r>
            <a:r>
              <a:rPr lang="en-US" sz="2800" b="1" i="1" dirty="0"/>
              <a:t>all</a:t>
            </a:r>
            <a:r>
              <a:rPr lang="en-US" sz="2800" dirty="0"/>
              <a:t> suspensions, regardless of the length of suspension</a:t>
            </a:r>
          </a:p>
          <a:p>
            <a:pPr lvl="2"/>
            <a:r>
              <a:rPr lang="en-US" sz="2600" dirty="0"/>
              <a:t>Dashboard will only include students cumulatively suspended for a full day (i.e., </a:t>
            </a:r>
            <a:r>
              <a:rPr lang="en-US" sz="2600" i="1" dirty="0"/>
              <a:t>students suspended for less than a day will be excluded</a:t>
            </a:r>
            <a:r>
              <a:rPr lang="en-US" sz="2600" dirty="0"/>
              <a:t>)</a:t>
            </a:r>
          </a:p>
        </p:txBody>
      </p:sp>
      <p:sp>
        <p:nvSpPr>
          <p:cNvPr id="4" name="Footer Placeholder 3"/>
          <p:cNvSpPr>
            <a:spLocks noGrp="1"/>
          </p:cNvSpPr>
          <p:nvPr>
            <p:ph type="ftr" sz="quarter" idx="11"/>
          </p:nvPr>
        </p:nvSpPr>
        <p:spPr/>
        <p:txBody>
          <a:bodyPr/>
          <a:lstStyle/>
          <a:p>
            <a:r>
              <a:rPr lang="en-US"/>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t>28</a:t>
            </a:fld>
            <a:endParaRPr lang="en-US" dirty="0"/>
          </a:p>
        </p:txBody>
      </p:sp>
    </p:spTree>
    <p:extLst>
      <p:ext uri="{BB962C8B-B14F-4D97-AF65-F5344CB8AC3E}">
        <p14:creationId xmlns:p14="http://schemas.microsoft.com/office/powerpoint/2010/main" val="3129021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Automatic Assignment of Orange </a:t>
            </a:r>
            <a:br>
              <a:rPr lang="en-US" dirty="0"/>
            </a:br>
            <a:r>
              <a:rPr lang="en-US" dirty="0"/>
              <a:t>for Suspension</a:t>
            </a:r>
          </a:p>
        </p:txBody>
      </p:sp>
      <p:sp>
        <p:nvSpPr>
          <p:cNvPr id="3" name="Content Placeholder 2"/>
          <p:cNvSpPr>
            <a:spLocks noGrp="1"/>
          </p:cNvSpPr>
          <p:nvPr>
            <p:ph idx="1"/>
          </p:nvPr>
        </p:nvSpPr>
        <p:spPr>
          <a:xfrm>
            <a:off x="211016" y="1825624"/>
            <a:ext cx="11582400" cy="4680683"/>
          </a:xfrm>
        </p:spPr>
        <p:txBody>
          <a:bodyPr>
            <a:normAutofit/>
          </a:bodyPr>
          <a:lstStyle/>
          <a:p>
            <a:r>
              <a:rPr lang="en-US" dirty="0"/>
              <a:t>LEAs and schools are automatically assigned an Orange performance level if they do not certify (or submit) their discipline data in CALPADS for the current or prior Dashboard cycles. </a:t>
            </a:r>
          </a:p>
        </p:txBody>
      </p:sp>
      <p:sp>
        <p:nvSpPr>
          <p:cNvPr id="4" name="Footer Placeholder 3"/>
          <p:cNvSpPr>
            <a:spLocks noGrp="1"/>
          </p:cNvSpPr>
          <p:nvPr>
            <p:ph type="ftr" sz="quarter" idx="11"/>
          </p:nvPr>
        </p:nvSpPr>
        <p:spPr/>
        <p:txBody>
          <a:bodyPr/>
          <a:lstStyle/>
          <a:p>
            <a:r>
              <a:rPr lang="en-US"/>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29</a:t>
            </a:fld>
            <a:endParaRPr lang="en-US" dirty="0">
              <a:solidFill>
                <a:prstClr val="black">
                  <a:tint val="75000"/>
                </a:prstClr>
              </a:solidFill>
            </a:endParaRPr>
          </a:p>
        </p:txBody>
      </p:sp>
    </p:spTree>
    <p:extLst>
      <p:ext uri="{BB962C8B-B14F-4D97-AF65-F5344CB8AC3E}">
        <p14:creationId xmlns:p14="http://schemas.microsoft.com/office/powerpoint/2010/main" val="3475471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4868" y="113758"/>
            <a:ext cx="11353799" cy="869109"/>
          </a:xfrm>
        </p:spPr>
        <p:txBody>
          <a:bodyPr>
            <a:noAutofit/>
          </a:bodyPr>
          <a:lstStyle/>
          <a:p>
            <a:r>
              <a:rPr lang="en-US" dirty="0"/>
              <a:t>Dashboard Mobile App is now Available!</a:t>
            </a:r>
          </a:p>
        </p:txBody>
      </p:sp>
      <p:sp>
        <p:nvSpPr>
          <p:cNvPr id="3" name="Slide Number Placeholder 2"/>
          <p:cNvSpPr>
            <a:spLocks noGrp="1"/>
          </p:cNvSpPr>
          <p:nvPr>
            <p:ph type="sldNum" sz="quarter" idx="10"/>
          </p:nvPr>
        </p:nvSpPr>
        <p:spPr>
          <a:xfrm>
            <a:off x="9168384" y="6356351"/>
            <a:ext cx="2743200" cy="365125"/>
          </a:xfrm>
        </p:spPr>
        <p:txBody>
          <a:bodyPr/>
          <a:lstStyle/>
          <a:p>
            <a:fld id="{BD4257AD-90F9-4636-AD93-EC01DBF603ED}" type="slidenum">
              <a:rPr lang="en-US" smtClean="0">
                <a:solidFill>
                  <a:prstClr val="black">
                    <a:tint val="75000"/>
                  </a:prstClr>
                </a:solidFill>
                <a:latin typeface="Arial" panose="020B0604020202020204" pitchFamily="34" charset="0"/>
                <a:cs typeface="Arial" panose="020B0604020202020204" pitchFamily="34" charset="0"/>
              </a:rPr>
              <a:pPr/>
              <a:t>3</a:t>
            </a:fld>
            <a:endParaRPr lang="en-US" dirty="0">
              <a:solidFill>
                <a:prstClr val="black">
                  <a:tint val="75000"/>
                </a:prstClr>
              </a:solidFill>
              <a:latin typeface="Arial" panose="020B0604020202020204" pitchFamily="34" charset="0"/>
              <a:cs typeface="Arial" panose="020B0604020202020204" pitchFamily="34" charset="0"/>
            </a:endParaRPr>
          </a:p>
        </p:txBody>
      </p:sp>
      <p:pic>
        <p:nvPicPr>
          <p:cNvPr id="2" name="Content Placeholder 1" descr="Screenshot from the CA Dashboard app search page which includes fields for School or District, City or County, and year."/>
          <p:cNvPicPr>
            <a:picLocks noGrp="1" noChangeAspect="1"/>
          </p:cNvPicPr>
          <p:nvPr>
            <p:ph sz="quarter" idx="11"/>
          </p:nvPr>
        </p:nvPicPr>
        <p:blipFill>
          <a:blip r:embed="rId3"/>
          <a:stretch>
            <a:fillRect/>
          </a:stretch>
        </p:blipFill>
        <p:spPr>
          <a:xfrm>
            <a:off x="290576" y="1617911"/>
            <a:ext cx="1598545" cy="3071812"/>
          </a:xfrm>
          <a:prstGeom prst="rect">
            <a:avLst/>
          </a:prstGeom>
        </p:spPr>
      </p:pic>
      <p:sp>
        <p:nvSpPr>
          <p:cNvPr id="6" name="Content Placeholder 5"/>
          <p:cNvSpPr>
            <a:spLocks noGrp="1"/>
          </p:cNvSpPr>
          <p:nvPr>
            <p:ph sz="quarter" idx="4294967295"/>
          </p:nvPr>
        </p:nvSpPr>
        <p:spPr>
          <a:xfrm>
            <a:off x="205945" y="809617"/>
            <a:ext cx="11571187" cy="470886"/>
          </a:xfrm>
        </p:spPr>
        <p:txBody>
          <a:bodyPr>
            <a:noAutofit/>
          </a:bodyPr>
          <a:lstStyle/>
          <a:p>
            <a:pPr marL="0" indent="0">
              <a:buNone/>
            </a:pPr>
            <a:r>
              <a:rPr lang="en-US" sz="2800" dirty="0">
                <a:latin typeface="Arial" panose="020B0604020202020204" pitchFamily="34" charset="0"/>
                <a:cs typeface="Arial" panose="020B0604020202020204" pitchFamily="34" charset="0"/>
              </a:rPr>
              <a:t>Wherever you are, access to the Dashboard in English or Spanish is a simple swipe away!</a:t>
            </a:r>
          </a:p>
        </p:txBody>
      </p:sp>
      <p:pic>
        <p:nvPicPr>
          <p:cNvPr id="7" name="Content Placeholder 6" descr="Screenshot from the CA Dashboard app displaying status for year 2018. The Chronic Absenteeism shows it is at Yellow level."/>
          <p:cNvPicPr>
            <a:picLocks noGrp="1" noChangeAspect="1"/>
          </p:cNvPicPr>
          <p:nvPr>
            <p:ph sz="quarter" idx="4294967295"/>
          </p:nvPr>
        </p:nvPicPr>
        <p:blipFill>
          <a:blip r:embed="rId4"/>
          <a:stretch>
            <a:fillRect/>
          </a:stretch>
        </p:blipFill>
        <p:spPr>
          <a:xfrm>
            <a:off x="1761600" y="2034011"/>
            <a:ext cx="2052124" cy="3874285"/>
          </a:xfrm>
          <a:prstGeom prst="rect">
            <a:avLst/>
          </a:prstGeom>
        </p:spPr>
      </p:pic>
      <p:sp>
        <p:nvSpPr>
          <p:cNvPr id="9" name="Content Placeholder 8"/>
          <p:cNvSpPr>
            <a:spLocks noGrp="1"/>
          </p:cNvSpPr>
          <p:nvPr>
            <p:ph sz="quarter" idx="4294967295"/>
          </p:nvPr>
        </p:nvSpPr>
        <p:spPr>
          <a:xfrm>
            <a:off x="4005943" y="3708504"/>
            <a:ext cx="7980112" cy="2921980"/>
          </a:xfrm>
        </p:spPr>
        <p:txBody>
          <a:bodyPr>
            <a:normAutofit fontScale="47500" lnSpcReduction="20000"/>
          </a:bodyPr>
          <a:lstStyle/>
          <a:p>
            <a:pPr>
              <a:lnSpc>
                <a:spcPct val="120000"/>
              </a:lnSpc>
              <a:spcBef>
                <a:spcPts val="600"/>
              </a:spcBef>
            </a:pPr>
            <a:r>
              <a:rPr lang="en-US" sz="5100" dirty="0">
                <a:latin typeface="Arial" panose="020B0604020202020204" pitchFamily="34" charset="0"/>
                <a:cs typeface="Arial" panose="020B0604020202020204" pitchFamily="34" charset="0"/>
              </a:rPr>
              <a:t>Available for iOS and Android Devices</a:t>
            </a:r>
          </a:p>
          <a:p>
            <a:pPr lvl="1">
              <a:lnSpc>
                <a:spcPct val="120000"/>
              </a:lnSpc>
              <a:spcBef>
                <a:spcPts val="600"/>
              </a:spcBef>
            </a:pPr>
            <a:r>
              <a:rPr lang="en-US" sz="5100" dirty="0">
                <a:latin typeface="Arial" panose="020B0604020202020204" pitchFamily="34" charset="0"/>
                <a:cs typeface="Arial" panose="020B0604020202020204" pitchFamily="34" charset="0"/>
              </a:rPr>
              <a:t>Download today at </a:t>
            </a:r>
            <a:r>
              <a:rPr lang="en-US" sz="5100" dirty="0">
                <a:latin typeface="Arial" panose="020B0604020202020204" pitchFamily="34" charset="0"/>
                <a:cs typeface="Arial" panose="020B0604020202020204" pitchFamily="34" charset="0"/>
                <a:hlinkClick r:id="rId5" tooltip="CA Dashboard Mobile Application"/>
              </a:rPr>
              <a:t>https://www.cde.ca.gov/re/mo/cadashboard.asp</a:t>
            </a:r>
            <a:r>
              <a:rPr lang="en-US" sz="5100" dirty="0">
                <a:latin typeface="Arial" panose="020B0604020202020204" pitchFamily="34" charset="0"/>
                <a:cs typeface="Arial" panose="020B0604020202020204" pitchFamily="34" charset="0"/>
              </a:rPr>
              <a:t>.</a:t>
            </a:r>
          </a:p>
          <a:p>
            <a:pPr lvl="1">
              <a:lnSpc>
                <a:spcPct val="120000"/>
              </a:lnSpc>
              <a:spcBef>
                <a:spcPts val="600"/>
              </a:spcBef>
            </a:pPr>
            <a:r>
              <a:rPr lang="en-US" sz="5100" dirty="0">
                <a:latin typeface="Arial" panose="020B0604020202020204" pitchFamily="34" charset="0"/>
                <a:cs typeface="Arial" panose="020B0604020202020204" pitchFamily="34" charset="0"/>
              </a:rPr>
              <a:t>iOS Devices requires iOS 12.0 or later. (Compatible with iPhone).</a:t>
            </a:r>
          </a:p>
          <a:p>
            <a:pPr lvl="1">
              <a:lnSpc>
                <a:spcPct val="120000"/>
              </a:lnSpc>
              <a:spcBef>
                <a:spcPts val="600"/>
              </a:spcBef>
            </a:pPr>
            <a:r>
              <a:rPr lang="en-US" sz="5100" dirty="0">
                <a:latin typeface="Arial" panose="020B0604020202020204" pitchFamily="34" charset="0"/>
                <a:cs typeface="Arial" panose="020B0604020202020204" pitchFamily="34" charset="0"/>
              </a:rPr>
              <a:t>Android Devices requires Android Version 5.0 (Lollipop) and up.</a:t>
            </a:r>
          </a:p>
        </p:txBody>
      </p:sp>
      <p:sp>
        <p:nvSpPr>
          <p:cNvPr id="10" name="Content Placeholder 9"/>
          <p:cNvSpPr>
            <a:spLocks noGrp="1"/>
          </p:cNvSpPr>
          <p:nvPr>
            <p:ph sz="quarter" idx="4294967295"/>
          </p:nvPr>
        </p:nvSpPr>
        <p:spPr>
          <a:xfrm>
            <a:off x="4005943" y="1530262"/>
            <a:ext cx="7762724" cy="2187267"/>
          </a:xfrm>
        </p:spPr>
        <p:txBody>
          <a:bodyPr>
            <a:normAutofit fontScale="62500" lnSpcReduction="20000"/>
          </a:bodyPr>
          <a:lstStyle/>
          <a:p>
            <a:pPr>
              <a:lnSpc>
                <a:spcPct val="120000"/>
              </a:lnSpc>
              <a:spcBef>
                <a:spcPts val="600"/>
              </a:spcBef>
            </a:pPr>
            <a:r>
              <a:rPr lang="en-US" sz="3800" dirty="0">
                <a:latin typeface="Arial" panose="020B0604020202020204" pitchFamily="34" charset="0"/>
                <a:cs typeface="Arial" panose="020B0604020202020204" pitchFamily="34" charset="0"/>
              </a:rPr>
              <a:t>District and School Reports at your fingertips.</a:t>
            </a:r>
          </a:p>
          <a:p>
            <a:pPr lvl="1">
              <a:lnSpc>
                <a:spcPct val="120000"/>
              </a:lnSpc>
              <a:spcBef>
                <a:spcPts val="600"/>
              </a:spcBef>
            </a:pPr>
            <a:r>
              <a:rPr lang="en-US" sz="3800" dirty="0">
                <a:latin typeface="Arial" panose="020B0604020202020204" pitchFamily="34" charset="0"/>
                <a:cs typeface="Arial" panose="020B0604020202020204" pitchFamily="34" charset="0"/>
              </a:rPr>
              <a:t>Search for schools/districts on the go.</a:t>
            </a:r>
          </a:p>
          <a:p>
            <a:pPr lvl="1">
              <a:lnSpc>
                <a:spcPct val="120000"/>
              </a:lnSpc>
              <a:spcBef>
                <a:spcPts val="600"/>
              </a:spcBef>
            </a:pPr>
            <a:r>
              <a:rPr lang="en-US" sz="3800" dirty="0">
                <a:latin typeface="Arial" panose="020B0604020202020204" pitchFamily="34" charset="0"/>
                <a:cs typeface="Arial" panose="020B0604020202020204" pitchFamily="34" charset="0"/>
              </a:rPr>
              <a:t>View performance levels of each state indicator.</a:t>
            </a:r>
          </a:p>
          <a:p>
            <a:pPr lvl="1">
              <a:lnSpc>
                <a:spcPct val="120000"/>
              </a:lnSpc>
              <a:spcBef>
                <a:spcPts val="600"/>
              </a:spcBef>
            </a:pPr>
            <a:r>
              <a:rPr lang="en-US" sz="3800" dirty="0">
                <a:latin typeface="Arial" panose="020B0604020202020204" pitchFamily="34" charset="0"/>
                <a:cs typeface="Arial" panose="020B0604020202020204" pitchFamily="34" charset="0"/>
              </a:rPr>
              <a:t>Even drill-down to the performance details for student groups.</a:t>
            </a:r>
          </a:p>
        </p:txBody>
      </p:sp>
    </p:spTree>
    <p:extLst>
      <p:ext uri="{BB962C8B-B14F-4D97-AF65-F5344CB8AC3E}">
        <p14:creationId xmlns:p14="http://schemas.microsoft.com/office/powerpoint/2010/main" val="2163015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Suspension Rate: </a:t>
            </a:r>
            <a:br>
              <a:rPr lang="en-US" sz="4000" dirty="0"/>
            </a:br>
            <a:r>
              <a:rPr lang="en-US" sz="4000" dirty="0"/>
              <a:t>Status and Change for 2019 Dashboard</a:t>
            </a:r>
          </a:p>
        </p:txBody>
      </p:sp>
      <p:sp>
        <p:nvSpPr>
          <p:cNvPr id="3" name="Content Placeholder 2"/>
          <p:cNvSpPr>
            <a:spLocks noGrp="1"/>
          </p:cNvSpPr>
          <p:nvPr>
            <p:ph sz="half" idx="1"/>
          </p:nvPr>
        </p:nvSpPr>
        <p:spPr>
          <a:xfrm>
            <a:off x="648407" y="2312987"/>
            <a:ext cx="10538882" cy="977900"/>
          </a:xfrm>
          <a:solidFill>
            <a:schemeClr val="accent4">
              <a:lumMod val="40000"/>
              <a:lumOff val="60000"/>
            </a:schemeClr>
          </a:solidFill>
          <a:ln cap="rnd">
            <a:solidFill>
              <a:schemeClr val="bg1"/>
            </a:solidFill>
          </a:ln>
        </p:spPr>
        <p:txBody>
          <a:bodyPr tIns="457200" anchor="ctr" anchorCtr="0">
            <a:noAutofit/>
          </a:bodyPr>
          <a:lstStyle/>
          <a:p>
            <a:pPr marL="0" indent="0">
              <a:buNone/>
            </a:pPr>
            <a:r>
              <a:rPr lang="en-US" sz="2800" b="1" dirty="0">
                <a:latin typeface="Arial" panose="020B0604020202020204" pitchFamily="34" charset="0"/>
                <a:cs typeface="Arial" panose="020B0604020202020204" pitchFamily="34" charset="0"/>
              </a:rPr>
              <a:t>Status: </a:t>
            </a:r>
            <a:r>
              <a:rPr lang="en-US" sz="2800" dirty="0">
                <a:latin typeface="Arial" panose="020B0604020202020204" pitchFamily="34" charset="0"/>
                <a:cs typeface="Arial" panose="020B0604020202020204" pitchFamily="34" charset="0"/>
              </a:rPr>
              <a:t>2019 Suspension </a:t>
            </a:r>
            <a:r>
              <a:rPr lang="en-US" sz="2800" dirty="0"/>
              <a:t>R</a:t>
            </a:r>
            <a:r>
              <a:rPr lang="en-US" sz="2800" dirty="0">
                <a:latin typeface="Arial" panose="020B0604020202020204" pitchFamily="34" charset="0"/>
                <a:cs typeface="Arial" panose="020B0604020202020204" pitchFamily="34" charset="0"/>
              </a:rPr>
              <a:t>ates</a:t>
            </a:r>
            <a:endParaRPr lang="en-US" sz="2800" b="1" dirty="0">
              <a:latin typeface="Arial" panose="020B0604020202020204" pitchFamily="34" charset="0"/>
              <a:cs typeface="Arial" panose="020B0604020202020204" pitchFamily="34" charset="0"/>
            </a:endParaRPr>
          </a:p>
          <a:p>
            <a:endParaRPr lang="en-US" sz="2800" dirty="0"/>
          </a:p>
        </p:txBody>
      </p:sp>
      <p:sp>
        <p:nvSpPr>
          <p:cNvPr id="4" name="Content Placeholder 3"/>
          <p:cNvSpPr>
            <a:spLocks noGrp="1"/>
          </p:cNvSpPr>
          <p:nvPr>
            <p:ph sz="half" idx="2"/>
          </p:nvPr>
        </p:nvSpPr>
        <p:spPr>
          <a:xfrm>
            <a:off x="648407" y="3571875"/>
            <a:ext cx="10538882" cy="1244600"/>
          </a:xfrm>
          <a:solidFill>
            <a:schemeClr val="accent6">
              <a:lumMod val="40000"/>
              <a:lumOff val="60000"/>
            </a:schemeClr>
          </a:solidFill>
          <a:ln cap="rnd">
            <a:solidFill>
              <a:schemeClr val="bg1"/>
            </a:solidFill>
          </a:ln>
        </p:spPr>
        <p:txBody>
          <a:bodyPr tIns="457200" anchor="ctr" anchorCtr="0">
            <a:noAutofit/>
          </a:bodyPr>
          <a:lstStyle/>
          <a:p>
            <a:pPr marL="0" indent="0">
              <a:spcAft>
                <a:spcPts val="1200"/>
              </a:spcAft>
              <a:buNone/>
            </a:pPr>
            <a:r>
              <a:rPr lang="en-US" sz="2800" b="1" dirty="0">
                <a:latin typeface="Arial" panose="020B0604020202020204" pitchFamily="34" charset="0"/>
                <a:cs typeface="Arial" panose="020B0604020202020204" pitchFamily="34" charset="0"/>
              </a:rPr>
              <a:t>Change: </a:t>
            </a:r>
            <a:r>
              <a:rPr lang="en-US" sz="2800" dirty="0"/>
              <a:t>2019 Suspension Rates </a:t>
            </a:r>
            <a:r>
              <a:rPr lang="en-US" sz="2800" i="1" dirty="0">
                <a:latin typeface="Arial" panose="020B0604020202020204" pitchFamily="34" charset="0"/>
                <a:cs typeface="Arial" panose="020B0604020202020204" pitchFamily="34" charset="0"/>
              </a:rPr>
              <a:t>minus </a:t>
            </a:r>
            <a:r>
              <a:rPr lang="en-US" sz="2800" dirty="0">
                <a:latin typeface="Arial" panose="020B0604020202020204" pitchFamily="34" charset="0"/>
                <a:cs typeface="Arial" panose="020B0604020202020204" pitchFamily="34" charset="0"/>
              </a:rPr>
              <a:t>2018 Suspension </a:t>
            </a:r>
            <a:r>
              <a:rPr lang="en-US" sz="2800" dirty="0"/>
              <a:t>R</a:t>
            </a:r>
            <a:r>
              <a:rPr lang="en-US" sz="2800" dirty="0">
                <a:latin typeface="Arial" panose="020B0604020202020204" pitchFamily="34" charset="0"/>
                <a:cs typeface="Arial" panose="020B0604020202020204" pitchFamily="34" charset="0"/>
              </a:rPr>
              <a:t>ates</a:t>
            </a:r>
            <a:endParaRPr lang="en-US" sz="2800" i="1" dirty="0">
              <a:latin typeface="Arial" panose="020B0604020202020204" pitchFamily="34" charset="0"/>
              <a:cs typeface="Arial" panose="020B0604020202020204" pitchFamily="34" charset="0"/>
            </a:endParaRPr>
          </a:p>
          <a:p>
            <a:pPr marL="0" indent="0">
              <a:buNone/>
            </a:pPr>
            <a:endParaRPr lang="en-US" sz="2400" dirty="0"/>
          </a:p>
        </p:txBody>
      </p:sp>
      <p:sp>
        <p:nvSpPr>
          <p:cNvPr id="5" name="Footer Placeholder 4"/>
          <p:cNvSpPr>
            <a:spLocks noGrp="1"/>
          </p:cNvSpPr>
          <p:nvPr>
            <p:ph type="ftr" sz="quarter" idx="11"/>
          </p:nvPr>
        </p:nvSpPr>
        <p:spPr/>
        <p:txBody>
          <a:bodyPr/>
          <a:lstStyle/>
          <a:p>
            <a:r>
              <a:rPr lang="en-US"/>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t>30</a:t>
            </a:fld>
            <a:endParaRPr lang="en-US" dirty="0"/>
          </a:p>
        </p:txBody>
      </p:sp>
    </p:spTree>
    <p:extLst>
      <p:ext uri="{BB962C8B-B14F-4D97-AF65-F5344CB8AC3E}">
        <p14:creationId xmlns:p14="http://schemas.microsoft.com/office/powerpoint/2010/main" val="550824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Separate Set of Cut Scores </a:t>
            </a:r>
          </a:p>
        </p:txBody>
      </p:sp>
      <p:sp>
        <p:nvSpPr>
          <p:cNvPr id="3" name="Content Placeholder 2"/>
          <p:cNvSpPr>
            <a:spLocks noGrp="1"/>
          </p:cNvSpPr>
          <p:nvPr>
            <p:ph idx="1"/>
          </p:nvPr>
        </p:nvSpPr>
        <p:spPr>
          <a:xfrm>
            <a:off x="211016" y="1441525"/>
            <a:ext cx="11582400" cy="4735438"/>
          </a:xfrm>
        </p:spPr>
        <p:txBody>
          <a:bodyPr>
            <a:normAutofit/>
          </a:bodyPr>
          <a:lstStyle/>
          <a:p>
            <a:pPr>
              <a:spcBef>
                <a:spcPts val="600"/>
              </a:spcBef>
              <a:spcAft>
                <a:spcPts val="600"/>
              </a:spcAft>
            </a:pPr>
            <a:r>
              <a:rPr lang="en-US" dirty="0"/>
              <a:t>Because suspension data vary widely by LEA and school type, cut scores were set separately. This resulted in </a:t>
            </a:r>
            <a:r>
              <a:rPr lang="en-US" b="1" dirty="0"/>
              <a:t>six different sets </a:t>
            </a:r>
            <a:r>
              <a:rPr lang="en-US" dirty="0"/>
              <a:t>of cut scores: </a:t>
            </a:r>
          </a:p>
          <a:p>
            <a:pPr lvl="1">
              <a:spcBef>
                <a:spcPts val="600"/>
              </a:spcBef>
              <a:spcAft>
                <a:spcPts val="600"/>
              </a:spcAft>
            </a:pPr>
            <a:r>
              <a:rPr lang="en-US" sz="2800" dirty="0"/>
              <a:t>Three sets based on LEA type </a:t>
            </a:r>
          </a:p>
          <a:p>
            <a:pPr lvl="1">
              <a:spcAft>
                <a:spcPts val="1200"/>
              </a:spcAft>
            </a:pPr>
            <a:r>
              <a:rPr lang="en-US" sz="2800" dirty="0"/>
              <a:t>Three sets based on school type</a:t>
            </a:r>
          </a:p>
          <a:p>
            <a:r>
              <a:rPr lang="en-US" dirty="0"/>
              <a:t>To access cut scores for all state indicators, see: </a:t>
            </a:r>
          </a:p>
          <a:p>
            <a:pPr lvl="1"/>
            <a:r>
              <a:rPr lang="en-US" dirty="0"/>
              <a:t>CDE Five-by-Five Colored Tables web page at: </a:t>
            </a:r>
            <a:r>
              <a:rPr lang="en-US" dirty="0">
                <a:hlinkClick r:id="rId2"/>
              </a:rPr>
              <a:t>https://www.cde.ca.gov/ta/ac/cm/fivebyfivecolortables18.asp</a:t>
            </a:r>
            <a:r>
              <a:rPr lang="en-US" dirty="0"/>
              <a:t> </a:t>
            </a:r>
          </a:p>
        </p:txBody>
      </p:sp>
      <p:sp>
        <p:nvSpPr>
          <p:cNvPr id="4" name="Footer Placeholder 3"/>
          <p:cNvSpPr>
            <a:spLocks noGrp="1"/>
          </p:cNvSpPr>
          <p:nvPr>
            <p:ph type="ftr" sz="quarter" idx="11"/>
          </p:nvPr>
        </p:nvSpPr>
        <p:spPr/>
        <p:txBody>
          <a:bodyPr/>
          <a:lstStyle/>
          <a:p>
            <a:r>
              <a:rPr lang="en-US"/>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t>31</a:t>
            </a:fld>
            <a:endParaRPr lang="en-US" dirty="0"/>
          </a:p>
        </p:txBody>
      </p:sp>
    </p:spTree>
    <p:extLst>
      <p:ext uri="{BB962C8B-B14F-4D97-AF65-F5344CB8AC3E}">
        <p14:creationId xmlns:p14="http://schemas.microsoft.com/office/powerpoint/2010/main" val="3858592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Any Questions? </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32</a:t>
            </a:fld>
            <a:endParaRPr lang="en-US" dirty="0">
              <a:solidFill>
                <a:prstClr val="black">
                  <a:tint val="75000"/>
                </a:prstClr>
              </a:solidFill>
            </a:endParaRPr>
          </a:p>
        </p:txBody>
      </p:sp>
      <p:pic>
        <p:nvPicPr>
          <p:cNvPr id="8" name="Picture 4" descr="Picture of a Question Mark."/>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17267" y="2515164"/>
            <a:ext cx="2789054" cy="2971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2117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485" y="1854200"/>
            <a:ext cx="11465515" cy="1143000"/>
          </a:xfrm>
        </p:spPr>
        <p:txBody>
          <a:bodyPr>
            <a:noAutofit/>
          </a:bodyPr>
          <a:lstStyle/>
          <a:p>
            <a:pPr algn="ctr"/>
            <a:br>
              <a:rPr lang="en-US" sz="4800" b="1" dirty="0"/>
            </a:br>
            <a:r>
              <a:rPr lang="en-US" sz="4800" dirty="0"/>
              <a:t>Graduation Rate</a:t>
            </a:r>
            <a:endParaRPr lang="en-US" sz="4800" b="1" dirty="0"/>
          </a:p>
        </p:txBody>
      </p:sp>
      <p:sp>
        <p:nvSpPr>
          <p:cNvPr id="4" name="Footer Placeholder 3"/>
          <p:cNvSpPr>
            <a:spLocks noGrp="1"/>
          </p:cNvSpPr>
          <p:nvPr>
            <p:ph type="ftr" sz="quarter" idx="11"/>
          </p:nvPr>
        </p:nvSpPr>
        <p:spPr>
          <a:xfrm>
            <a:off x="3303082" y="6044357"/>
            <a:ext cx="4068762" cy="457200"/>
          </a:xfrm>
        </p:spPr>
        <p:txBody>
          <a:bodyPr/>
          <a:lstStyle/>
          <a:p>
            <a:pPr>
              <a:defRPr/>
            </a:pPr>
            <a:r>
              <a:rPr lang="en-US" altLang="en-US" sz="1400">
                <a:solidFill>
                  <a:srgbClr val="003399"/>
                </a:solidFill>
              </a:rPr>
              <a:t>California Department of Education</a:t>
            </a:r>
            <a:endParaRPr lang="en-US" altLang="en-US" dirty="0">
              <a:solidFill>
                <a:srgbClr val="0000FF"/>
              </a:solidFill>
            </a:endParaRPr>
          </a:p>
        </p:txBody>
      </p:sp>
      <p:sp>
        <p:nvSpPr>
          <p:cNvPr id="3" name="Slide Number Placeholder 2"/>
          <p:cNvSpPr>
            <a:spLocks noGrp="1"/>
          </p:cNvSpPr>
          <p:nvPr>
            <p:ph type="sldNum" sz="quarter" idx="12"/>
          </p:nvPr>
        </p:nvSpPr>
        <p:spPr/>
        <p:txBody>
          <a:bodyPr/>
          <a:lstStyle/>
          <a:p>
            <a:fld id="{E3F07B27-5348-4263-B67F-EF7FF0A6AD4A}" type="slidenum">
              <a:rPr lang="en-US" smtClean="0">
                <a:solidFill>
                  <a:prstClr val="black">
                    <a:tint val="75000"/>
                  </a:prstClr>
                </a:solidFill>
              </a:rPr>
              <a:pPr/>
              <a:t>33</a:t>
            </a:fld>
            <a:endParaRPr lang="en-US" dirty="0">
              <a:solidFill>
                <a:prstClr val="black">
                  <a:tint val="75000"/>
                </a:prstClr>
              </a:solidFill>
            </a:endParaRPr>
          </a:p>
        </p:txBody>
      </p:sp>
    </p:spTree>
    <p:extLst>
      <p:ext uri="{BB962C8B-B14F-4D97-AF65-F5344CB8AC3E}">
        <p14:creationId xmlns:p14="http://schemas.microsoft.com/office/powerpoint/2010/main" val="2135161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Graduation Rate Updates for </a:t>
            </a:r>
            <a:br>
              <a:rPr lang="en-US" dirty="0"/>
            </a:br>
            <a:r>
              <a:rPr lang="en-US" dirty="0"/>
              <a:t>2019 Dashboard</a:t>
            </a:r>
          </a:p>
        </p:txBody>
      </p:sp>
      <p:sp>
        <p:nvSpPr>
          <p:cNvPr id="3" name="Content Placeholder 2"/>
          <p:cNvSpPr>
            <a:spLocks noGrp="1"/>
          </p:cNvSpPr>
          <p:nvPr>
            <p:ph idx="1"/>
          </p:nvPr>
        </p:nvSpPr>
        <p:spPr>
          <a:xfrm>
            <a:off x="211016" y="1986843"/>
            <a:ext cx="11582400" cy="4190119"/>
          </a:xfrm>
        </p:spPr>
        <p:txBody>
          <a:bodyPr/>
          <a:lstStyle/>
          <a:p>
            <a:pPr marL="514350" indent="-514350">
              <a:buFont typeface="+mj-lt"/>
              <a:buAutoNum type="arabicPeriod"/>
            </a:pPr>
            <a:r>
              <a:rPr lang="en-US" dirty="0"/>
              <a:t>Inclusion of a combined four-and five-year graduation rate for comprehensive high schools </a:t>
            </a:r>
          </a:p>
          <a:p>
            <a:pPr marL="514350" indent="-514350">
              <a:buFont typeface="+mj-lt"/>
              <a:buAutoNum type="arabicPeriod"/>
            </a:pPr>
            <a:r>
              <a:rPr lang="en-US" dirty="0"/>
              <a:t>Potential changes to Very Low and Low Status cut scores:</a:t>
            </a:r>
          </a:p>
          <a:p>
            <a:pPr lvl="1"/>
            <a:r>
              <a:rPr lang="en-US" dirty="0"/>
              <a:t>To be presented at September 2019 SBE meeting</a:t>
            </a:r>
          </a:p>
          <a:p>
            <a:pPr lvl="1"/>
            <a:r>
              <a:rPr lang="en-US" dirty="0"/>
              <a:t>No revisions to Change cut scores</a:t>
            </a:r>
          </a:p>
          <a:p>
            <a:pPr marL="971550" lvl="1" indent="-514350">
              <a:buFont typeface="+mj-lt"/>
              <a:buAutoNum type="arabicPeriod"/>
            </a:pPr>
            <a:endParaRPr lang="en-US" dirty="0"/>
          </a:p>
          <a:p>
            <a:pPr marL="971550" lvl="1" indent="-514350">
              <a:buFont typeface="+mj-lt"/>
              <a:buAutoNum type="arabicPeriod"/>
            </a:pPr>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t>34</a:t>
            </a:fld>
            <a:endParaRPr lang="en-US" dirty="0"/>
          </a:p>
        </p:txBody>
      </p:sp>
    </p:spTree>
    <p:extLst>
      <p:ext uri="{BB962C8B-B14F-4D97-AF65-F5344CB8AC3E}">
        <p14:creationId xmlns:p14="http://schemas.microsoft.com/office/powerpoint/2010/main" val="40080185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Combined Four- and Five-Year </a:t>
            </a:r>
            <a:br>
              <a:rPr lang="en-US" dirty="0"/>
            </a:br>
            <a:r>
              <a:rPr lang="en-US" dirty="0"/>
              <a:t>Graduation Rate </a:t>
            </a:r>
          </a:p>
        </p:txBody>
      </p:sp>
      <p:sp>
        <p:nvSpPr>
          <p:cNvPr id="3" name="Content Placeholder 2"/>
          <p:cNvSpPr>
            <a:spLocks noGrp="1"/>
          </p:cNvSpPr>
          <p:nvPr>
            <p:ph idx="1"/>
          </p:nvPr>
        </p:nvSpPr>
        <p:spPr>
          <a:xfrm>
            <a:off x="211016" y="1825624"/>
            <a:ext cx="11582400" cy="4676775"/>
          </a:xfrm>
        </p:spPr>
        <p:txBody>
          <a:bodyPr>
            <a:normAutofit/>
          </a:bodyPr>
          <a:lstStyle/>
          <a:p>
            <a:pPr>
              <a:lnSpc>
                <a:spcPct val="120000"/>
              </a:lnSpc>
              <a:spcBef>
                <a:spcPts val="600"/>
              </a:spcBef>
              <a:spcAft>
                <a:spcPts val="600"/>
              </a:spcAft>
            </a:pPr>
            <a:r>
              <a:rPr lang="en-US" dirty="0"/>
              <a:t>In July 2019, the SBE adopted a </a:t>
            </a:r>
            <a:r>
              <a:rPr lang="en-US" b="1" dirty="0"/>
              <a:t>combined four- and five-year graduation rate </a:t>
            </a:r>
            <a:r>
              <a:rPr lang="en-US" dirty="0"/>
              <a:t>for the Graduation Rate Indicator. </a:t>
            </a:r>
          </a:p>
          <a:p>
            <a:pPr lvl="1">
              <a:lnSpc>
                <a:spcPct val="120000"/>
              </a:lnSpc>
              <a:spcBef>
                <a:spcPts val="600"/>
              </a:spcBef>
              <a:spcAft>
                <a:spcPts val="600"/>
              </a:spcAft>
            </a:pPr>
            <a:r>
              <a:rPr lang="en-US" dirty="0"/>
              <a:t>Reflects students who graduate in a given year</a:t>
            </a:r>
          </a:p>
          <a:p>
            <a:pPr lvl="1" algn="just">
              <a:lnSpc>
                <a:spcPct val="120000"/>
              </a:lnSpc>
              <a:spcBef>
                <a:spcPts val="600"/>
              </a:spcBef>
              <a:spcAft>
                <a:spcPts val="600"/>
              </a:spcAft>
            </a:pPr>
            <a:r>
              <a:rPr lang="en-US" dirty="0"/>
              <a:t>Example: All 2018 four- and five-year graduates: </a:t>
            </a:r>
          </a:p>
          <a:p>
            <a:pPr lvl="2">
              <a:lnSpc>
                <a:spcPct val="120000"/>
              </a:lnSpc>
              <a:spcBef>
                <a:spcPts val="600"/>
              </a:spcBef>
              <a:spcAft>
                <a:spcPts val="600"/>
              </a:spcAft>
            </a:pPr>
            <a:r>
              <a:rPr lang="en-US" dirty="0"/>
              <a:t>Based on Class of 2018 cohort </a:t>
            </a:r>
            <a:r>
              <a:rPr lang="en-US" b="1" dirty="0"/>
              <a:t>with addition of fifth year graduates from Class of 2017 </a:t>
            </a:r>
          </a:p>
          <a:p>
            <a:pPr lvl="1"/>
            <a:endParaRPr lang="en-US" dirty="0"/>
          </a:p>
        </p:txBody>
      </p:sp>
      <p:sp>
        <p:nvSpPr>
          <p:cNvPr id="4" name="Footer Placeholder 3"/>
          <p:cNvSpPr>
            <a:spLocks noGrp="1"/>
          </p:cNvSpPr>
          <p:nvPr>
            <p:ph type="ftr" sz="quarter" idx="11"/>
          </p:nvPr>
        </p:nvSpPr>
        <p:spPr/>
        <p:txBody>
          <a:bodyPr/>
          <a:lstStyle/>
          <a:p>
            <a:r>
              <a:rPr lang="en-US"/>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t>35</a:t>
            </a:fld>
            <a:endParaRPr lang="en-US" dirty="0"/>
          </a:p>
        </p:txBody>
      </p:sp>
    </p:spTree>
    <p:extLst>
      <p:ext uri="{BB962C8B-B14F-4D97-AF65-F5344CB8AC3E}">
        <p14:creationId xmlns:p14="http://schemas.microsoft.com/office/powerpoint/2010/main" val="21936878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Example of Combining </a:t>
            </a:r>
            <a:br>
              <a:rPr lang="en-US" sz="4000" dirty="0"/>
            </a:br>
            <a:r>
              <a:rPr lang="en-US" sz="4000" dirty="0"/>
              <a:t>Four-and-Five Year Graduates</a:t>
            </a:r>
          </a:p>
        </p:txBody>
      </p:sp>
      <p:sp>
        <p:nvSpPr>
          <p:cNvPr id="3" name="Content Placeholder 2"/>
          <p:cNvSpPr>
            <a:spLocks noGrp="1"/>
          </p:cNvSpPr>
          <p:nvPr>
            <p:ph sz="quarter" idx="11"/>
          </p:nvPr>
        </p:nvSpPr>
        <p:spPr>
          <a:xfrm>
            <a:off x="414867" y="1870687"/>
            <a:ext cx="11353799" cy="3810922"/>
          </a:xfrm>
        </p:spPr>
        <p:txBody>
          <a:bodyPr>
            <a:normAutofit/>
          </a:bodyPr>
          <a:lstStyle/>
          <a:p>
            <a:pPr>
              <a:spcBef>
                <a:spcPts val="1200"/>
              </a:spcBef>
              <a:spcAft>
                <a:spcPts val="1200"/>
              </a:spcAft>
            </a:pPr>
            <a:r>
              <a:rPr lang="en-US" sz="3200" dirty="0"/>
              <a:t>For the Class of 2018, there were </a:t>
            </a:r>
            <a:r>
              <a:rPr lang="en-US" sz="3200" b="1" dirty="0">
                <a:solidFill>
                  <a:srgbClr val="9900CC"/>
                </a:solidFill>
              </a:rPr>
              <a:t>95</a:t>
            </a:r>
            <a:r>
              <a:rPr lang="en-US" sz="3200" dirty="0"/>
              <a:t> graduates out of 100 students in the four-year cohort for a rate of 95 percent. </a:t>
            </a:r>
          </a:p>
          <a:p>
            <a:pPr>
              <a:spcBef>
                <a:spcPts val="1200"/>
              </a:spcBef>
              <a:spcAft>
                <a:spcPts val="1200"/>
              </a:spcAft>
            </a:pPr>
            <a:r>
              <a:rPr lang="en-US" sz="3200" dirty="0"/>
              <a:t>For the Class of 2017, </a:t>
            </a:r>
            <a:r>
              <a:rPr lang="en-US" sz="3200" b="1" dirty="0">
                <a:solidFill>
                  <a:srgbClr val="9900CC"/>
                </a:solidFill>
              </a:rPr>
              <a:t>five</a:t>
            </a:r>
            <a:r>
              <a:rPr lang="en-US" sz="3200" dirty="0"/>
              <a:t> students graduated in their fifth year (i.e., five-year cohort).</a:t>
            </a:r>
          </a:p>
          <a:p>
            <a:pPr>
              <a:spcBef>
                <a:spcPts val="1200"/>
              </a:spcBef>
              <a:spcAft>
                <a:spcPts val="1200"/>
              </a:spcAft>
            </a:pPr>
            <a:r>
              <a:rPr lang="en-US" sz="3200" dirty="0"/>
              <a:t>The combined graduation rate is: </a:t>
            </a:r>
          </a:p>
          <a:p>
            <a:pPr marL="0" indent="0" algn="ctr">
              <a:buNone/>
            </a:pPr>
            <a:r>
              <a:rPr lang="en-US" sz="3200" dirty="0"/>
              <a:t>(</a:t>
            </a:r>
            <a:r>
              <a:rPr lang="en-US" sz="3200" b="1" dirty="0">
                <a:solidFill>
                  <a:srgbClr val="9900CC"/>
                </a:solidFill>
              </a:rPr>
              <a:t>95</a:t>
            </a:r>
            <a:r>
              <a:rPr lang="en-US" sz="3200" dirty="0"/>
              <a:t> + </a:t>
            </a:r>
            <a:r>
              <a:rPr lang="en-US" sz="3200" b="1" dirty="0">
                <a:solidFill>
                  <a:srgbClr val="9900CC"/>
                </a:solidFill>
              </a:rPr>
              <a:t>5</a:t>
            </a:r>
            <a:r>
              <a:rPr lang="en-US" sz="3200" dirty="0"/>
              <a:t>)/(100 + </a:t>
            </a:r>
            <a:r>
              <a:rPr lang="en-US" sz="3200" b="1" dirty="0">
                <a:solidFill>
                  <a:srgbClr val="9900CC"/>
                </a:solidFill>
              </a:rPr>
              <a:t>5</a:t>
            </a:r>
            <a:r>
              <a:rPr lang="en-US" sz="3200" dirty="0"/>
              <a:t>)= 95.2 percent</a:t>
            </a:r>
          </a:p>
          <a:p>
            <a:pPr marL="0" indent="0">
              <a:buNone/>
            </a:pPr>
            <a:endParaRPr lang="en-US" dirty="0"/>
          </a:p>
        </p:txBody>
      </p:sp>
      <p:sp>
        <p:nvSpPr>
          <p:cNvPr id="5" name="Slide Number Placeholder 4"/>
          <p:cNvSpPr>
            <a:spLocks noGrp="1"/>
          </p:cNvSpPr>
          <p:nvPr>
            <p:ph type="sldNum" sz="quarter" idx="10"/>
          </p:nvPr>
        </p:nvSpPr>
        <p:spPr/>
        <p:txBody>
          <a:bodyPr/>
          <a:lstStyle/>
          <a:p>
            <a:fld id="{BD4257AD-90F9-4636-AD93-EC01DBF603ED}" type="slidenum">
              <a:rPr lang="en-US" smtClean="0">
                <a:solidFill>
                  <a:prstClr val="black">
                    <a:tint val="75000"/>
                  </a:prstClr>
                </a:solidFill>
                <a:latin typeface="Arial" panose="020B0604020202020204" pitchFamily="34" charset="0"/>
                <a:cs typeface="Arial" panose="020B0604020202020204" pitchFamily="34" charset="0"/>
              </a:rPr>
              <a:pPr/>
              <a:t>36</a:t>
            </a:fld>
            <a:endParaRPr lang="en-US" dirty="0">
              <a:solidFill>
                <a:prstClr val="black">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9087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DASS High Schools</a:t>
            </a:r>
          </a:p>
        </p:txBody>
      </p:sp>
      <p:sp>
        <p:nvSpPr>
          <p:cNvPr id="3" name="Content Placeholder 2"/>
          <p:cNvSpPr>
            <a:spLocks noGrp="1"/>
          </p:cNvSpPr>
          <p:nvPr>
            <p:ph idx="1"/>
          </p:nvPr>
        </p:nvSpPr>
        <p:spPr/>
        <p:txBody>
          <a:bodyPr/>
          <a:lstStyle/>
          <a:p>
            <a:pPr>
              <a:spcAft>
                <a:spcPts val="1200"/>
              </a:spcAft>
            </a:pPr>
            <a:r>
              <a:rPr lang="en-US" dirty="0"/>
              <a:t>The combined rate applies only to non-alternative (non-DASS) high schools</a:t>
            </a:r>
          </a:p>
          <a:p>
            <a:r>
              <a:rPr lang="en-US" dirty="0"/>
              <a:t>The DASS graduation rate, which is based on grade twelve students, already includes students who graduate in: </a:t>
            </a:r>
          </a:p>
          <a:p>
            <a:pPr lvl="1"/>
            <a:r>
              <a:rPr lang="en-US" dirty="0"/>
              <a:t>Four-years, </a:t>
            </a:r>
          </a:p>
          <a:p>
            <a:pPr lvl="1"/>
            <a:r>
              <a:rPr lang="en-US" dirty="0"/>
              <a:t>Five-years, </a:t>
            </a:r>
          </a:p>
          <a:p>
            <a:pPr lvl="1"/>
            <a:r>
              <a:rPr lang="en-US" dirty="0"/>
              <a:t>Six years, or more</a:t>
            </a:r>
          </a:p>
          <a:p>
            <a:pPr marL="0" indent="0">
              <a:buNone/>
            </a:pPr>
            <a:endParaRPr lang="en-US" sz="3600" dirty="0"/>
          </a:p>
        </p:txBody>
      </p:sp>
      <p:sp>
        <p:nvSpPr>
          <p:cNvPr id="4" name="Footer Placeholder 3"/>
          <p:cNvSpPr>
            <a:spLocks noGrp="1"/>
          </p:cNvSpPr>
          <p:nvPr>
            <p:ph type="ftr" sz="quarter" idx="11"/>
          </p:nvPr>
        </p:nvSpPr>
        <p:spPr/>
        <p:txBody>
          <a:bodyPr/>
          <a:lstStyle/>
          <a:p>
            <a:r>
              <a:rPr lang="en-US"/>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t>37</a:t>
            </a:fld>
            <a:endParaRPr lang="en-US" dirty="0"/>
          </a:p>
        </p:txBody>
      </p:sp>
    </p:spTree>
    <p:extLst>
      <p:ext uri="{BB962C8B-B14F-4D97-AF65-F5344CB8AC3E}">
        <p14:creationId xmlns:p14="http://schemas.microsoft.com/office/powerpoint/2010/main" val="4014364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Transfers</a:t>
            </a:r>
          </a:p>
        </p:txBody>
      </p:sp>
      <p:sp>
        <p:nvSpPr>
          <p:cNvPr id="3" name="Content Placeholder 2"/>
          <p:cNvSpPr>
            <a:spLocks noGrp="1"/>
          </p:cNvSpPr>
          <p:nvPr>
            <p:ph idx="1"/>
          </p:nvPr>
        </p:nvSpPr>
        <p:spPr/>
        <p:txBody>
          <a:bodyPr/>
          <a:lstStyle/>
          <a:p>
            <a:pPr>
              <a:lnSpc>
                <a:spcPct val="110000"/>
              </a:lnSpc>
              <a:spcBef>
                <a:spcPts val="600"/>
              </a:spcBef>
              <a:spcAft>
                <a:spcPts val="600"/>
              </a:spcAft>
            </a:pPr>
            <a:r>
              <a:rPr lang="en-US" b="1" dirty="0"/>
              <a:t>When students transfer—</a:t>
            </a:r>
            <a:r>
              <a:rPr lang="en-US" dirty="0"/>
              <a:t>the last school where a student is enrolled is held accountable for the students graduation status. </a:t>
            </a:r>
          </a:p>
          <a:p>
            <a:pPr lvl="1">
              <a:lnSpc>
                <a:spcPct val="110000"/>
              </a:lnSpc>
              <a:spcBef>
                <a:spcPts val="600"/>
              </a:spcBef>
              <a:spcAft>
                <a:spcPts val="600"/>
              </a:spcAft>
            </a:pPr>
            <a:r>
              <a:rPr lang="en-US" dirty="0"/>
              <a:t>Rule applies to both non-DASS and DASS high schools  </a:t>
            </a:r>
          </a:p>
          <a:p>
            <a:endParaRPr lang="en-US" dirty="0"/>
          </a:p>
        </p:txBody>
      </p:sp>
      <p:sp>
        <p:nvSpPr>
          <p:cNvPr id="4" name="Footer Placeholder 3"/>
          <p:cNvSpPr>
            <a:spLocks noGrp="1"/>
          </p:cNvSpPr>
          <p:nvPr>
            <p:ph type="ftr" sz="quarter" idx="11"/>
          </p:nvPr>
        </p:nvSpPr>
        <p:spPr/>
        <p:txBody>
          <a:bodyPr/>
          <a:lstStyle/>
          <a:p>
            <a:r>
              <a:rPr lang="en-US"/>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38</a:t>
            </a:fld>
            <a:endParaRPr lang="en-US" dirty="0">
              <a:solidFill>
                <a:prstClr val="black">
                  <a:tint val="75000"/>
                </a:prstClr>
              </a:solidFill>
            </a:endParaRPr>
          </a:p>
        </p:txBody>
      </p:sp>
    </p:spTree>
    <p:extLst>
      <p:ext uri="{BB962C8B-B14F-4D97-AF65-F5344CB8AC3E}">
        <p14:creationId xmlns:p14="http://schemas.microsoft.com/office/powerpoint/2010/main" val="35076715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2"/>
            <a:ext cx="12192000" cy="1359876"/>
          </a:xfrm>
        </p:spPr>
        <p:txBody>
          <a:bodyPr/>
          <a:lstStyle/>
          <a:p>
            <a:r>
              <a:rPr lang="en-US" dirty="0"/>
              <a:t>Who Counts as Graduates in the </a:t>
            </a:r>
            <a:br>
              <a:rPr lang="en-US" dirty="0"/>
            </a:br>
            <a:r>
              <a:rPr lang="en-US" dirty="0"/>
              <a:t>Combined Rate?</a:t>
            </a:r>
          </a:p>
        </p:txBody>
      </p:sp>
      <p:sp>
        <p:nvSpPr>
          <p:cNvPr id="8" name="Content Placeholder 7"/>
          <p:cNvSpPr>
            <a:spLocks noGrp="1"/>
          </p:cNvSpPr>
          <p:nvPr>
            <p:ph sz="half" idx="1"/>
          </p:nvPr>
        </p:nvSpPr>
        <p:spPr>
          <a:xfrm>
            <a:off x="140677" y="1570892"/>
            <a:ext cx="11745113" cy="3915507"/>
          </a:xfrm>
        </p:spPr>
        <p:txBody>
          <a:bodyPr>
            <a:normAutofit fontScale="92500" lnSpcReduction="10000"/>
          </a:bodyPr>
          <a:lstStyle/>
          <a:p>
            <a:r>
              <a:rPr lang="en-US" sz="3800" dirty="0"/>
              <a:t>Only students who earn a standard diploma are counted as graduates. Graduates do not include students who earn:</a:t>
            </a:r>
          </a:p>
          <a:p>
            <a:pPr lvl="1">
              <a:buFont typeface="Symbol" panose="05050102010706020507" pitchFamily="18" charset="2"/>
              <a:buChar char="-"/>
            </a:pPr>
            <a:r>
              <a:rPr lang="en-US" dirty="0"/>
              <a:t>A certificate of completion</a:t>
            </a:r>
          </a:p>
          <a:p>
            <a:pPr lvl="1">
              <a:buFont typeface="Symbol" panose="05050102010706020507" pitchFamily="18" charset="2"/>
              <a:buChar char="-"/>
            </a:pPr>
            <a:r>
              <a:rPr lang="en-US" dirty="0"/>
              <a:t>High School Equivalency certificate (i.e., GED, </a:t>
            </a:r>
            <a:r>
              <a:rPr lang="en-US" dirty="0" err="1"/>
              <a:t>HiSET</a:t>
            </a:r>
            <a:r>
              <a:rPr lang="en-US" dirty="0"/>
              <a:t>, and TASC*)</a:t>
            </a:r>
          </a:p>
          <a:p>
            <a:pPr lvl="1">
              <a:buFont typeface="Symbol" panose="05050102010706020507" pitchFamily="18" charset="2"/>
              <a:buChar char="-"/>
            </a:pPr>
            <a:r>
              <a:rPr lang="en-US" dirty="0"/>
              <a:t>Adult education diploma </a:t>
            </a:r>
          </a:p>
          <a:p>
            <a:pPr lvl="1">
              <a:buFont typeface="Symbol" panose="05050102010706020507" pitchFamily="18" charset="2"/>
              <a:buChar char="-"/>
            </a:pPr>
            <a:r>
              <a:rPr lang="en-US" dirty="0"/>
              <a:t>California High School Proficiency Exam</a:t>
            </a:r>
          </a:p>
          <a:p>
            <a:pPr lvl="1"/>
            <a:endParaRPr lang="en-US" sz="3700" dirty="0"/>
          </a:p>
        </p:txBody>
      </p:sp>
      <p:sp>
        <p:nvSpPr>
          <p:cNvPr id="9" name="Content Placeholder 8"/>
          <p:cNvSpPr>
            <a:spLocks noGrp="1"/>
          </p:cNvSpPr>
          <p:nvPr>
            <p:ph sz="half" idx="2"/>
          </p:nvPr>
        </p:nvSpPr>
        <p:spPr>
          <a:xfrm>
            <a:off x="480646" y="5542450"/>
            <a:ext cx="11405144" cy="996463"/>
          </a:xfrm>
        </p:spPr>
        <p:txBody>
          <a:bodyPr>
            <a:normAutofit fontScale="92500" lnSpcReduction="10000"/>
          </a:bodyPr>
          <a:lstStyle/>
          <a:p>
            <a:pPr marL="0" indent="0">
              <a:buNone/>
            </a:pPr>
            <a:r>
              <a:rPr lang="en-US" sz="2800" dirty="0"/>
              <a:t>*GED: General Educational Development; </a:t>
            </a:r>
            <a:r>
              <a:rPr lang="en-US" sz="2800" dirty="0" err="1"/>
              <a:t>HiSET</a:t>
            </a:r>
            <a:r>
              <a:rPr lang="en-US" sz="2800" dirty="0"/>
              <a:t>: </a:t>
            </a:r>
            <a:r>
              <a:rPr lang="en-US" sz="2800" dirty="0">
                <a:solidFill>
                  <a:prstClr val="black"/>
                </a:solidFill>
              </a:rPr>
              <a:t>High School Equivalency Test</a:t>
            </a:r>
            <a:r>
              <a:rPr lang="en-US" sz="2800" dirty="0"/>
              <a:t>; TASC: </a:t>
            </a:r>
            <a:r>
              <a:rPr lang="en-US" sz="2800" dirty="0">
                <a:solidFill>
                  <a:prstClr val="black"/>
                </a:solidFill>
              </a:rPr>
              <a:t>Test Assessing Secondary Completion </a:t>
            </a:r>
          </a:p>
          <a:p>
            <a:pPr marL="0" indent="0">
              <a:buNone/>
            </a:pPr>
            <a:endParaRPr lang="en-US" sz="2400" dirty="0"/>
          </a:p>
        </p:txBody>
      </p:sp>
      <p:sp>
        <p:nvSpPr>
          <p:cNvPr id="5" name="Footer Placeholder 4"/>
          <p:cNvSpPr>
            <a:spLocks noGrp="1"/>
          </p:cNvSpPr>
          <p:nvPr>
            <p:ph type="ftr" sz="quarter" idx="11"/>
          </p:nvPr>
        </p:nvSpPr>
        <p:spPr/>
        <p:txBody>
          <a:bodyPr/>
          <a:lstStyle/>
          <a:p>
            <a:r>
              <a:rPr lang="en-US"/>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39</a:t>
            </a:fld>
            <a:endParaRPr lang="en-US" dirty="0">
              <a:solidFill>
                <a:prstClr val="black">
                  <a:tint val="75000"/>
                </a:prstClr>
              </a:solidFill>
            </a:endParaRPr>
          </a:p>
        </p:txBody>
      </p:sp>
    </p:spTree>
    <p:extLst>
      <p:ext uri="{BB962C8B-B14F-4D97-AF65-F5344CB8AC3E}">
        <p14:creationId xmlns:p14="http://schemas.microsoft.com/office/powerpoint/2010/main" val="967467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1201"/>
            <a:ext cx="12192000" cy="1582615"/>
          </a:xfrm>
        </p:spPr>
        <p:txBody>
          <a:bodyPr>
            <a:noAutofit/>
          </a:bodyPr>
          <a:lstStyle/>
          <a:p>
            <a:r>
              <a:rPr lang="en-US" sz="4400" dirty="0"/>
              <a:t>Dashboard Purpose</a:t>
            </a:r>
          </a:p>
        </p:txBody>
      </p:sp>
      <p:sp>
        <p:nvSpPr>
          <p:cNvPr id="3" name="Footer Placeholder 2"/>
          <p:cNvSpPr>
            <a:spLocks noGrp="1"/>
          </p:cNvSpPr>
          <p:nvPr>
            <p:ph type="ftr" sz="quarter" idx="11"/>
          </p:nvPr>
        </p:nvSpPr>
        <p:spPr/>
        <p:txBody>
          <a:bodyPr/>
          <a:lstStyle/>
          <a:p>
            <a:r>
              <a:rPr lang="en-US" dirty="0"/>
              <a:t>California Department of Education</a:t>
            </a:r>
          </a:p>
        </p:txBody>
      </p:sp>
      <p:sp>
        <p:nvSpPr>
          <p:cNvPr id="4" name="Slide Number Placeholder 3"/>
          <p:cNvSpPr>
            <a:spLocks noGrp="1"/>
          </p:cNvSpPr>
          <p:nvPr>
            <p:ph type="sldNum" sz="quarter" idx="12"/>
          </p:nvPr>
        </p:nvSpPr>
        <p:spPr/>
        <p:txBody>
          <a:bodyPr/>
          <a:lstStyle/>
          <a:p>
            <a:fld id="{E3F07B27-5348-4263-B67F-EF7FF0A6AD4A}" type="slidenum">
              <a:rPr lang="en-US" smtClean="0"/>
              <a:t>4</a:t>
            </a:fld>
            <a:endParaRPr lang="en-US" dirty="0"/>
          </a:p>
        </p:txBody>
      </p:sp>
    </p:spTree>
    <p:extLst>
      <p:ext uri="{BB962C8B-B14F-4D97-AF65-F5344CB8AC3E}">
        <p14:creationId xmlns:p14="http://schemas.microsoft.com/office/powerpoint/2010/main" val="1344257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Status and Change for 2019 Dashboard</a:t>
            </a:r>
            <a:br>
              <a:rPr lang="en-US" sz="4000" dirty="0"/>
            </a:br>
            <a:r>
              <a:rPr lang="en-US" sz="4000" dirty="0"/>
              <a:t>for Comprehensive High Schools</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380350" y="1998133"/>
                <a:ext cx="11495562" cy="1573742"/>
              </a:xfrm>
              <a:solidFill>
                <a:schemeClr val="accent4">
                  <a:lumMod val="40000"/>
                  <a:lumOff val="60000"/>
                </a:schemeClr>
              </a:solidFill>
              <a:ln cap="rnd">
                <a:solidFill>
                  <a:schemeClr val="bg1"/>
                </a:solidFill>
              </a:ln>
            </p:spPr>
            <p:txBody>
              <a:bodyPr tIns="457200" anchor="ctr" anchorCtr="0">
                <a:noAutofit/>
              </a:bodyPr>
              <a:lstStyle/>
              <a:p>
                <a:pPr marL="0" indent="0">
                  <a:buNone/>
                </a:pPr>
                <a:r>
                  <a:rPr lang="en-US" sz="2800" b="1" dirty="0"/>
                  <a:t>Status: </a:t>
                </a:r>
                <a14:m>
                  <m:oMath xmlns:m="http://schemas.openxmlformats.org/officeDocument/2006/math">
                    <m:f>
                      <m:fPr>
                        <m:ctrlPr>
                          <a:rPr lang="en-US" sz="2800" i="1">
                            <a:solidFill>
                              <a:prstClr val="black"/>
                            </a:solidFill>
                            <a:latin typeface="Cambria Math" panose="02040503050406030204" pitchFamily="18" charset="0"/>
                          </a:rPr>
                        </m:ctrlPr>
                      </m:fPr>
                      <m:num>
                        <m:r>
                          <m:rPr>
                            <m:sty m:val="p"/>
                          </m:rPr>
                          <a:rPr lang="en-US" sz="2800" b="0" i="0" smtClean="0">
                            <a:solidFill>
                              <a:prstClr val="black"/>
                            </a:solidFill>
                            <a:latin typeface="Cambria Math" panose="02040503050406030204" pitchFamily="18" charset="0"/>
                          </a:rPr>
                          <m:t>Total</m:t>
                        </m:r>
                        <m:r>
                          <a:rPr lang="en-US" sz="2800" b="0" i="0" smtClean="0">
                            <a:solidFill>
                              <a:prstClr val="black"/>
                            </a:solidFill>
                            <a:latin typeface="Cambria Math" panose="02040503050406030204" pitchFamily="18" charset="0"/>
                          </a:rPr>
                          <m:t> # </m:t>
                        </m:r>
                        <m:r>
                          <m:rPr>
                            <m:sty m:val="p"/>
                          </m:rPr>
                          <a:rPr lang="en-US" sz="2800" b="0" i="0" smtClean="0">
                            <a:solidFill>
                              <a:prstClr val="black"/>
                            </a:solidFill>
                            <a:latin typeface="Cambria Math" panose="02040503050406030204" pitchFamily="18" charset="0"/>
                          </a:rPr>
                          <m:t>of</m:t>
                        </m:r>
                        <m:r>
                          <a:rPr lang="en-US" sz="2800" b="0" i="0" smtClean="0">
                            <a:solidFill>
                              <a:prstClr val="black"/>
                            </a:solidFill>
                            <a:latin typeface="Cambria Math" panose="02040503050406030204" pitchFamily="18" charset="0"/>
                          </a:rPr>
                          <m:t> </m:t>
                        </m:r>
                        <m:r>
                          <m:rPr>
                            <m:sty m:val="p"/>
                          </m:rPr>
                          <a:rPr lang="en-US" sz="2800" b="0" i="0" smtClean="0">
                            <a:solidFill>
                              <a:prstClr val="black"/>
                            </a:solidFill>
                            <a:latin typeface="Cambria Math" panose="02040503050406030204" pitchFamily="18" charset="0"/>
                          </a:rPr>
                          <m:t>Students</m:t>
                        </m:r>
                        <m:r>
                          <a:rPr lang="en-US" sz="2800" b="0" i="0" smtClean="0">
                            <a:solidFill>
                              <a:prstClr val="black"/>
                            </a:solidFill>
                            <a:latin typeface="Cambria Math" panose="02040503050406030204" pitchFamily="18" charset="0"/>
                          </a:rPr>
                          <m:t> </m:t>
                        </m:r>
                        <m:r>
                          <m:rPr>
                            <m:sty m:val="p"/>
                          </m:rPr>
                          <a:rPr lang="en-US" sz="2800" b="0" i="0" smtClean="0">
                            <a:solidFill>
                              <a:prstClr val="black"/>
                            </a:solidFill>
                            <a:latin typeface="Cambria Math" panose="02040503050406030204" pitchFamily="18" charset="0"/>
                          </a:rPr>
                          <m:t>Who</m:t>
                        </m:r>
                        <m:r>
                          <a:rPr lang="en-US" sz="2800" b="0" i="0" smtClean="0">
                            <a:solidFill>
                              <a:prstClr val="black"/>
                            </a:solidFill>
                            <a:latin typeface="Cambria Math" panose="02040503050406030204" pitchFamily="18" charset="0"/>
                          </a:rPr>
                          <m:t> </m:t>
                        </m:r>
                        <m:r>
                          <m:rPr>
                            <m:sty m:val="p"/>
                          </m:rPr>
                          <a:rPr lang="en-US" sz="2800" b="0" i="0" smtClean="0">
                            <a:solidFill>
                              <a:prstClr val="black"/>
                            </a:solidFill>
                            <a:latin typeface="Cambria Math" panose="02040503050406030204" pitchFamily="18" charset="0"/>
                          </a:rPr>
                          <m:t>Graduated</m:t>
                        </m:r>
                        <m:r>
                          <a:rPr lang="en-US" sz="2800" b="0" i="0" smtClean="0">
                            <a:solidFill>
                              <a:prstClr val="black"/>
                            </a:solidFill>
                            <a:latin typeface="Cambria Math" panose="02040503050406030204" pitchFamily="18" charset="0"/>
                          </a:rPr>
                          <m:t> </m:t>
                        </m:r>
                        <m:r>
                          <m:rPr>
                            <m:sty m:val="p"/>
                          </m:rPr>
                          <a:rPr lang="en-US" sz="2800" b="0" i="0" smtClean="0">
                            <a:solidFill>
                              <a:prstClr val="black"/>
                            </a:solidFill>
                            <a:latin typeface="Cambria Math" panose="02040503050406030204" pitchFamily="18" charset="0"/>
                          </a:rPr>
                          <m:t>in</m:t>
                        </m:r>
                        <m:r>
                          <a:rPr lang="en-US" sz="2800" b="0" i="0" smtClean="0">
                            <a:solidFill>
                              <a:prstClr val="black"/>
                            </a:solidFill>
                            <a:latin typeface="Cambria Math" panose="02040503050406030204" pitchFamily="18" charset="0"/>
                          </a:rPr>
                          <m:t> 2019 (4 </m:t>
                        </m:r>
                        <m:r>
                          <m:rPr>
                            <m:sty m:val="p"/>
                          </m:rPr>
                          <a:rPr lang="en-US" sz="2800">
                            <a:solidFill>
                              <a:prstClr val="black"/>
                            </a:solidFill>
                            <a:latin typeface="Cambria Math" panose="02040503050406030204" pitchFamily="18" charset="0"/>
                          </a:rPr>
                          <m:t>yr</m:t>
                        </m:r>
                        <m:r>
                          <a:rPr lang="en-US" sz="2800">
                            <a:solidFill>
                              <a:prstClr val="black"/>
                            </a:solidFill>
                            <a:latin typeface="Cambria Math" panose="02040503050406030204" pitchFamily="18" charset="0"/>
                          </a:rPr>
                          <m:t> </m:t>
                        </m:r>
                        <m:r>
                          <m:rPr>
                            <m:sty m:val="p"/>
                          </m:rPr>
                          <a:rPr lang="en-US" sz="2800">
                            <a:solidFill>
                              <a:prstClr val="black"/>
                            </a:solidFill>
                            <a:latin typeface="Cambria Math" panose="02040503050406030204" pitchFamily="18" charset="0"/>
                          </a:rPr>
                          <m:t>grads</m:t>
                        </m:r>
                        <m:r>
                          <a:rPr lang="en-US" sz="2800">
                            <a:solidFill>
                              <a:prstClr val="black"/>
                            </a:solidFill>
                            <a:latin typeface="Cambria Math" panose="02040503050406030204" pitchFamily="18" charset="0"/>
                          </a:rPr>
                          <m:t> </m:t>
                        </m:r>
                        <m:r>
                          <m:rPr>
                            <m:sty m:val="p"/>
                          </m:rPr>
                          <a:rPr lang="en-US" sz="2800">
                            <a:solidFill>
                              <a:prstClr val="black"/>
                            </a:solidFill>
                            <a:latin typeface="Cambria Math" panose="02040503050406030204" pitchFamily="18" charset="0"/>
                          </a:rPr>
                          <m:t>Class</m:t>
                        </m:r>
                        <m:r>
                          <a:rPr lang="en-US" sz="2800">
                            <a:solidFill>
                              <a:prstClr val="black"/>
                            </a:solidFill>
                            <a:latin typeface="Cambria Math" panose="02040503050406030204" pitchFamily="18" charset="0"/>
                          </a:rPr>
                          <m:t> 2019 + 5</m:t>
                        </m:r>
                        <m:r>
                          <m:rPr>
                            <m:sty m:val="p"/>
                          </m:rPr>
                          <a:rPr lang="en-US" sz="2800">
                            <a:solidFill>
                              <a:prstClr val="black"/>
                            </a:solidFill>
                            <a:latin typeface="Cambria Math" panose="02040503050406030204" pitchFamily="18" charset="0"/>
                          </a:rPr>
                          <m:t>th</m:t>
                        </m:r>
                        <m:r>
                          <a:rPr lang="en-US" sz="2800">
                            <a:solidFill>
                              <a:prstClr val="black"/>
                            </a:solidFill>
                            <a:latin typeface="Cambria Math" panose="02040503050406030204" pitchFamily="18" charset="0"/>
                          </a:rPr>
                          <m:t> </m:t>
                        </m:r>
                        <m:r>
                          <m:rPr>
                            <m:sty m:val="p"/>
                          </m:rPr>
                          <a:rPr lang="en-US" sz="2800">
                            <a:solidFill>
                              <a:prstClr val="black"/>
                            </a:solidFill>
                            <a:latin typeface="Cambria Math" panose="02040503050406030204" pitchFamily="18" charset="0"/>
                          </a:rPr>
                          <m:t>yr</m:t>
                        </m:r>
                        <m:r>
                          <a:rPr lang="en-US" sz="2800">
                            <a:solidFill>
                              <a:prstClr val="black"/>
                            </a:solidFill>
                            <a:latin typeface="Cambria Math" panose="02040503050406030204" pitchFamily="18" charset="0"/>
                          </a:rPr>
                          <m:t> </m:t>
                        </m:r>
                        <m:r>
                          <m:rPr>
                            <m:sty m:val="p"/>
                          </m:rPr>
                          <a:rPr lang="en-US" sz="2800">
                            <a:solidFill>
                              <a:prstClr val="black"/>
                            </a:solidFill>
                            <a:latin typeface="Cambria Math" panose="02040503050406030204" pitchFamily="18" charset="0"/>
                          </a:rPr>
                          <m:t>grads</m:t>
                        </m:r>
                        <m:r>
                          <a:rPr lang="en-US" sz="2800">
                            <a:solidFill>
                              <a:prstClr val="black"/>
                            </a:solidFill>
                            <a:latin typeface="Cambria Math" panose="02040503050406030204" pitchFamily="18" charset="0"/>
                          </a:rPr>
                          <m:t> </m:t>
                        </m:r>
                        <m:r>
                          <m:rPr>
                            <m:sty m:val="p"/>
                          </m:rPr>
                          <a:rPr lang="en-US" sz="2800">
                            <a:solidFill>
                              <a:prstClr val="black"/>
                            </a:solidFill>
                            <a:latin typeface="Cambria Math" panose="02040503050406030204" pitchFamily="18" charset="0"/>
                          </a:rPr>
                          <m:t>Class</m:t>
                        </m:r>
                        <m:r>
                          <a:rPr lang="en-US" sz="2800">
                            <a:solidFill>
                              <a:prstClr val="black"/>
                            </a:solidFill>
                            <a:latin typeface="Cambria Math" panose="02040503050406030204" pitchFamily="18" charset="0"/>
                          </a:rPr>
                          <m:t> 201</m:t>
                        </m:r>
                        <m:r>
                          <a:rPr lang="en-US" sz="2800" b="0" i="1" smtClean="0">
                            <a:solidFill>
                              <a:prstClr val="black"/>
                            </a:solidFill>
                            <a:latin typeface="Cambria Math" panose="02040503050406030204" pitchFamily="18" charset="0"/>
                          </a:rPr>
                          <m:t>8)</m:t>
                        </m:r>
                      </m:num>
                      <m:den>
                        <m:r>
                          <a:rPr lang="en-US" sz="2800">
                            <a:solidFill>
                              <a:prstClr val="black"/>
                            </a:solidFill>
                            <a:latin typeface="Cambria Math" panose="02040503050406030204" pitchFamily="18" charset="0"/>
                          </a:rPr>
                          <m:t>4 </m:t>
                        </m:r>
                        <m:r>
                          <m:rPr>
                            <m:sty m:val="p"/>
                          </m:rPr>
                          <a:rPr lang="en-US" sz="2800">
                            <a:solidFill>
                              <a:prstClr val="black"/>
                            </a:solidFill>
                            <a:latin typeface="Cambria Math" panose="02040503050406030204" pitchFamily="18" charset="0"/>
                          </a:rPr>
                          <m:t>year</m:t>
                        </m:r>
                        <m:r>
                          <a:rPr lang="en-US" sz="2800">
                            <a:solidFill>
                              <a:prstClr val="black"/>
                            </a:solidFill>
                            <a:latin typeface="Cambria Math" panose="02040503050406030204" pitchFamily="18" charset="0"/>
                          </a:rPr>
                          <m:t> </m:t>
                        </m:r>
                        <m:r>
                          <m:rPr>
                            <m:sty m:val="p"/>
                          </m:rPr>
                          <a:rPr lang="en-US" sz="2800" b="0" i="0" smtClean="0">
                            <a:solidFill>
                              <a:prstClr val="black"/>
                            </a:solidFill>
                            <a:latin typeface="Cambria Math" panose="02040503050406030204" pitchFamily="18" charset="0"/>
                          </a:rPr>
                          <m:t>c</m:t>
                        </m:r>
                        <m:r>
                          <m:rPr>
                            <m:sty m:val="p"/>
                          </m:rPr>
                          <a:rPr lang="en-US" sz="2800">
                            <a:solidFill>
                              <a:prstClr val="black"/>
                            </a:solidFill>
                            <a:latin typeface="Cambria Math" panose="02040503050406030204" pitchFamily="18" charset="0"/>
                          </a:rPr>
                          <m:t>ohort</m:t>
                        </m:r>
                        <m:r>
                          <a:rPr lang="en-US" sz="2800">
                            <a:solidFill>
                              <a:prstClr val="black"/>
                            </a:solidFill>
                            <a:latin typeface="Cambria Math" panose="02040503050406030204" pitchFamily="18" charset="0"/>
                          </a:rPr>
                          <m:t> </m:t>
                        </m:r>
                        <m:r>
                          <m:rPr>
                            <m:sty m:val="p"/>
                          </m:rPr>
                          <a:rPr lang="en-US" sz="2800">
                            <a:solidFill>
                              <a:prstClr val="black"/>
                            </a:solidFill>
                            <a:latin typeface="Cambria Math" panose="02040503050406030204" pitchFamily="18" charset="0"/>
                          </a:rPr>
                          <m:t>of</m:t>
                        </m:r>
                        <m:r>
                          <a:rPr lang="en-US" sz="2800">
                            <a:solidFill>
                              <a:prstClr val="black"/>
                            </a:solidFill>
                            <a:latin typeface="Cambria Math" panose="02040503050406030204" pitchFamily="18" charset="0"/>
                          </a:rPr>
                          <m:t> </m:t>
                        </m:r>
                        <m:r>
                          <m:rPr>
                            <m:sty m:val="p"/>
                          </m:rPr>
                          <a:rPr lang="en-US" sz="2800">
                            <a:solidFill>
                              <a:prstClr val="black"/>
                            </a:solidFill>
                            <a:latin typeface="Cambria Math" panose="02040503050406030204" pitchFamily="18" charset="0"/>
                          </a:rPr>
                          <m:t>Class</m:t>
                        </m:r>
                        <m:r>
                          <a:rPr lang="en-US" sz="2800">
                            <a:solidFill>
                              <a:prstClr val="black"/>
                            </a:solidFill>
                            <a:latin typeface="Cambria Math" panose="02040503050406030204" pitchFamily="18" charset="0"/>
                          </a:rPr>
                          <m:t> 2019 + # 5</m:t>
                        </m:r>
                        <m:r>
                          <m:rPr>
                            <m:sty m:val="p"/>
                          </m:rPr>
                          <a:rPr lang="en-US" sz="2800">
                            <a:solidFill>
                              <a:prstClr val="black"/>
                            </a:solidFill>
                            <a:latin typeface="Cambria Math" panose="02040503050406030204" pitchFamily="18" charset="0"/>
                          </a:rPr>
                          <m:t>th</m:t>
                        </m:r>
                        <m:r>
                          <a:rPr lang="en-US" sz="2800">
                            <a:solidFill>
                              <a:prstClr val="black"/>
                            </a:solidFill>
                            <a:latin typeface="Cambria Math" panose="02040503050406030204" pitchFamily="18" charset="0"/>
                          </a:rPr>
                          <m:t> </m:t>
                        </m:r>
                        <m:r>
                          <m:rPr>
                            <m:sty m:val="p"/>
                          </m:rPr>
                          <a:rPr lang="en-US" sz="2800">
                            <a:solidFill>
                              <a:prstClr val="black"/>
                            </a:solidFill>
                            <a:latin typeface="Cambria Math" panose="02040503050406030204" pitchFamily="18" charset="0"/>
                          </a:rPr>
                          <m:t>year</m:t>
                        </m:r>
                        <m:r>
                          <a:rPr lang="en-US" sz="2800">
                            <a:solidFill>
                              <a:prstClr val="black"/>
                            </a:solidFill>
                            <a:latin typeface="Cambria Math" panose="02040503050406030204" pitchFamily="18" charset="0"/>
                          </a:rPr>
                          <m:t> </m:t>
                        </m:r>
                        <m:r>
                          <m:rPr>
                            <m:sty m:val="p"/>
                          </m:rPr>
                          <a:rPr lang="en-US" sz="2800">
                            <a:solidFill>
                              <a:prstClr val="black"/>
                            </a:solidFill>
                            <a:latin typeface="Cambria Math" panose="02040503050406030204" pitchFamily="18" charset="0"/>
                          </a:rPr>
                          <m:t>graduates</m:t>
                        </m:r>
                        <m:r>
                          <a:rPr lang="en-US" sz="2800">
                            <a:solidFill>
                              <a:prstClr val="black"/>
                            </a:solidFill>
                            <a:latin typeface="Cambria Math" panose="02040503050406030204" pitchFamily="18" charset="0"/>
                          </a:rPr>
                          <m:t> </m:t>
                        </m:r>
                        <m:r>
                          <m:rPr>
                            <m:sty m:val="p"/>
                          </m:rPr>
                          <a:rPr lang="en-US" sz="2800">
                            <a:solidFill>
                              <a:prstClr val="black"/>
                            </a:solidFill>
                            <a:latin typeface="Cambria Math" panose="02040503050406030204" pitchFamily="18" charset="0"/>
                          </a:rPr>
                          <m:t>of</m:t>
                        </m:r>
                        <m:r>
                          <a:rPr lang="en-US" sz="2800">
                            <a:solidFill>
                              <a:prstClr val="black"/>
                            </a:solidFill>
                            <a:latin typeface="Cambria Math" panose="02040503050406030204" pitchFamily="18" charset="0"/>
                          </a:rPr>
                          <m:t> </m:t>
                        </m:r>
                        <m:r>
                          <m:rPr>
                            <m:sty m:val="p"/>
                          </m:rPr>
                          <a:rPr lang="en-US" sz="2800">
                            <a:solidFill>
                              <a:prstClr val="black"/>
                            </a:solidFill>
                            <a:latin typeface="Cambria Math" panose="02040503050406030204" pitchFamily="18" charset="0"/>
                          </a:rPr>
                          <m:t>Class</m:t>
                        </m:r>
                        <m:r>
                          <a:rPr lang="en-US" sz="2800">
                            <a:solidFill>
                              <a:prstClr val="black"/>
                            </a:solidFill>
                            <a:latin typeface="Cambria Math" panose="02040503050406030204" pitchFamily="18" charset="0"/>
                          </a:rPr>
                          <m:t> 201</m:t>
                        </m:r>
                        <m:r>
                          <a:rPr lang="en-US" sz="2800" b="0" i="1" smtClean="0">
                            <a:solidFill>
                              <a:prstClr val="black"/>
                            </a:solidFill>
                            <a:latin typeface="Cambria Math" panose="02040503050406030204" pitchFamily="18" charset="0"/>
                          </a:rPr>
                          <m:t>8</m:t>
                        </m:r>
                      </m:den>
                    </m:f>
                  </m:oMath>
                </a14:m>
                <a:endParaRPr lang="en-US" sz="2800" b="1" dirty="0"/>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380350" y="1998133"/>
                <a:ext cx="11495562" cy="1573742"/>
              </a:xfrm>
              <a:blipFill rotWithShape="0">
                <a:blip r:embed="rId3"/>
                <a:stretch>
                  <a:fillRect l="-1006"/>
                </a:stretch>
              </a:blipFill>
              <a:ln cap="rnd">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half" idx="2"/>
              </p:nvPr>
            </p:nvSpPr>
            <p:spPr>
              <a:xfrm>
                <a:off x="380350" y="4003267"/>
                <a:ext cx="11413066" cy="1677458"/>
              </a:xfrm>
              <a:solidFill>
                <a:schemeClr val="accent6">
                  <a:lumMod val="40000"/>
                  <a:lumOff val="60000"/>
                </a:schemeClr>
              </a:solidFill>
              <a:ln cap="rnd">
                <a:solidFill>
                  <a:schemeClr val="bg1"/>
                </a:solidFill>
              </a:ln>
            </p:spPr>
            <p:txBody>
              <a:bodyPr tIns="457200" anchor="ctr" anchorCtr="0">
                <a:noAutofit/>
              </a:bodyPr>
              <a:lstStyle/>
              <a:p>
                <a:pPr marL="0" indent="0">
                  <a:buNone/>
                </a:pPr>
                <a:r>
                  <a:rPr lang="en-US" sz="2800" b="1" dirty="0">
                    <a:latin typeface="Arial" panose="020B0604020202020204" pitchFamily="34" charset="0"/>
                    <a:cs typeface="Arial" panose="020B0604020202020204" pitchFamily="34" charset="0"/>
                  </a:rPr>
                  <a:t>Change: </a:t>
                </a:r>
              </a:p>
              <a:p>
                <a:pPr marL="0" indent="0" algn="ctr">
                  <a:spcBef>
                    <a:spcPts val="0"/>
                  </a:spcBef>
                  <a:spcAft>
                    <a:spcPts val="1200"/>
                  </a:spcAft>
                  <a:buNone/>
                </a:pPr>
                <a:r>
                  <a:rPr lang="en-US" sz="2400" dirty="0">
                    <a:latin typeface="Cambria Math" panose="02040503050406030204" pitchFamily="18" charset="0"/>
                    <a:ea typeface="Cambria Math" panose="02040503050406030204" pitchFamily="18" charset="0"/>
                  </a:rPr>
                  <a:t>Current Status </a:t>
                </a:r>
                <a:r>
                  <a:rPr lang="en-US" sz="2400" b="1" i="1" dirty="0">
                    <a:solidFill>
                      <a:srgbClr val="7030A0"/>
                    </a:solidFill>
                    <a:latin typeface="Cambria Math" panose="02040503050406030204" pitchFamily="18" charset="0"/>
                    <a:ea typeface="Cambria Math" panose="02040503050406030204" pitchFamily="18" charset="0"/>
                  </a:rPr>
                  <a:t>minus</a:t>
                </a:r>
                <a:r>
                  <a:rPr lang="en-US" sz="2400" i="1" dirty="0">
                    <a:solidFill>
                      <a:srgbClr val="7030A0"/>
                    </a:solidFill>
                    <a:latin typeface="Arial" panose="020B0604020202020204" pitchFamily="34" charset="0"/>
                    <a:cs typeface="Arial" panose="020B0604020202020204" pitchFamily="34" charset="0"/>
                  </a:rPr>
                  <a:t> </a:t>
                </a:r>
                <a14:m>
                  <m:oMath xmlns:m="http://schemas.openxmlformats.org/officeDocument/2006/math">
                    <m:f>
                      <m:fPr>
                        <m:ctrlPr>
                          <a:rPr lang="en-US" sz="2700" i="1">
                            <a:solidFill>
                              <a:prstClr val="black"/>
                            </a:solidFill>
                            <a:latin typeface="Cambria Math" panose="02040503050406030204" pitchFamily="18" charset="0"/>
                          </a:rPr>
                        </m:ctrlPr>
                      </m:fPr>
                      <m:num>
                        <m:r>
                          <a:rPr lang="en-US" sz="2700">
                            <a:solidFill>
                              <a:prstClr val="black"/>
                            </a:solidFill>
                            <a:latin typeface="Cambria Math" panose="02040503050406030204" pitchFamily="18" charset="0"/>
                          </a:rPr>
                          <m:t>4 </m:t>
                        </m:r>
                        <m:r>
                          <m:rPr>
                            <m:sty m:val="p"/>
                          </m:rPr>
                          <a:rPr lang="en-US" sz="2700">
                            <a:solidFill>
                              <a:prstClr val="black"/>
                            </a:solidFill>
                            <a:latin typeface="Cambria Math" panose="02040503050406030204" pitchFamily="18" charset="0"/>
                          </a:rPr>
                          <m:t>year</m:t>
                        </m:r>
                        <m:r>
                          <a:rPr lang="en-US" sz="2700">
                            <a:solidFill>
                              <a:prstClr val="black"/>
                            </a:solidFill>
                            <a:latin typeface="Cambria Math" panose="02040503050406030204" pitchFamily="18" charset="0"/>
                          </a:rPr>
                          <m:t> </m:t>
                        </m:r>
                        <m:r>
                          <m:rPr>
                            <m:sty m:val="p"/>
                          </m:rPr>
                          <a:rPr lang="en-US" sz="2700">
                            <a:solidFill>
                              <a:prstClr val="black"/>
                            </a:solidFill>
                            <a:latin typeface="Cambria Math" panose="02040503050406030204" pitchFamily="18" charset="0"/>
                          </a:rPr>
                          <m:t>graduates</m:t>
                        </m:r>
                        <m:r>
                          <a:rPr lang="en-US" sz="2700">
                            <a:solidFill>
                              <a:prstClr val="black"/>
                            </a:solidFill>
                            <a:latin typeface="Cambria Math" panose="02040503050406030204" pitchFamily="18" charset="0"/>
                          </a:rPr>
                          <m:t> </m:t>
                        </m:r>
                        <m:r>
                          <m:rPr>
                            <m:sty m:val="p"/>
                          </m:rPr>
                          <a:rPr lang="en-US" sz="2700">
                            <a:solidFill>
                              <a:prstClr val="black"/>
                            </a:solidFill>
                            <a:latin typeface="Cambria Math" panose="02040503050406030204" pitchFamily="18" charset="0"/>
                          </a:rPr>
                          <m:t>of</m:t>
                        </m:r>
                        <m:r>
                          <a:rPr lang="en-US" sz="2700">
                            <a:solidFill>
                              <a:prstClr val="black"/>
                            </a:solidFill>
                            <a:latin typeface="Cambria Math" panose="02040503050406030204" pitchFamily="18" charset="0"/>
                          </a:rPr>
                          <m:t> </m:t>
                        </m:r>
                        <m:r>
                          <m:rPr>
                            <m:sty m:val="p"/>
                          </m:rPr>
                          <a:rPr lang="en-US" sz="2700">
                            <a:solidFill>
                              <a:prstClr val="black"/>
                            </a:solidFill>
                            <a:latin typeface="Cambria Math" panose="02040503050406030204" pitchFamily="18" charset="0"/>
                          </a:rPr>
                          <m:t>Class</m:t>
                        </m:r>
                        <m:r>
                          <a:rPr lang="en-US" sz="2700">
                            <a:solidFill>
                              <a:prstClr val="black"/>
                            </a:solidFill>
                            <a:latin typeface="Cambria Math" panose="02040503050406030204" pitchFamily="18" charset="0"/>
                          </a:rPr>
                          <m:t> 2018 + 5</m:t>
                        </m:r>
                        <m:r>
                          <m:rPr>
                            <m:sty m:val="p"/>
                          </m:rPr>
                          <a:rPr lang="en-US" sz="2700">
                            <a:solidFill>
                              <a:prstClr val="black"/>
                            </a:solidFill>
                            <a:latin typeface="Cambria Math" panose="02040503050406030204" pitchFamily="18" charset="0"/>
                          </a:rPr>
                          <m:t>th</m:t>
                        </m:r>
                        <m:r>
                          <a:rPr lang="en-US" sz="2700">
                            <a:solidFill>
                              <a:prstClr val="black"/>
                            </a:solidFill>
                            <a:latin typeface="Cambria Math" panose="02040503050406030204" pitchFamily="18" charset="0"/>
                          </a:rPr>
                          <m:t> </m:t>
                        </m:r>
                        <m:r>
                          <m:rPr>
                            <m:sty m:val="p"/>
                          </m:rPr>
                          <a:rPr lang="en-US" sz="2700">
                            <a:solidFill>
                              <a:prstClr val="black"/>
                            </a:solidFill>
                            <a:latin typeface="Cambria Math" panose="02040503050406030204" pitchFamily="18" charset="0"/>
                          </a:rPr>
                          <m:t>year</m:t>
                        </m:r>
                        <m:r>
                          <a:rPr lang="en-US" sz="2700">
                            <a:solidFill>
                              <a:prstClr val="black"/>
                            </a:solidFill>
                            <a:latin typeface="Cambria Math" panose="02040503050406030204" pitchFamily="18" charset="0"/>
                          </a:rPr>
                          <m:t> </m:t>
                        </m:r>
                        <m:r>
                          <m:rPr>
                            <m:sty m:val="p"/>
                          </m:rPr>
                          <a:rPr lang="en-US" sz="2700">
                            <a:solidFill>
                              <a:prstClr val="black"/>
                            </a:solidFill>
                            <a:latin typeface="Cambria Math" panose="02040503050406030204" pitchFamily="18" charset="0"/>
                          </a:rPr>
                          <m:t>graduates</m:t>
                        </m:r>
                        <m:r>
                          <a:rPr lang="en-US" sz="2700">
                            <a:solidFill>
                              <a:prstClr val="black"/>
                            </a:solidFill>
                            <a:latin typeface="Cambria Math" panose="02040503050406030204" pitchFamily="18" charset="0"/>
                          </a:rPr>
                          <m:t> </m:t>
                        </m:r>
                        <m:r>
                          <m:rPr>
                            <m:sty m:val="p"/>
                          </m:rPr>
                          <a:rPr lang="en-US" sz="2700">
                            <a:solidFill>
                              <a:prstClr val="black"/>
                            </a:solidFill>
                            <a:latin typeface="Cambria Math" panose="02040503050406030204" pitchFamily="18" charset="0"/>
                          </a:rPr>
                          <m:t>of</m:t>
                        </m:r>
                        <m:r>
                          <a:rPr lang="en-US" sz="2700">
                            <a:solidFill>
                              <a:prstClr val="black"/>
                            </a:solidFill>
                            <a:latin typeface="Cambria Math" panose="02040503050406030204" pitchFamily="18" charset="0"/>
                          </a:rPr>
                          <m:t> </m:t>
                        </m:r>
                        <m:r>
                          <m:rPr>
                            <m:sty m:val="p"/>
                          </m:rPr>
                          <a:rPr lang="en-US" sz="2700">
                            <a:solidFill>
                              <a:prstClr val="black"/>
                            </a:solidFill>
                            <a:latin typeface="Cambria Math" panose="02040503050406030204" pitchFamily="18" charset="0"/>
                          </a:rPr>
                          <m:t>Class</m:t>
                        </m:r>
                        <m:r>
                          <a:rPr lang="en-US" sz="2700">
                            <a:solidFill>
                              <a:prstClr val="black"/>
                            </a:solidFill>
                            <a:latin typeface="Cambria Math" panose="02040503050406030204" pitchFamily="18" charset="0"/>
                          </a:rPr>
                          <m:t> 2017</m:t>
                        </m:r>
                      </m:num>
                      <m:den>
                        <m:r>
                          <a:rPr lang="en-US" sz="2700">
                            <a:solidFill>
                              <a:prstClr val="black"/>
                            </a:solidFill>
                            <a:latin typeface="Cambria Math" panose="02040503050406030204" pitchFamily="18" charset="0"/>
                          </a:rPr>
                          <m:t>4 </m:t>
                        </m:r>
                        <m:r>
                          <m:rPr>
                            <m:sty m:val="p"/>
                          </m:rPr>
                          <a:rPr lang="en-US" sz="2700">
                            <a:solidFill>
                              <a:prstClr val="black"/>
                            </a:solidFill>
                            <a:latin typeface="Cambria Math" panose="02040503050406030204" pitchFamily="18" charset="0"/>
                          </a:rPr>
                          <m:t>year</m:t>
                        </m:r>
                        <m:r>
                          <a:rPr lang="en-US" sz="2700">
                            <a:solidFill>
                              <a:prstClr val="black"/>
                            </a:solidFill>
                            <a:latin typeface="Cambria Math" panose="02040503050406030204" pitchFamily="18" charset="0"/>
                          </a:rPr>
                          <m:t> </m:t>
                        </m:r>
                        <m:r>
                          <m:rPr>
                            <m:sty m:val="p"/>
                          </m:rPr>
                          <a:rPr lang="en-US" sz="2700">
                            <a:solidFill>
                              <a:prstClr val="black"/>
                            </a:solidFill>
                            <a:latin typeface="Cambria Math" panose="02040503050406030204" pitchFamily="18" charset="0"/>
                          </a:rPr>
                          <m:t>Cohort</m:t>
                        </m:r>
                        <m:r>
                          <a:rPr lang="en-US" sz="2700">
                            <a:solidFill>
                              <a:prstClr val="black"/>
                            </a:solidFill>
                            <a:latin typeface="Cambria Math" panose="02040503050406030204" pitchFamily="18" charset="0"/>
                          </a:rPr>
                          <m:t> </m:t>
                        </m:r>
                        <m:r>
                          <m:rPr>
                            <m:sty m:val="p"/>
                          </m:rPr>
                          <a:rPr lang="en-US" sz="2700">
                            <a:solidFill>
                              <a:prstClr val="black"/>
                            </a:solidFill>
                            <a:latin typeface="Cambria Math" panose="02040503050406030204" pitchFamily="18" charset="0"/>
                          </a:rPr>
                          <m:t>of</m:t>
                        </m:r>
                        <m:r>
                          <a:rPr lang="en-US" sz="2700">
                            <a:solidFill>
                              <a:prstClr val="black"/>
                            </a:solidFill>
                            <a:latin typeface="Cambria Math" panose="02040503050406030204" pitchFamily="18" charset="0"/>
                          </a:rPr>
                          <m:t> </m:t>
                        </m:r>
                        <m:r>
                          <m:rPr>
                            <m:sty m:val="p"/>
                          </m:rPr>
                          <a:rPr lang="en-US" sz="2700">
                            <a:solidFill>
                              <a:prstClr val="black"/>
                            </a:solidFill>
                            <a:latin typeface="Cambria Math" panose="02040503050406030204" pitchFamily="18" charset="0"/>
                          </a:rPr>
                          <m:t>Class</m:t>
                        </m:r>
                        <m:r>
                          <a:rPr lang="en-US" sz="2700">
                            <a:solidFill>
                              <a:prstClr val="black"/>
                            </a:solidFill>
                            <a:latin typeface="Cambria Math" panose="02040503050406030204" pitchFamily="18" charset="0"/>
                          </a:rPr>
                          <m:t> 2018 + 5</m:t>
                        </m:r>
                        <m:r>
                          <m:rPr>
                            <m:sty m:val="p"/>
                          </m:rPr>
                          <a:rPr lang="en-US" sz="2700">
                            <a:solidFill>
                              <a:prstClr val="black"/>
                            </a:solidFill>
                            <a:latin typeface="Cambria Math" panose="02040503050406030204" pitchFamily="18" charset="0"/>
                          </a:rPr>
                          <m:t>th</m:t>
                        </m:r>
                        <m:r>
                          <a:rPr lang="en-US" sz="2700">
                            <a:solidFill>
                              <a:prstClr val="black"/>
                            </a:solidFill>
                            <a:latin typeface="Cambria Math" panose="02040503050406030204" pitchFamily="18" charset="0"/>
                          </a:rPr>
                          <m:t> </m:t>
                        </m:r>
                        <m:r>
                          <m:rPr>
                            <m:sty m:val="p"/>
                          </m:rPr>
                          <a:rPr lang="en-US" sz="2700">
                            <a:solidFill>
                              <a:prstClr val="black"/>
                            </a:solidFill>
                            <a:latin typeface="Cambria Math" panose="02040503050406030204" pitchFamily="18" charset="0"/>
                          </a:rPr>
                          <m:t>year</m:t>
                        </m:r>
                        <m:r>
                          <a:rPr lang="en-US" sz="2700">
                            <a:solidFill>
                              <a:prstClr val="black"/>
                            </a:solidFill>
                            <a:latin typeface="Cambria Math" panose="02040503050406030204" pitchFamily="18" charset="0"/>
                          </a:rPr>
                          <m:t> </m:t>
                        </m:r>
                        <m:r>
                          <m:rPr>
                            <m:sty m:val="p"/>
                          </m:rPr>
                          <a:rPr lang="en-US" sz="2700">
                            <a:solidFill>
                              <a:prstClr val="black"/>
                            </a:solidFill>
                            <a:latin typeface="Cambria Math" panose="02040503050406030204" pitchFamily="18" charset="0"/>
                          </a:rPr>
                          <m:t>graduates</m:t>
                        </m:r>
                        <m:r>
                          <a:rPr lang="en-US" sz="2700">
                            <a:solidFill>
                              <a:prstClr val="black"/>
                            </a:solidFill>
                            <a:latin typeface="Cambria Math" panose="02040503050406030204" pitchFamily="18" charset="0"/>
                          </a:rPr>
                          <m:t> </m:t>
                        </m:r>
                        <m:r>
                          <m:rPr>
                            <m:sty m:val="p"/>
                          </m:rPr>
                          <a:rPr lang="en-US" sz="2700">
                            <a:solidFill>
                              <a:prstClr val="black"/>
                            </a:solidFill>
                            <a:latin typeface="Cambria Math" panose="02040503050406030204" pitchFamily="18" charset="0"/>
                          </a:rPr>
                          <m:t>of</m:t>
                        </m:r>
                        <m:r>
                          <a:rPr lang="en-US" sz="2700">
                            <a:solidFill>
                              <a:prstClr val="black"/>
                            </a:solidFill>
                            <a:latin typeface="Cambria Math" panose="02040503050406030204" pitchFamily="18" charset="0"/>
                          </a:rPr>
                          <m:t> </m:t>
                        </m:r>
                        <m:r>
                          <m:rPr>
                            <m:sty m:val="p"/>
                          </m:rPr>
                          <a:rPr lang="en-US" sz="2700">
                            <a:solidFill>
                              <a:prstClr val="black"/>
                            </a:solidFill>
                            <a:latin typeface="Cambria Math" panose="02040503050406030204" pitchFamily="18" charset="0"/>
                          </a:rPr>
                          <m:t>Class</m:t>
                        </m:r>
                        <m:r>
                          <a:rPr lang="en-US" sz="2700">
                            <a:solidFill>
                              <a:prstClr val="black"/>
                            </a:solidFill>
                            <a:latin typeface="Cambria Math" panose="02040503050406030204" pitchFamily="18" charset="0"/>
                          </a:rPr>
                          <m:t> 2017</m:t>
                        </m:r>
                      </m:den>
                    </m:f>
                  </m:oMath>
                </a14:m>
                <a:endParaRPr lang="en-US" sz="2700" b="1" dirty="0"/>
              </a:p>
              <a:p>
                <a:endParaRPr lang="en-US" sz="2400" dirty="0"/>
              </a:p>
            </p:txBody>
          </p:sp>
        </mc:Choice>
        <mc:Fallback xmlns="">
          <p:sp>
            <p:nvSpPr>
              <p:cNvPr id="4" name="Content Placeholder 3"/>
              <p:cNvSpPr>
                <a:spLocks noGrp="1" noRot="1" noChangeAspect="1" noMove="1" noResize="1" noEditPoints="1" noAdjustHandles="1" noChangeArrowheads="1" noChangeShapeType="1" noTextEdit="1"/>
              </p:cNvSpPr>
              <p:nvPr>
                <p:ph sz="half" idx="2"/>
              </p:nvPr>
            </p:nvSpPr>
            <p:spPr>
              <a:xfrm>
                <a:off x="380350" y="4003267"/>
                <a:ext cx="11413066" cy="1677458"/>
              </a:xfrm>
              <a:blipFill rotWithShape="0">
                <a:blip r:embed="rId4"/>
                <a:stretch>
                  <a:fillRect l="-1013"/>
                </a:stretch>
              </a:blipFill>
              <a:ln cap="rnd">
                <a:solidFill>
                  <a:schemeClr val="bg1"/>
                </a:solidFill>
              </a:ln>
            </p:spPr>
            <p:txBody>
              <a:bodyPr/>
              <a:lstStyle/>
              <a:p>
                <a:r>
                  <a:rPr lang="en-US">
                    <a:noFill/>
                  </a:rPr>
                  <a:t> </a:t>
                </a:r>
              </a:p>
            </p:txBody>
          </p:sp>
        </mc:Fallback>
      </mc:AlternateContent>
      <p:sp>
        <p:nvSpPr>
          <p:cNvPr id="5" name="Footer Placeholder 4"/>
          <p:cNvSpPr>
            <a:spLocks noGrp="1"/>
          </p:cNvSpPr>
          <p:nvPr>
            <p:ph type="ftr" sz="quarter" idx="11"/>
          </p:nvPr>
        </p:nvSpPr>
        <p:spPr/>
        <p:txBody>
          <a:bodyPr/>
          <a:lstStyle/>
          <a:p>
            <a:r>
              <a:rPr lang="en-US"/>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40</a:t>
            </a:fld>
            <a:endParaRPr lang="en-US" dirty="0">
              <a:solidFill>
                <a:prstClr val="black">
                  <a:tint val="75000"/>
                </a:prstClr>
              </a:solidFill>
            </a:endParaRPr>
          </a:p>
        </p:txBody>
      </p:sp>
    </p:spTree>
    <p:extLst>
      <p:ext uri="{BB962C8B-B14F-4D97-AF65-F5344CB8AC3E}">
        <p14:creationId xmlns:p14="http://schemas.microsoft.com/office/powerpoint/2010/main" val="24061827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12192000" cy="1696824"/>
          </a:xfrm>
        </p:spPr>
        <p:txBody>
          <a:bodyPr>
            <a:normAutofit/>
          </a:bodyPr>
          <a:lstStyle/>
          <a:p>
            <a:r>
              <a:rPr lang="en-US" sz="4000" dirty="0"/>
              <a:t>DASS Graduation Rate</a:t>
            </a:r>
          </a:p>
        </p:txBody>
      </p:sp>
      <p:pic>
        <p:nvPicPr>
          <p:cNvPr id="7" name="Content Placeholder 6" descr="Depicts two groups of students: from a non-alternative school, students enter cohort in grade 9 and graduates in four years, another from an alternative school, which is grade 12 only." title="1-Year Graduation Rate for DASS"/>
          <p:cNvPicPr>
            <a:picLocks noGrp="1" noChangeAspect="1"/>
          </p:cNvPicPr>
          <p:nvPr>
            <p:ph sz="half" idx="1"/>
          </p:nvPr>
        </p:nvPicPr>
        <p:blipFill>
          <a:blip r:embed="rId2"/>
          <a:stretch>
            <a:fillRect/>
          </a:stretch>
        </p:blipFill>
        <p:spPr>
          <a:xfrm>
            <a:off x="1779375" y="2491009"/>
            <a:ext cx="8614395" cy="2462997"/>
          </a:xfrm>
          <a:prstGeom prst="rect">
            <a:avLst/>
          </a:prstGeom>
        </p:spPr>
      </p:pic>
      <p:sp>
        <p:nvSpPr>
          <p:cNvPr id="6" name="Content Placeholder 5"/>
          <p:cNvSpPr>
            <a:spLocks noGrp="1"/>
          </p:cNvSpPr>
          <p:nvPr>
            <p:ph sz="half" idx="2"/>
          </p:nvPr>
        </p:nvSpPr>
        <p:spPr>
          <a:xfrm>
            <a:off x="3441896" y="6180752"/>
            <a:ext cx="5608320" cy="351198"/>
          </a:xfrm>
        </p:spPr>
        <p:txBody>
          <a:bodyPr>
            <a:normAutofit/>
          </a:bodyPr>
          <a:lstStyle/>
          <a:p>
            <a:pPr marL="0" lvl="0" indent="0" algn="ctr">
              <a:lnSpc>
                <a:spcPct val="100000"/>
              </a:lnSpc>
              <a:spcBef>
                <a:spcPts val="0"/>
              </a:spcBef>
              <a:buNone/>
            </a:pPr>
            <a:r>
              <a:rPr lang="en-US" sz="1200" dirty="0">
                <a:solidFill>
                  <a:srgbClr val="003399"/>
                </a:solidFill>
                <a:latin typeface="Arial" panose="020B0604020202020204" pitchFamily="34" charset="0"/>
                <a:cs typeface="Arial" panose="020B0604020202020204" pitchFamily="34" charset="0"/>
              </a:rPr>
              <a:t>California Department of Education</a:t>
            </a:r>
          </a:p>
          <a:p>
            <a:endParaRPr lang="en-US" dirty="0"/>
          </a:p>
        </p:txBody>
      </p:sp>
      <p:sp>
        <p:nvSpPr>
          <p:cNvPr id="3" name="Slide Number Placeholder 2"/>
          <p:cNvSpPr>
            <a:spLocks noGrp="1"/>
          </p:cNvSpPr>
          <p:nvPr>
            <p:ph type="sldNum" sz="quarter" idx="12"/>
          </p:nvPr>
        </p:nvSpPr>
        <p:spPr/>
        <p:txBody>
          <a:bodyPr/>
          <a:lstStyle/>
          <a:p>
            <a:fld id="{E3F07B27-5348-4263-B67F-EF7FF0A6AD4A}" type="slidenum">
              <a:rPr lang="en-US" smtClean="0">
                <a:solidFill>
                  <a:prstClr val="black">
                    <a:tint val="75000"/>
                  </a:prstClr>
                </a:solidFill>
              </a:rPr>
              <a:pPr/>
              <a:t>41</a:t>
            </a:fld>
            <a:endParaRPr lang="en-US" dirty="0">
              <a:solidFill>
                <a:prstClr val="black">
                  <a:tint val="75000"/>
                </a:prstClr>
              </a:solidFill>
            </a:endParaRPr>
          </a:p>
        </p:txBody>
      </p:sp>
    </p:spTree>
    <p:extLst>
      <p:ext uri="{BB962C8B-B14F-4D97-AF65-F5344CB8AC3E}">
        <p14:creationId xmlns:p14="http://schemas.microsoft.com/office/powerpoint/2010/main" val="10107544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DASS Graduation Rate: </a:t>
            </a:r>
            <a:br>
              <a:rPr lang="en-US" sz="4000" dirty="0"/>
            </a:br>
            <a:r>
              <a:rPr lang="en-US" sz="4000" dirty="0"/>
              <a:t>Based on Grade 12 Students</a:t>
            </a:r>
          </a:p>
        </p:txBody>
      </p:sp>
      <p:sp>
        <p:nvSpPr>
          <p:cNvPr id="3" name="Content Placeholder 2"/>
          <p:cNvSpPr>
            <a:spLocks noGrp="1"/>
          </p:cNvSpPr>
          <p:nvPr>
            <p:ph idx="1"/>
          </p:nvPr>
        </p:nvSpPr>
        <p:spPr>
          <a:xfrm>
            <a:off x="211016" y="1837067"/>
            <a:ext cx="11582400" cy="4701846"/>
          </a:xfrm>
        </p:spPr>
        <p:txBody>
          <a:bodyPr>
            <a:normAutofit/>
          </a:bodyPr>
          <a:lstStyle/>
          <a:p>
            <a:pPr>
              <a:spcBef>
                <a:spcPts val="600"/>
              </a:spcBef>
              <a:spcAft>
                <a:spcPts val="600"/>
              </a:spcAft>
            </a:pPr>
            <a:r>
              <a:rPr lang="en-US" altLang="en-US" sz="3200" dirty="0"/>
              <a:t>The </a:t>
            </a:r>
            <a:r>
              <a:rPr lang="en-US" altLang="en-US" sz="3200" b="1" dirty="0"/>
              <a:t>four-year </a:t>
            </a:r>
            <a:r>
              <a:rPr lang="en-US" altLang="en-US" sz="3200" dirty="0"/>
              <a:t>cohort graduation rate is used for non-DASS schools. </a:t>
            </a:r>
          </a:p>
          <a:p>
            <a:pPr lvl="1">
              <a:spcBef>
                <a:spcPts val="600"/>
              </a:spcBef>
              <a:spcAft>
                <a:spcPts val="1200"/>
              </a:spcAft>
            </a:pPr>
            <a:r>
              <a:rPr lang="en-US" altLang="en-US" dirty="0"/>
              <a:t>This measurement is not appropriate to use to evaluate DASS schools who serve highly mobile and credit deficient students. </a:t>
            </a:r>
          </a:p>
          <a:p>
            <a:r>
              <a:rPr lang="en-US" altLang="en-US" sz="3200" dirty="0"/>
              <a:t>The SBE approved using a </a:t>
            </a:r>
            <a:r>
              <a:rPr lang="en-US" altLang="en-US" sz="3200" b="1" dirty="0"/>
              <a:t>grade 12</a:t>
            </a:r>
            <a:r>
              <a:rPr lang="en-US" altLang="en-US" sz="3200" dirty="0"/>
              <a:t> graduation rate for </a:t>
            </a:r>
            <a:r>
              <a:rPr lang="en-US" altLang="en-US" sz="3200" b="1" dirty="0"/>
              <a:t>all DASS schools </a:t>
            </a:r>
            <a:r>
              <a:rPr lang="en-US" altLang="en-US" sz="3200" dirty="0"/>
              <a:t>(e.g., continuation school, juvenile court schools, community day, etc.).</a:t>
            </a:r>
          </a:p>
        </p:txBody>
      </p:sp>
      <p:sp>
        <p:nvSpPr>
          <p:cNvPr id="5" name="Footer Placeholder 3"/>
          <p:cNvSpPr>
            <a:spLocks noGrp="1"/>
          </p:cNvSpPr>
          <p:nvPr>
            <p:ph type="ftr" sz="quarter" idx="11"/>
          </p:nvPr>
        </p:nvSpPr>
        <p:spPr/>
        <p:txBody>
          <a:bodyPr/>
          <a:lstStyle/>
          <a:p>
            <a:r>
              <a:rPr lang="en-US" dirty="0"/>
              <a:t>California Department of Education</a:t>
            </a:r>
          </a:p>
        </p:txBody>
      </p:sp>
      <p:sp>
        <p:nvSpPr>
          <p:cNvPr id="4" name="Slide Number Placeholder 3"/>
          <p:cNvSpPr>
            <a:spLocks noGrp="1"/>
          </p:cNvSpPr>
          <p:nvPr>
            <p:ph type="sldNum" sz="quarter" idx="12"/>
          </p:nvPr>
        </p:nvSpPr>
        <p:spPr/>
        <p:txBody>
          <a:bodyPr/>
          <a:lstStyle/>
          <a:p>
            <a:fld id="{E3F07B27-5348-4263-B67F-EF7FF0A6AD4A}" type="slidenum">
              <a:rPr lang="en-US" smtClean="0">
                <a:solidFill>
                  <a:prstClr val="black">
                    <a:tint val="75000"/>
                  </a:prstClr>
                </a:solidFill>
              </a:rPr>
              <a:pPr/>
              <a:t>42</a:t>
            </a:fld>
            <a:endParaRPr lang="en-US" dirty="0">
              <a:solidFill>
                <a:prstClr val="black">
                  <a:tint val="75000"/>
                </a:prstClr>
              </a:solidFill>
            </a:endParaRPr>
          </a:p>
        </p:txBody>
      </p:sp>
    </p:spTree>
    <p:extLst>
      <p:ext uri="{BB962C8B-B14F-4D97-AF65-F5344CB8AC3E}">
        <p14:creationId xmlns:p14="http://schemas.microsoft.com/office/powerpoint/2010/main" val="4244069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0" y="134480"/>
            <a:ext cx="12192000" cy="713873"/>
          </a:xfrm>
        </p:spPr>
        <p:txBody>
          <a:bodyPr>
            <a:normAutofit/>
          </a:bodyPr>
          <a:lstStyle/>
          <a:p>
            <a:r>
              <a:rPr lang="en-US" sz="4000" dirty="0">
                <a:solidFill>
                  <a:prstClr val="black"/>
                </a:solidFill>
              </a:rPr>
              <a:t>Four-Year vs. DASS Graduation Rate </a:t>
            </a:r>
            <a:endParaRPr lang="en-US" sz="4000" dirty="0"/>
          </a:p>
        </p:txBody>
      </p:sp>
      <p:graphicFrame>
        <p:nvGraphicFramePr>
          <p:cNvPr id="25" name="Content Placeholder 24" descr="Difference between the 4-year cohort and 1-year cohort graduation rate." title="Four-Year vs. One-Year"/>
          <p:cNvGraphicFramePr>
            <a:graphicFrameLocks noGrp="1"/>
          </p:cNvGraphicFramePr>
          <p:nvPr>
            <p:ph idx="1"/>
            <p:extLst>
              <p:ext uri="{D42A27DB-BD31-4B8C-83A1-F6EECF244321}">
                <p14:modId xmlns:p14="http://schemas.microsoft.com/office/powerpoint/2010/main" val="2923478333"/>
              </p:ext>
            </p:extLst>
          </p:nvPr>
        </p:nvGraphicFramePr>
        <p:xfrm>
          <a:off x="256441" y="1400410"/>
          <a:ext cx="11679115" cy="4914900"/>
        </p:xfrm>
        <a:graphic>
          <a:graphicData uri="http://schemas.openxmlformats.org/drawingml/2006/table">
            <a:tbl>
              <a:tblPr firstRow="1" bandRow="1">
                <a:tableStyleId>{5C22544A-7EE6-4342-B048-85BDC9FD1C3A}</a:tableStyleId>
              </a:tblPr>
              <a:tblGrid>
                <a:gridCol w="3209925">
                  <a:extLst>
                    <a:ext uri="{9D8B030D-6E8A-4147-A177-3AD203B41FA5}">
                      <a16:colId xmlns:a16="http://schemas.microsoft.com/office/drawing/2014/main" val="20000"/>
                    </a:ext>
                  </a:extLst>
                </a:gridCol>
                <a:gridCol w="8469190">
                  <a:extLst>
                    <a:ext uri="{9D8B030D-6E8A-4147-A177-3AD203B41FA5}">
                      <a16:colId xmlns:a16="http://schemas.microsoft.com/office/drawing/2014/main" val="20001"/>
                    </a:ext>
                  </a:extLst>
                </a:gridCol>
              </a:tblGrid>
              <a:tr h="1491581">
                <a:tc>
                  <a:txBody>
                    <a:bodyPr/>
                    <a:lstStyle/>
                    <a:p>
                      <a:pPr algn="ctr"/>
                      <a:r>
                        <a:rPr lang="en-US" sz="2800" dirty="0">
                          <a:solidFill>
                            <a:schemeClr val="tx1"/>
                          </a:solidFill>
                          <a:latin typeface="Arial" panose="020B0604020202020204" pitchFamily="34" charset="0"/>
                          <a:cs typeface="Arial" panose="020B0604020202020204" pitchFamily="34" charset="0"/>
                        </a:rPr>
                        <a:t>4-Year Cohort</a:t>
                      </a:r>
                    </a:p>
                    <a:p>
                      <a:pPr algn="ctr"/>
                      <a:r>
                        <a:rPr lang="en-US" sz="2800" dirty="0">
                          <a:solidFill>
                            <a:schemeClr val="tx1"/>
                          </a:solidFill>
                          <a:latin typeface="Arial" panose="020B0604020202020204" pitchFamily="34" charset="0"/>
                          <a:cs typeface="Arial" panose="020B0604020202020204" pitchFamily="34" charset="0"/>
                        </a:rPr>
                        <a:t>Graduation Rate</a:t>
                      </a:r>
                    </a:p>
                    <a:p>
                      <a:pPr algn="ctr"/>
                      <a:r>
                        <a:rPr lang="en-US" dirty="0">
                          <a:solidFill>
                            <a:schemeClr val="tx1"/>
                          </a:solidFill>
                          <a:latin typeface="Arial" panose="020B0604020202020204" pitchFamily="34" charset="0"/>
                          <a:cs typeface="Arial" panose="020B0604020202020204" pitchFamily="34" charset="0"/>
                        </a:rPr>
                        <a:t>(Used for Graduation Rate Indicator)</a:t>
                      </a:r>
                    </a:p>
                  </a:txBody>
                  <a:tcPr>
                    <a:solidFill>
                      <a:srgbClr val="ED7D31"/>
                    </a:solidFill>
                  </a:tcPr>
                </a:tc>
                <a:tc>
                  <a:txBody>
                    <a:bodyPr/>
                    <a:lstStyle/>
                    <a:p>
                      <a:pPr algn="ctr"/>
                      <a:r>
                        <a:rPr lang="en-US" sz="2800" dirty="0">
                          <a:solidFill>
                            <a:schemeClr val="tx1"/>
                          </a:solidFill>
                          <a:latin typeface="Arial" panose="020B0604020202020204" pitchFamily="34" charset="0"/>
                          <a:cs typeface="Arial" panose="020B0604020202020204" pitchFamily="34" charset="0"/>
                        </a:rPr>
                        <a:t>DASS</a:t>
                      </a:r>
                      <a:r>
                        <a:rPr lang="en-US" sz="2800" baseline="0" dirty="0">
                          <a:solidFill>
                            <a:schemeClr val="tx1"/>
                          </a:solidFill>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Grade</a:t>
                      </a:r>
                      <a:r>
                        <a:rPr lang="en-US" sz="2800" baseline="0" dirty="0">
                          <a:solidFill>
                            <a:schemeClr val="tx1"/>
                          </a:solidFill>
                          <a:latin typeface="Arial" panose="020B0604020202020204" pitchFamily="34" charset="0"/>
                          <a:cs typeface="Arial" panose="020B0604020202020204" pitchFamily="34" charset="0"/>
                        </a:rPr>
                        <a:t> 12</a:t>
                      </a:r>
                      <a:endParaRPr lang="en-US" sz="2800" dirty="0">
                        <a:solidFill>
                          <a:schemeClr val="tx1"/>
                        </a:solidFill>
                        <a:latin typeface="Arial" panose="020B0604020202020204" pitchFamily="34" charset="0"/>
                        <a:cs typeface="Arial" panose="020B0604020202020204" pitchFamily="34" charset="0"/>
                      </a:endParaRPr>
                    </a:p>
                    <a:p>
                      <a:pPr algn="ctr"/>
                      <a:r>
                        <a:rPr lang="en-US" sz="2800" dirty="0">
                          <a:solidFill>
                            <a:schemeClr val="tx1"/>
                          </a:solidFill>
                          <a:latin typeface="Arial" panose="020B0604020202020204" pitchFamily="34" charset="0"/>
                          <a:cs typeface="Arial" panose="020B0604020202020204" pitchFamily="34" charset="0"/>
                        </a:rPr>
                        <a:t>Graduation Rate</a:t>
                      </a:r>
                    </a:p>
                    <a:p>
                      <a:pPr algn="ctr"/>
                      <a:r>
                        <a:rPr lang="en-US" dirty="0">
                          <a:solidFill>
                            <a:schemeClr val="tx1"/>
                          </a:solidFill>
                          <a:latin typeface="Arial" panose="020B0604020202020204" pitchFamily="34" charset="0"/>
                          <a:cs typeface="Arial" panose="020B0604020202020204" pitchFamily="34" charset="0"/>
                        </a:rPr>
                        <a:t>(Modified Method)</a:t>
                      </a:r>
                    </a:p>
                  </a:txBody>
                  <a:tcPr>
                    <a:solidFill>
                      <a:schemeClr val="bg2">
                        <a:lumMod val="75000"/>
                      </a:schemeClr>
                    </a:solidFill>
                  </a:tcPr>
                </a:tc>
                <a:extLst>
                  <a:ext uri="{0D108BD9-81ED-4DB2-BD59-A6C34878D82A}">
                    <a16:rowId xmlns:a16="http://schemas.microsoft.com/office/drawing/2014/main" val="10000"/>
                  </a:ext>
                </a:extLst>
              </a:tr>
              <a:tr h="3142976">
                <a:tc>
                  <a:txBody>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Standard</a:t>
                      </a:r>
                      <a:r>
                        <a:rPr lang="en-US" sz="2000" baseline="0" dirty="0">
                          <a:latin typeface="Arial" panose="020B0604020202020204" pitchFamily="34" charset="0"/>
                          <a:cs typeface="Arial" panose="020B0604020202020204" pitchFamily="34" charset="0"/>
                        </a:rPr>
                        <a:t> diploma</a:t>
                      </a:r>
                      <a:endParaRPr lang="en-US" sz="2000" dirty="0">
                        <a:latin typeface="Arial" panose="020B0604020202020204" pitchFamily="34" charset="0"/>
                        <a:cs typeface="Arial" panose="020B0604020202020204" pitchFamily="34" charset="0"/>
                      </a:endParaRPr>
                    </a:p>
                  </a:txBody>
                  <a:tcPr>
                    <a:solidFill>
                      <a:schemeClr val="accent2">
                        <a:lumMod val="20000"/>
                        <a:lumOff val="80000"/>
                      </a:schemeClr>
                    </a:solidFill>
                  </a:tcPr>
                </a:tc>
                <a:tc>
                  <a:txBody>
                    <a:bodyPr/>
                    <a:lstStyle/>
                    <a:p>
                      <a:pPr marL="285750" indent="-285750">
                        <a:spcBef>
                          <a:spcPts val="300"/>
                        </a:spcBef>
                        <a:spcAft>
                          <a:spcPts val="300"/>
                        </a:spcAft>
                        <a:buFont typeface="Arial" panose="020B0604020202020204" pitchFamily="34" charset="0"/>
                        <a:buChar char="•"/>
                      </a:pPr>
                      <a:r>
                        <a:rPr lang="en-US" sz="2000" dirty="0">
                          <a:latin typeface="Arial" panose="020B0604020202020204" pitchFamily="34" charset="0"/>
                          <a:cs typeface="Arial" panose="020B0604020202020204" pitchFamily="34" charset="0"/>
                        </a:rPr>
                        <a:t>Standard</a:t>
                      </a:r>
                      <a:r>
                        <a:rPr lang="en-US" sz="2000" baseline="0" dirty="0">
                          <a:latin typeface="Arial" panose="020B0604020202020204" pitchFamily="34" charset="0"/>
                          <a:cs typeface="Arial" panose="020B0604020202020204" pitchFamily="34" charset="0"/>
                        </a:rPr>
                        <a:t> diploma</a:t>
                      </a:r>
                    </a:p>
                    <a:p>
                      <a:pPr marL="285750" indent="-285750">
                        <a:spcBef>
                          <a:spcPts val="300"/>
                        </a:spcBef>
                        <a:spcAft>
                          <a:spcPts val="300"/>
                        </a:spcAft>
                        <a:buFont typeface="Arial" panose="020B0604020202020204" pitchFamily="34" charset="0"/>
                        <a:buChar char="•"/>
                      </a:pPr>
                      <a:r>
                        <a:rPr lang="en-US" sz="2000" baseline="0" dirty="0">
                          <a:latin typeface="Arial" panose="020B0604020202020204" pitchFamily="34" charset="0"/>
                          <a:cs typeface="Arial" panose="020B0604020202020204" pitchFamily="34" charset="0"/>
                        </a:rPr>
                        <a:t>High School Equivalency certificate (i.e., GED, </a:t>
                      </a:r>
                      <a:r>
                        <a:rPr lang="en-US" sz="2000" baseline="0" dirty="0">
                          <a:solidFill>
                            <a:schemeClr val="tx1"/>
                          </a:solidFill>
                          <a:latin typeface="Arial" panose="020B0604020202020204" pitchFamily="34" charset="0"/>
                          <a:cs typeface="Arial" panose="020B0604020202020204" pitchFamily="34" charset="0"/>
                        </a:rPr>
                        <a:t>HiSET, and TASC</a:t>
                      </a:r>
                      <a:r>
                        <a:rPr lang="en-US" sz="2000" baseline="0" dirty="0">
                          <a:latin typeface="Arial" panose="020B0604020202020204" pitchFamily="34" charset="0"/>
                          <a:cs typeface="Arial" panose="020B0604020202020204" pitchFamily="34" charset="0"/>
                        </a:rPr>
                        <a:t>*)</a:t>
                      </a:r>
                    </a:p>
                    <a:p>
                      <a:pPr marL="285750" indent="-285750">
                        <a:spcBef>
                          <a:spcPts val="300"/>
                        </a:spcBef>
                        <a:spcAft>
                          <a:spcPts val="300"/>
                        </a:spcAft>
                        <a:buFont typeface="Arial" panose="020B0604020202020204" pitchFamily="34" charset="0"/>
                        <a:buChar char="•"/>
                      </a:pPr>
                      <a:r>
                        <a:rPr lang="en-US" sz="2000" baseline="0" dirty="0">
                          <a:latin typeface="Arial" panose="020B0604020202020204" pitchFamily="34" charset="0"/>
                          <a:cs typeface="Arial" panose="020B0604020202020204" pitchFamily="34" charset="0"/>
                        </a:rPr>
                        <a:t>Adult education diploma (issued by DASS schools)</a:t>
                      </a:r>
                    </a:p>
                    <a:p>
                      <a:pPr marL="285750" indent="-285750">
                        <a:spcBef>
                          <a:spcPts val="300"/>
                        </a:spcBef>
                        <a:spcAft>
                          <a:spcPts val="300"/>
                        </a:spcAft>
                        <a:buFont typeface="Arial" panose="020B0604020202020204" pitchFamily="34" charset="0"/>
                        <a:buChar char="•"/>
                      </a:pPr>
                      <a:r>
                        <a:rPr lang="en-US" sz="2000" baseline="0" dirty="0">
                          <a:latin typeface="Arial" panose="020B0604020202020204" pitchFamily="34" charset="0"/>
                          <a:cs typeface="Arial" panose="020B0604020202020204" pitchFamily="34" charset="0"/>
                        </a:rPr>
                        <a:t>Early graduates (grade eleven students)</a:t>
                      </a:r>
                    </a:p>
                    <a:p>
                      <a:pPr marL="285750" indent="-285750">
                        <a:spcBef>
                          <a:spcPts val="300"/>
                        </a:spcBef>
                        <a:spcAft>
                          <a:spcPts val="300"/>
                        </a:spcAft>
                        <a:buFont typeface="Arial" panose="020B0604020202020204" pitchFamily="34" charset="0"/>
                        <a:buChar char="•"/>
                      </a:pPr>
                      <a:r>
                        <a:rPr lang="en-US" sz="2000" baseline="0" dirty="0">
                          <a:latin typeface="Arial" panose="020B0604020202020204" pitchFamily="34" charset="0"/>
                          <a:cs typeface="Arial" panose="020B0604020202020204" pitchFamily="34" charset="0"/>
                        </a:rPr>
                        <a:t>California High School Proficiency Exam (CHSPE)</a:t>
                      </a:r>
                    </a:p>
                    <a:p>
                      <a:pPr marL="285750" indent="-285750">
                        <a:spcBef>
                          <a:spcPts val="300"/>
                        </a:spcBef>
                        <a:spcAft>
                          <a:spcPts val="300"/>
                        </a:spcAft>
                        <a:buFont typeface="Arial" panose="020B0604020202020204" pitchFamily="34" charset="0"/>
                        <a:buChar char="•"/>
                      </a:pPr>
                      <a:r>
                        <a:rPr lang="en-US" sz="2000" baseline="0" dirty="0">
                          <a:latin typeface="Arial" panose="020B0604020202020204" pitchFamily="34" charset="0"/>
                          <a:cs typeface="Arial" panose="020B0604020202020204" pitchFamily="34" charset="0"/>
                        </a:rPr>
                        <a:t>Special Education Certificate of Completion (must be eligible to take the California Alternate Assessments)</a:t>
                      </a: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1800"/>
                        </a:spcBef>
                        <a:spcAft>
                          <a:spcPts val="600"/>
                        </a:spcAft>
                        <a:buClrTx/>
                        <a:buSzTx/>
                        <a:buFont typeface="Arial" panose="020B0604020202020204" pitchFamily="34" charset="0"/>
                        <a:buNone/>
                        <a:tabLst/>
                        <a:defRPr/>
                      </a:pPr>
                      <a:r>
                        <a:rPr lang="en-US" baseline="0" dirty="0">
                          <a:latin typeface="Arial" panose="020B0604020202020204" pitchFamily="34" charset="0"/>
                          <a:cs typeface="Arial" panose="020B0604020202020204" pitchFamily="34" charset="0"/>
                        </a:rPr>
                        <a:t>*GED: General Educational Development; HiSET: </a:t>
                      </a:r>
                      <a:r>
                        <a:rPr lang="en-US" sz="1800" dirty="0">
                          <a:solidFill>
                            <a:prstClr val="black"/>
                          </a:solidFill>
                          <a:latin typeface="Arial" panose="020B0604020202020204" pitchFamily="34" charset="0"/>
                          <a:cs typeface="Arial" panose="020B0604020202020204" pitchFamily="34" charset="0"/>
                        </a:rPr>
                        <a:t>High School Equivalency Test</a:t>
                      </a:r>
                      <a:r>
                        <a:rPr lang="en-US" baseline="0" dirty="0">
                          <a:latin typeface="Arial" panose="020B0604020202020204" pitchFamily="34" charset="0"/>
                          <a:cs typeface="Arial" panose="020B0604020202020204" pitchFamily="34" charset="0"/>
                        </a:rPr>
                        <a:t>; TASC: </a:t>
                      </a:r>
                      <a:r>
                        <a:rPr lang="en-US" sz="1800" dirty="0">
                          <a:solidFill>
                            <a:prstClr val="black"/>
                          </a:solidFill>
                          <a:latin typeface="Arial" panose="020B0604020202020204" pitchFamily="34" charset="0"/>
                          <a:cs typeface="Arial" panose="020B0604020202020204" pitchFamily="34" charset="0"/>
                        </a:rPr>
                        <a:t>Test Assessing Secondary Completion </a:t>
                      </a:r>
                    </a:p>
                  </a:txBody>
                  <a:tcP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a:xfrm>
            <a:off x="9050216" y="6466951"/>
            <a:ext cx="2743200" cy="365125"/>
          </a:xfrm>
        </p:spPr>
        <p:txBody>
          <a:bodyPr/>
          <a:lstStyle/>
          <a:p>
            <a:fld id="{E3F07B27-5348-4263-B67F-EF7FF0A6AD4A}" type="slidenum">
              <a:rPr lang="en-US" smtClean="0">
                <a:solidFill>
                  <a:prstClr val="black">
                    <a:tint val="75000"/>
                  </a:prstClr>
                </a:solidFill>
              </a:rPr>
              <a:pPr/>
              <a:t>43</a:t>
            </a:fld>
            <a:endParaRPr lang="en-US" dirty="0">
              <a:solidFill>
                <a:prstClr val="black">
                  <a:tint val="75000"/>
                </a:prstClr>
              </a:solidFill>
            </a:endParaRPr>
          </a:p>
        </p:txBody>
      </p:sp>
      <p:sp>
        <p:nvSpPr>
          <p:cNvPr id="23" name="Text Placeholder 22"/>
          <p:cNvSpPr>
            <a:spLocks noGrp="1"/>
          </p:cNvSpPr>
          <p:nvPr>
            <p:ph type="body" sz="quarter" idx="23"/>
          </p:nvPr>
        </p:nvSpPr>
        <p:spPr>
          <a:xfrm>
            <a:off x="2382253" y="962496"/>
            <a:ext cx="7427493" cy="457200"/>
          </a:xfrm>
        </p:spPr>
        <p:txBody>
          <a:bodyPr>
            <a:normAutofit/>
          </a:bodyPr>
          <a:lstStyle/>
          <a:p>
            <a:pPr marL="0" indent="0">
              <a:buNone/>
            </a:pPr>
            <a:r>
              <a:rPr lang="en-US" altLang="en-US" sz="2600" dirty="0">
                <a:solidFill>
                  <a:prstClr val="black"/>
                </a:solidFill>
                <a:latin typeface="Arial" panose="020B0604020202020204" pitchFamily="34" charset="0"/>
                <a:cs typeface="Arial" panose="020B0604020202020204" pitchFamily="34" charset="0"/>
              </a:rPr>
              <a:t>Students who are counted as </a:t>
            </a:r>
            <a:r>
              <a:rPr lang="en-US" altLang="en-US" sz="2600" b="1" dirty="0">
                <a:solidFill>
                  <a:prstClr val="black"/>
                </a:solidFill>
                <a:latin typeface="Arial" panose="020B0604020202020204" pitchFamily="34" charset="0"/>
                <a:cs typeface="Arial" panose="020B0604020202020204" pitchFamily="34" charset="0"/>
              </a:rPr>
              <a:t>graduates</a:t>
            </a:r>
            <a:r>
              <a:rPr lang="en-US" altLang="en-US" sz="2600" dirty="0">
                <a:solidFill>
                  <a:prstClr val="black"/>
                </a:solidFill>
                <a:latin typeface="Arial" panose="020B0604020202020204" pitchFamily="34" charset="0"/>
                <a:cs typeface="Arial" panose="020B0604020202020204" pitchFamily="34" charset="0"/>
              </a:rPr>
              <a:t> differ:</a:t>
            </a:r>
            <a:endParaRPr lang="en-US" sz="2600" dirty="0">
              <a:latin typeface="Arial" panose="020B0604020202020204" pitchFamily="34" charset="0"/>
              <a:cs typeface="Arial" panose="020B0604020202020204" pitchFamily="34" charset="0"/>
            </a:endParaRPr>
          </a:p>
          <a:p>
            <a:pPr marL="0" indent="0">
              <a:buNone/>
            </a:pPr>
            <a:endParaRPr lang="en-US" dirty="0"/>
          </a:p>
        </p:txBody>
      </p:sp>
      <p:sp>
        <p:nvSpPr>
          <p:cNvPr id="24" name="Text Placeholder 23"/>
          <p:cNvSpPr>
            <a:spLocks noGrp="1"/>
          </p:cNvSpPr>
          <p:nvPr>
            <p:ph type="body" sz="quarter" idx="24"/>
          </p:nvPr>
        </p:nvSpPr>
        <p:spPr>
          <a:xfrm>
            <a:off x="3620503" y="6508583"/>
            <a:ext cx="7321551" cy="281155"/>
          </a:xfrm>
        </p:spPr>
        <p:txBody>
          <a:bodyPr>
            <a:normAutofit/>
          </a:bodyPr>
          <a:lstStyle/>
          <a:p>
            <a:pPr marL="0" lvl="0" indent="0" algn="ctr">
              <a:lnSpc>
                <a:spcPct val="100000"/>
              </a:lnSpc>
              <a:spcBef>
                <a:spcPts val="0"/>
              </a:spcBef>
              <a:buNone/>
            </a:pPr>
            <a:r>
              <a:rPr lang="en-US" sz="1200" dirty="0">
                <a:solidFill>
                  <a:srgbClr val="003399"/>
                </a:solidFill>
                <a:latin typeface="Arial" panose="020B0604020202020204" pitchFamily="34" charset="0"/>
                <a:cs typeface="Arial" panose="020B0604020202020204" pitchFamily="34" charset="0"/>
              </a:rPr>
              <a:t>California Department of Education</a:t>
            </a:r>
          </a:p>
        </p:txBody>
      </p:sp>
    </p:spTree>
    <p:extLst>
      <p:ext uri="{BB962C8B-B14F-4D97-AF65-F5344CB8AC3E}">
        <p14:creationId xmlns:p14="http://schemas.microsoft.com/office/powerpoint/2010/main" val="32946265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New Transition Status Field </a:t>
            </a:r>
          </a:p>
        </p:txBody>
      </p:sp>
      <p:sp>
        <p:nvSpPr>
          <p:cNvPr id="3" name="Content Placeholder 2"/>
          <p:cNvSpPr>
            <a:spLocks noGrp="1"/>
          </p:cNvSpPr>
          <p:nvPr>
            <p:ph idx="1"/>
          </p:nvPr>
        </p:nvSpPr>
        <p:spPr>
          <a:xfrm>
            <a:off x="211016" y="1470212"/>
            <a:ext cx="11729972" cy="4977480"/>
          </a:xfrm>
        </p:spPr>
        <p:txBody>
          <a:bodyPr>
            <a:normAutofit fontScale="85000" lnSpcReduction="10000"/>
          </a:bodyPr>
          <a:lstStyle/>
          <a:p>
            <a:pPr>
              <a:lnSpc>
                <a:spcPct val="120000"/>
              </a:lnSpc>
            </a:pPr>
            <a:r>
              <a:rPr lang="en-US" sz="3300" dirty="0"/>
              <a:t>Participation in a transition program are now collected in CALPADS:</a:t>
            </a:r>
          </a:p>
          <a:p>
            <a:pPr lvl="1">
              <a:lnSpc>
                <a:spcPct val="120000"/>
              </a:lnSpc>
            </a:pPr>
            <a:r>
              <a:rPr lang="en-US" b="1" dirty="0"/>
              <a:t>File: </a:t>
            </a:r>
            <a:r>
              <a:rPr lang="en-US" dirty="0"/>
              <a:t>Student Enrollment (SENR)</a:t>
            </a:r>
          </a:p>
          <a:p>
            <a:pPr lvl="1">
              <a:lnSpc>
                <a:spcPct val="120000"/>
              </a:lnSpc>
            </a:pPr>
            <a:r>
              <a:rPr lang="en-US" b="1" dirty="0"/>
              <a:t>Field: </a:t>
            </a:r>
            <a:r>
              <a:rPr lang="en-US" dirty="0"/>
              <a:t>Postsecondary/Transition Status Indicator </a:t>
            </a:r>
          </a:p>
          <a:p>
            <a:pPr>
              <a:lnSpc>
                <a:spcPct val="120000"/>
              </a:lnSpc>
            </a:pPr>
            <a:r>
              <a:rPr lang="en-US" sz="3300" dirty="0"/>
              <a:t>To populate this field, a student must be 17 years or older, have a grade level of 12, and have a Special Education program record.</a:t>
            </a:r>
          </a:p>
          <a:p>
            <a:pPr>
              <a:lnSpc>
                <a:spcPct val="120000"/>
              </a:lnSpc>
            </a:pPr>
            <a:r>
              <a:rPr lang="en-US" sz="3300" dirty="0"/>
              <a:t>This indicator should not be set to “Y” until AFTER the student’s initial cohort graduation year</a:t>
            </a:r>
          </a:p>
          <a:p>
            <a:pPr>
              <a:lnSpc>
                <a:spcPct val="120000"/>
              </a:lnSpc>
            </a:pPr>
            <a:r>
              <a:rPr lang="en-US" sz="3300" dirty="0"/>
              <a:t>Student participating in a transition program will be removed from both the numerator and denominator of the DASS graduation rate. </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t>44</a:t>
            </a:fld>
            <a:endParaRPr lang="en-US" dirty="0"/>
          </a:p>
        </p:txBody>
      </p:sp>
    </p:spTree>
    <p:extLst>
      <p:ext uri="{BB962C8B-B14F-4D97-AF65-F5344CB8AC3E}">
        <p14:creationId xmlns:p14="http://schemas.microsoft.com/office/powerpoint/2010/main" val="13123682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79145"/>
          </a:xfrm>
        </p:spPr>
        <p:txBody>
          <a:bodyPr/>
          <a:lstStyle/>
          <a:p>
            <a:r>
              <a:rPr lang="en-US" dirty="0"/>
              <a:t>Proposed Updates to Status Levels </a:t>
            </a:r>
          </a:p>
        </p:txBody>
      </p:sp>
      <p:sp>
        <p:nvSpPr>
          <p:cNvPr id="3" name="Content Placeholder 2"/>
          <p:cNvSpPr>
            <a:spLocks noGrp="1"/>
          </p:cNvSpPr>
          <p:nvPr>
            <p:ph idx="1"/>
          </p:nvPr>
        </p:nvSpPr>
        <p:spPr>
          <a:xfrm>
            <a:off x="211016" y="1230489"/>
            <a:ext cx="11582400" cy="5271911"/>
          </a:xfrm>
        </p:spPr>
        <p:txBody>
          <a:bodyPr>
            <a:normAutofit fontScale="92500" lnSpcReduction="10000"/>
          </a:bodyPr>
          <a:lstStyle/>
          <a:p>
            <a:r>
              <a:rPr lang="en-US" dirty="0"/>
              <a:t>Since combined rate increases graduation rates, SBE has determined that the State should raise the </a:t>
            </a:r>
            <a:r>
              <a:rPr lang="en-US" b="1" i="1" dirty="0"/>
              <a:t>Very Low </a:t>
            </a:r>
            <a:r>
              <a:rPr lang="en-US" b="1" dirty="0"/>
              <a:t>Status</a:t>
            </a:r>
            <a:r>
              <a:rPr lang="en-US" dirty="0"/>
              <a:t> level threshold </a:t>
            </a:r>
          </a:p>
          <a:p>
            <a:r>
              <a:rPr lang="en-US" dirty="0"/>
              <a:t>To date, Very Low level set at less than 67 percent </a:t>
            </a:r>
          </a:p>
          <a:p>
            <a:pPr lvl="1"/>
            <a:r>
              <a:rPr lang="en-US" dirty="0"/>
              <a:t>Schools with graduation rates below 67 percent were eligible for comprehensive support and improvement (CSI) under ESSA </a:t>
            </a:r>
          </a:p>
          <a:p>
            <a:pPr>
              <a:spcAft>
                <a:spcPts val="600"/>
              </a:spcAft>
            </a:pPr>
            <a:r>
              <a:rPr lang="en-US" dirty="0"/>
              <a:t>Two new thresholds—68 percent and 70 percent—proposed for consideration </a:t>
            </a:r>
          </a:p>
          <a:p>
            <a:pPr lvl="1"/>
            <a:r>
              <a:rPr lang="en-US" dirty="0"/>
              <a:t>Adopting new threshold will result in revised Status cut scores for </a:t>
            </a:r>
            <a:r>
              <a:rPr lang="en-US" b="1" dirty="0"/>
              <a:t>Very Low and Low </a:t>
            </a:r>
            <a:r>
              <a:rPr lang="en-US" dirty="0"/>
              <a:t>levels </a:t>
            </a:r>
            <a:r>
              <a:rPr lang="en-US" b="1" dirty="0"/>
              <a:t>for all schools </a:t>
            </a:r>
            <a:r>
              <a:rPr lang="en-US" dirty="0"/>
              <a:t>(i.e., DASS and non-DASS) </a:t>
            </a:r>
          </a:p>
          <a:p>
            <a:pPr lvl="1"/>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45</a:t>
            </a:fld>
            <a:endParaRPr lang="en-US" dirty="0">
              <a:solidFill>
                <a:prstClr val="black">
                  <a:tint val="75000"/>
                </a:prstClr>
              </a:solidFill>
            </a:endParaRPr>
          </a:p>
        </p:txBody>
      </p:sp>
    </p:spTree>
    <p:extLst>
      <p:ext uri="{BB962C8B-B14F-4D97-AF65-F5344CB8AC3E}">
        <p14:creationId xmlns:p14="http://schemas.microsoft.com/office/powerpoint/2010/main" val="31417153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Questions Related to the Suspension Rate or Chronic Absenteeism Rate Indicators?</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46</a:t>
            </a:fld>
            <a:endParaRPr lang="en-US" dirty="0">
              <a:solidFill>
                <a:prstClr val="black">
                  <a:tint val="75000"/>
                </a:prstClr>
              </a:solidFill>
            </a:endParaRPr>
          </a:p>
        </p:txBody>
      </p:sp>
      <p:pic>
        <p:nvPicPr>
          <p:cNvPr id="8" name="Picture 4" descr="Picture of a Question Mark."/>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17267" y="2515164"/>
            <a:ext cx="2789054" cy="2971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91450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75733" y="2378457"/>
            <a:ext cx="11119556" cy="1582615"/>
          </a:xfrm>
        </p:spPr>
        <p:txBody>
          <a:bodyPr>
            <a:noAutofit/>
          </a:bodyPr>
          <a:lstStyle/>
          <a:p>
            <a:r>
              <a:rPr lang="en-US" sz="5400" dirty="0"/>
              <a:t>College/Career Indicator (CCI)</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t>47</a:t>
            </a:fld>
            <a:endParaRPr lang="en-US" dirty="0"/>
          </a:p>
        </p:txBody>
      </p:sp>
    </p:spTree>
    <p:extLst>
      <p:ext uri="{BB962C8B-B14F-4D97-AF65-F5344CB8AC3E}">
        <p14:creationId xmlns:p14="http://schemas.microsoft.com/office/powerpoint/2010/main" val="34047310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45FF1-91E1-4B3D-BDA0-0215D0430BB3}"/>
              </a:ext>
            </a:extLst>
          </p:cNvPr>
          <p:cNvSpPr>
            <a:spLocks noGrp="1"/>
          </p:cNvSpPr>
          <p:nvPr>
            <p:ph type="title"/>
          </p:nvPr>
        </p:nvSpPr>
        <p:spPr/>
        <p:txBody>
          <a:bodyPr/>
          <a:lstStyle/>
          <a:p>
            <a:r>
              <a:rPr lang="en-US" dirty="0"/>
              <a:t>CCI: Grades 9-12</a:t>
            </a:r>
          </a:p>
        </p:txBody>
      </p:sp>
      <p:sp>
        <p:nvSpPr>
          <p:cNvPr id="3" name="Content Placeholder 2">
            <a:extLst>
              <a:ext uri="{FF2B5EF4-FFF2-40B4-BE49-F238E27FC236}">
                <a16:creationId xmlns:a16="http://schemas.microsoft.com/office/drawing/2014/main" id="{C64254B4-9701-4CDD-A28B-0E5362A93AA0}"/>
              </a:ext>
            </a:extLst>
          </p:cNvPr>
          <p:cNvSpPr>
            <a:spLocks noGrp="1"/>
          </p:cNvSpPr>
          <p:nvPr>
            <p:ph idx="1"/>
          </p:nvPr>
        </p:nvSpPr>
        <p:spPr>
          <a:xfrm>
            <a:off x="211016" y="1152395"/>
            <a:ext cx="11582400" cy="5203956"/>
          </a:xfrm>
        </p:spPr>
        <p:txBody>
          <a:bodyPr>
            <a:normAutofit fontScale="77500" lnSpcReduction="20000"/>
          </a:bodyPr>
          <a:lstStyle/>
          <a:p>
            <a:pPr>
              <a:lnSpc>
                <a:spcPct val="110000"/>
              </a:lnSpc>
            </a:pPr>
            <a:r>
              <a:rPr lang="en-US" sz="3600" dirty="0"/>
              <a:t>Based on graduation cohort:</a:t>
            </a:r>
          </a:p>
          <a:p>
            <a:pPr lvl="1">
              <a:lnSpc>
                <a:spcPct val="110000"/>
              </a:lnSpc>
            </a:pPr>
            <a:r>
              <a:rPr lang="en-US" sz="3600" dirty="0"/>
              <a:t>For non-DASS schools, the four-and five-year combined graduation rate is used</a:t>
            </a:r>
          </a:p>
          <a:p>
            <a:pPr lvl="1">
              <a:lnSpc>
                <a:spcPct val="110000"/>
              </a:lnSpc>
            </a:pPr>
            <a:r>
              <a:rPr lang="en-US" sz="3600" dirty="0"/>
              <a:t>For DASS schools, the students in the DASS graduation rate are included</a:t>
            </a:r>
          </a:p>
          <a:p>
            <a:pPr>
              <a:lnSpc>
                <a:spcPct val="110000"/>
              </a:lnSpc>
            </a:pPr>
            <a:r>
              <a:rPr lang="en-US" sz="3600" dirty="0"/>
              <a:t>Includes </a:t>
            </a:r>
            <a:r>
              <a:rPr lang="en-US" sz="3600" b="1" dirty="0"/>
              <a:t>all students</a:t>
            </a:r>
            <a:r>
              <a:rPr lang="en-US" sz="3600" dirty="0"/>
              <a:t>, including those who take the CAAs  </a:t>
            </a:r>
          </a:p>
          <a:p>
            <a:pPr>
              <a:lnSpc>
                <a:spcPct val="110000"/>
              </a:lnSpc>
            </a:pPr>
            <a:r>
              <a:rPr lang="en-US" sz="3600" dirty="0"/>
              <a:t>Contains both college and career measures and allows for fair comparisons across all districts and schools that serve high school students. </a:t>
            </a:r>
          </a:p>
          <a:p>
            <a:pPr>
              <a:lnSpc>
                <a:spcPct val="110000"/>
              </a:lnSpc>
            </a:pPr>
            <a:r>
              <a:rPr lang="en-US" sz="3600" dirty="0"/>
              <a:t>Multiple ways for students to be considered “Prepared”</a:t>
            </a:r>
          </a:p>
          <a:p>
            <a:pPr lvl="1">
              <a:lnSpc>
                <a:spcPct val="110000"/>
              </a:lnSpc>
            </a:pPr>
            <a:r>
              <a:rPr lang="en-US" sz="3100" dirty="0"/>
              <a:t>Students not required to meet all measures </a:t>
            </a:r>
          </a:p>
          <a:p>
            <a:endParaRPr lang="en-US" dirty="0"/>
          </a:p>
        </p:txBody>
      </p:sp>
      <p:sp>
        <p:nvSpPr>
          <p:cNvPr id="4" name="Footer Placeholder 3">
            <a:extLst>
              <a:ext uri="{FF2B5EF4-FFF2-40B4-BE49-F238E27FC236}">
                <a16:creationId xmlns:a16="http://schemas.microsoft.com/office/drawing/2014/main" id="{ACFC6F35-4763-40C0-8309-F5DB0420D50F}"/>
              </a:ext>
            </a:extLst>
          </p:cNvPr>
          <p:cNvSpPr>
            <a:spLocks noGrp="1"/>
          </p:cNvSpPr>
          <p:nvPr>
            <p:ph type="ftr" sz="quarter" idx="11"/>
          </p:nvPr>
        </p:nvSpPr>
        <p:spPr/>
        <p:txBody>
          <a:bodyPr/>
          <a:lstStyle/>
          <a:p>
            <a:r>
              <a:rPr lang="en-US"/>
              <a:t>California Department of Education</a:t>
            </a:r>
            <a:endParaRPr lang="en-US" dirty="0"/>
          </a:p>
        </p:txBody>
      </p:sp>
      <p:sp>
        <p:nvSpPr>
          <p:cNvPr id="5" name="Slide Number Placeholder 4">
            <a:extLst>
              <a:ext uri="{FF2B5EF4-FFF2-40B4-BE49-F238E27FC236}">
                <a16:creationId xmlns:a16="http://schemas.microsoft.com/office/drawing/2014/main" id="{07776F4D-6618-43BD-A79B-7994CAFDB0EB}"/>
              </a:ext>
            </a:extLst>
          </p:cNvPr>
          <p:cNvSpPr>
            <a:spLocks noGrp="1"/>
          </p:cNvSpPr>
          <p:nvPr>
            <p:ph type="sldNum" sz="quarter" idx="12"/>
          </p:nvPr>
        </p:nvSpPr>
        <p:spPr/>
        <p:txBody>
          <a:bodyPr/>
          <a:lstStyle/>
          <a:p>
            <a:fld id="{E3F07B27-5348-4263-B67F-EF7FF0A6AD4A}" type="slidenum">
              <a:rPr lang="en-US" smtClean="0">
                <a:solidFill>
                  <a:prstClr val="black">
                    <a:tint val="75000"/>
                  </a:prstClr>
                </a:solidFill>
              </a:rPr>
              <a:pPr/>
              <a:t>48</a:t>
            </a:fld>
            <a:endParaRPr lang="en-US" dirty="0">
              <a:solidFill>
                <a:prstClr val="black">
                  <a:tint val="75000"/>
                </a:prstClr>
              </a:solidFill>
            </a:endParaRPr>
          </a:p>
        </p:txBody>
      </p:sp>
    </p:spTree>
    <p:extLst>
      <p:ext uri="{BB962C8B-B14F-4D97-AF65-F5344CB8AC3E}">
        <p14:creationId xmlns:p14="http://schemas.microsoft.com/office/powerpoint/2010/main" val="22552406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1"/>
            <a:ext cx="12192000" cy="1582615"/>
          </a:xfrm>
        </p:spPr>
        <p:txBody>
          <a:bodyPr>
            <a:normAutofit/>
          </a:bodyPr>
          <a:lstStyle/>
          <a:p>
            <a:r>
              <a:rPr lang="en-US" dirty="0"/>
              <a:t>CCI Levels</a:t>
            </a:r>
          </a:p>
        </p:txBody>
      </p:sp>
      <p:sp>
        <p:nvSpPr>
          <p:cNvPr id="3" name="Content Placeholder 2"/>
          <p:cNvSpPr>
            <a:spLocks noGrp="1"/>
          </p:cNvSpPr>
          <p:nvPr>
            <p:ph idx="1"/>
          </p:nvPr>
        </p:nvSpPr>
        <p:spPr>
          <a:xfrm>
            <a:off x="484094" y="1817624"/>
            <a:ext cx="10725374" cy="4351338"/>
          </a:xfrm>
        </p:spPr>
        <p:txBody>
          <a:bodyPr>
            <a:normAutofit lnSpcReduction="10000"/>
          </a:bodyPr>
          <a:lstStyle/>
          <a:p>
            <a:pPr>
              <a:spcBef>
                <a:spcPts val="600"/>
              </a:spcBef>
              <a:spcAft>
                <a:spcPts val="600"/>
              </a:spcAft>
            </a:pPr>
            <a:r>
              <a:rPr lang="en-US" sz="3200" dirty="0">
                <a:latin typeface="Arial" panose="020B0604020202020204" pitchFamily="34" charset="0"/>
                <a:cs typeface="Arial" panose="020B0604020202020204" pitchFamily="34" charset="0"/>
              </a:rPr>
              <a:t>Three performance levels for the CCI:</a:t>
            </a:r>
          </a:p>
          <a:p>
            <a:pPr lvl="1">
              <a:spcBef>
                <a:spcPts val="600"/>
              </a:spcBef>
              <a:spcAft>
                <a:spcPts val="600"/>
              </a:spcAft>
              <a:buFont typeface="Wingdings" panose="05000000000000000000" pitchFamily="2" charset="2"/>
              <a:buChar char="Ø"/>
            </a:pPr>
            <a:r>
              <a:rPr lang="en-US" dirty="0">
                <a:latin typeface="Arial" panose="020B0604020202020204" pitchFamily="34" charset="0"/>
                <a:cs typeface="Arial" panose="020B0604020202020204" pitchFamily="34" charset="0"/>
              </a:rPr>
              <a:t>Prepared</a:t>
            </a:r>
          </a:p>
          <a:p>
            <a:pPr lvl="1">
              <a:spcBef>
                <a:spcPts val="600"/>
              </a:spcBef>
              <a:spcAft>
                <a:spcPts val="600"/>
              </a:spcAft>
              <a:buFont typeface="Wingdings" panose="05000000000000000000" pitchFamily="2" charset="2"/>
              <a:buChar char="Ø"/>
            </a:pPr>
            <a:r>
              <a:rPr lang="en-US" dirty="0">
                <a:latin typeface="Arial" panose="020B0604020202020204" pitchFamily="34" charset="0"/>
                <a:cs typeface="Arial" panose="020B0604020202020204" pitchFamily="34" charset="0"/>
              </a:rPr>
              <a:t>Approaching Prepared</a:t>
            </a:r>
          </a:p>
          <a:p>
            <a:pPr lvl="1">
              <a:spcBef>
                <a:spcPts val="600"/>
              </a:spcBef>
              <a:spcAft>
                <a:spcPts val="600"/>
              </a:spcAft>
              <a:buFont typeface="Wingdings" panose="05000000000000000000" pitchFamily="2" charset="2"/>
              <a:buChar char="Ø"/>
            </a:pPr>
            <a:r>
              <a:rPr lang="en-US" dirty="0">
                <a:latin typeface="Arial" panose="020B0604020202020204" pitchFamily="34" charset="0"/>
                <a:cs typeface="Arial" panose="020B0604020202020204" pitchFamily="34" charset="0"/>
              </a:rPr>
              <a:t>Not Prepared</a:t>
            </a:r>
          </a:p>
          <a:p>
            <a:pPr marL="457200" lvl="1" indent="0">
              <a:spcBef>
                <a:spcPts val="600"/>
              </a:spcBef>
              <a:spcAft>
                <a:spcPts val="600"/>
              </a:spcAft>
              <a:buNone/>
            </a:pPr>
            <a:endParaRPr lang="en-US" dirty="0">
              <a:latin typeface="Arial" panose="020B0604020202020204" pitchFamily="34" charset="0"/>
              <a:cs typeface="Arial" panose="020B0604020202020204" pitchFamily="34" charset="0"/>
            </a:endParaRPr>
          </a:p>
          <a:p>
            <a:pPr>
              <a:spcBef>
                <a:spcPts val="600"/>
              </a:spcBef>
              <a:spcAft>
                <a:spcPts val="600"/>
              </a:spcAft>
            </a:pPr>
            <a:r>
              <a:rPr lang="en-US" dirty="0"/>
              <a:t>See CCI flyer for the criteria for each level (</a:t>
            </a:r>
            <a:r>
              <a:rPr lang="en-US" dirty="0">
                <a:hlinkClick r:id="rId2"/>
              </a:rPr>
              <a:t>https://www.cde.ca.gov/ta/ac/cm/documents/collegecareerready18.pdf</a:t>
            </a:r>
            <a:r>
              <a:rPr lang="en-US" dirty="0"/>
              <a:t>) </a:t>
            </a:r>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49</a:t>
            </a:fld>
            <a:endParaRPr lang="en-US" dirty="0">
              <a:solidFill>
                <a:prstClr val="black">
                  <a:tint val="75000"/>
                </a:prstClr>
              </a:solidFill>
            </a:endParaRPr>
          </a:p>
        </p:txBody>
      </p:sp>
    </p:spTree>
    <p:extLst>
      <p:ext uri="{BB962C8B-B14F-4D97-AF65-F5344CB8AC3E}">
        <p14:creationId xmlns:p14="http://schemas.microsoft.com/office/powerpoint/2010/main" val="2313707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a:t>
            </a:r>
          </a:p>
        </p:txBody>
      </p:sp>
      <p:sp>
        <p:nvSpPr>
          <p:cNvPr id="3" name="Content Placeholder 2"/>
          <p:cNvSpPr>
            <a:spLocks noGrp="1"/>
          </p:cNvSpPr>
          <p:nvPr>
            <p:ph idx="1"/>
          </p:nvPr>
        </p:nvSpPr>
        <p:spPr>
          <a:xfrm>
            <a:off x="211016" y="1294410"/>
            <a:ext cx="11582400" cy="4882553"/>
          </a:xfrm>
        </p:spPr>
        <p:txBody>
          <a:bodyPr>
            <a:normAutofit fontScale="92500"/>
          </a:bodyPr>
          <a:lstStyle/>
          <a:p>
            <a:r>
              <a:rPr lang="en-US" dirty="0"/>
              <a:t>Supports local educational agencies (LEAs) and schools by providing information on specific indicators to identify strengths, weaknesses, and areas needing improvement</a:t>
            </a:r>
          </a:p>
          <a:p>
            <a:pPr lvl="1"/>
            <a:r>
              <a:rPr lang="en-US" dirty="0"/>
              <a:t>In-depth analyses on specific areas can be conducted using local data</a:t>
            </a:r>
          </a:p>
          <a:p>
            <a:r>
              <a:rPr lang="en-US" dirty="0"/>
              <a:t>Reports data for </a:t>
            </a:r>
            <a:r>
              <a:rPr lang="en-US" b="1" i="1" dirty="0"/>
              <a:t>all</a:t>
            </a:r>
            <a:r>
              <a:rPr lang="en-US" b="1" dirty="0"/>
              <a:t> </a:t>
            </a:r>
            <a:r>
              <a:rPr lang="en-US" dirty="0"/>
              <a:t>student groups to ensure that </a:t>
            </a:r>
            <a:r>
              <a:rPr lang="en-US" b="1" dirty="0"/>
              <a:t>each</a:t>
            </a:r>
            <a:r>
              <a:rPr lang="en-US" dirty="0"/>
              <a:t> student group is provided the attention and services they need </a:t>
            </a:r>
          </a:p>
          <a:p>
            <a:r>
              <a:rPr lang="en-US" dirty="0"/>
              <a:t>Promotes continuous improvement </a:t>
            </a:r>
          </a:p>
          <a:p>
            <a:pPr lvl="1"/>
            <a:r>
              <a:rPr lang="en-US" dirty="0"/>
              <a:t>Standards established to help schools make significant progress      </a:t>
            </a:r>
          </a:p>
        </p:txBody>
      </p:sp>
      <p:sp>
        <p:nvSpPr>
          <p:cNvPr id="4" name="Footer Placeholder 3"/>
          <p:cNvSpPr>
            <a:spLocks noGrp="1"/>
          </p:cNvSpPr>
          <p:nvPr>
            <p:ph type="ftr" sz="quarter" idx="11"/>
          </p:nvPr>
        </p:nvSpPr>
        <p:spPr/>
        <p:txBody>
          <a:bodyPr/>
          <a:lstStyle/>
          <a:p>
            <a:r>
              <a:rPr lang="en-US"/>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t>5</a:t>
            </a:fld>
            <a:endParaRPr lang="en-US" dirty="0"/>
          </a:p>
        </p:txBody>
      </p:sp>
    </p:spTree>
    <p:extLst>
      <p:ext uri="{BB962C8B-B14F-4D97-AF65-F5344CB8AC3E}">
        <p14:creationId xmlns:p14="http://schemas.microsoft.com/office/powerpoint/2010/main" val="22033850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Current CCI Measures </a:t>
            </a:r>
          </a:p>
        </p:txBody>
      </p:sp>
      <p:graphicFrame>
        <p:nvGraphicFramePr>
          <p:cNvPr id="6" name="Content Placeholder 5" descr="Eight measures currently collected for the College/Career Indicator. &#10;"/>
          <p:cNvGraphicFramePr>
            <a:graphicFrameLocks noGrp="1"/>
          </p:cNvGraphicFramePr>
          <p:nvPr>
            <p:ph idx="1"/>
            <p:extLst>
              <p:ext uri="{D42A27DB-BD31-4B8C-83A1-F6EECF244321}">
                <p14:modId xmlns:p14="http://schemas.microsoft.com/office/powerpoint/2010/main" val="1009023334"/>
              </p:ext>
            </p:extLst>
          </p:nvPr>
        </p:nvGraphicFramePr>
        <p:xfrm>
          <a:off x="211016" y="1344362"/>
          <a:ext cx="115824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en-US"/>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50</a:t>
            </a:fld>
            <a:endParaRPr lang="en-US" dirty="0">
              <a:solidFill>
                <a:prstClr val="black">
                  <a:tint val="75000"/>
                </a:prstClr>
              </a:solidFill>
            </a:endParaRPr>
          </a:p>
        </p:txBody>
      </p:sp>
    </p:spTree>
    <p:extLst>
      <p:ext uri="{BB962C8B-B14F-4D97-AF65-F5344CB8AC3E}">
        <p14:creationId xmlns:p14="http://schemas.microsoft.com/office/powerpoint/2010/main" val="2568344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870856"/>
          </a:xfrm>
        </p:spPr>
        <p:txBody>
          <a:bodyPr>
            <a:normAutofit/>
          </a:bodyPr>
          <a:lstStyle/>
          <a:p>
            <a:r>
              <a:rPr lang="en-US" sz="4000" dirty="0"/>
              <a:t>Years of Data Used</a:t>
            </a:r>
          </a:p>
        </p:txBody>
      </p:sp>
      <p:sp>
        <p:nvSpPr>
          <p:cNvPr id="3" name="Content Placeholder 2"/>
          <p:cNvSpPr>
            <a:spLocks noGrp="1"/>
          </p:cNvSpPr>
          <p:nvPr>
            <p:ph idx="1"/>
          </p:nvPr>
        </p:nvSpPr>
        <p:spPr>
          <a:xfrm>
            <a:off x="211016" y="1207911"/>
            <a:ext cx="11582400" cy="5331002"/>
          </a:xfrm>
        </p:spPr>
        <p:txBody>
          <a:bodyPr>
            <a:normAutofit/>
          </a:bodyPr>
          <a:lstStyle/>
          <a:p>
            <a:pPr marL="0" indent="0">
              <a:buNone/>
            </a:pPr>
            <a:r>
              <a:rPr lang="en-US" dirty="0"/>
              <a:t>For all schools (non-DASS and DASS): </a:t>
            </a:r>
          </a:p>
          <a:p>
            <a:r>
              <a:rPr lang="en-US" sz="3000" b="1" dirty="0"/>
              <a:t>Students Graduating in Four Years</a:t>
            </a:r>
          </a:p>
          <a:p>
            <a:pPr lvl="1"/>
            <a:r>
              <a:rPr lang="en-US" dirty="0"/>
              <a:t>Most recent four-years of coursework and exams are used to place students in Prepared or Approaching Prepared levels</a:t>
            </a:r>
          </a:p>
          <a:p>
            <a:pPr>
              <a:spcAft>
                <a:spcPts val="1200"/>
              </a:spcAft>
            </a:pPr>
            <a:r>
              <a:rPr lang="en-US" sz="3000" b="1" dirty="0"/>
              <a:t>Students Graduating in Five Years </a:t>
            </a:r>
          </a:p>
          <a:p>
            <a:pPr marL="688975" lvl="1" indent="-231775">
              <a:lnSpc>
                <a:spcPct val="120000"/>
              </a:lnSpc>
              <a:spcBef>
                <a:spcPts val="0"/>
              </a:spcBef>
            </a:pPr>
            <a:r>
              <a:rPr lang="en-US" dirty="0"/>
              <a:t>Most recent five-years of coursework and exams are used to place students in Prepared or Approaching Prepared levels</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t>51</a:t>
            </a:fld>
            <a:endParaRPr lang="en-US" dirty="0"/>
          </a:p>
        </p:txBody>
      </p:sp>
    </p:spTree>
    <p:extLst>
      <p:ext uri="{BB962C8B-B14F-4D97-AF65-F5344CB8AC3E}">
        <p14:creationId xmlns:p14="http://schemas.microsoft.com/office/powerpoint/2010/main" val="37451672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 Concerns </a:t>
            </a:r>
          </a:p>
        </p:txBody>
      </p:sp>
      <p:sp>
        <p:nvSpPr>
          <p:cNvPr id="3" name="Content Placeholder 2"/>
          <p:cNvSpPr>
            <a:spLocks noGrp="1"/>
          </p:cNvSpPr>
          <p:nvPr>
            <p:ph idx="1"/>
          </p:nvPr>
        </p:nvSpPr>
        <p:spPr>
          <a:xfrm>
            <a:off x="211016" y="1478844"/>
            <a:ext cx="11582400" cy="4698119"/>
          </a:xfrm>
        </p:spPr>
        <p:txBody>
          <a:bodyPr>
            <a:normAutofit fontScale="92500"/>
          </a:bodyPr>
          <a:lstStyle/>
          <a:p>
            <a:r>
              <a:rPr lang="en-US" dirty="0"/>
              <a:t>Articulated CTE capstone courses (articulated agreement between the high school and community college) are not counted for both college credit and completion of CTE pathway</a:t>
            </a:r>
          </a:p>
          <a:p>
            <a:r>
              <a:rPr lang="en-US" dirty="0"/>
              <a:t>Analysis conducted by comparing student’s performance on the summative ELA assessment between those who took an articulate CTE course and those who did not </a:t>
            </a:r>
          </a:p>
          <a:p>
            <a:pPr lvl="1"/>
            <a:r>
              <a:rPr lang="en-US" dirty="0"/>
              <a:t>Results showed that articulation makes little difference on assessment performance</a:t>
            </a:r>
          </a:p>
          <a:p>
            <a:pPr lvl="2"/>
            <a:r>
              <a:rPr lang="en-US" dirty="0"/>
              <a:t> Students taking non-articulated CTE courses fared slightly better</a:t>
            </a:r>
          </a:p>
        </p:txBody>
      </p:sp>
      <p:sp>
        <p:nvSpPr>
          <p:cNvPr id="4" name="Footer Placeholder 3"/>
          <p:cNvSpPr>
            <a:spLocks noGrp="1"/>
          </p:cNvSpPr>
          <p:nvPr>
            <p:ph type="ftr" sz="quarter" idx="11"/>
          </p:nvPr>
        </p:nvSpPr>
        <p:spPr/>
        <p:txBody>
          <a:bodyPr/>
          <a:lstStyle/>
          <a:p>
            <a:r>
              <a:rPr lang="en-US"/>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52</a:t>
            </a:fld>
            <a:endParaRPr lang="en-US" dirty="0">
              <a:solidFill>
                <a:prstClr val="black">
                  <a:tint val="75000"/>
                </a:prstClr>
              </a:solidFill>
            </a:endParaRPr>
          </a:p>
        </p:txBody>
      </p:sp>
    </p:spTree>
    <p:extLst>
      <p:ext uri="{BB962C8B-B14F-4D97-AF65-F5344CB8AC3E}">
        <p14:creationId xmlns:p14="http://schemas.microsoft.com/office/powerpoint/2010/main" val="40804223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CCI:</a:t>
            </a:r>
            <a:br>
              <a:rPr lang="en-US" sz="4000" dirty="0"/>
            </a:br>
            <a:r>
              <a:rPr lang="en-US" sz="4000" dirty="0"/>
              <a:t>Status and Change for 2019 Dashboard</a:t>
            </a:r>
          </a:p>
        </p:txBody>
      </p:sp>
      <p:sp>
        <p:nvSpPr>
          <p:cNvPr id="3" name="Content Placeholder 2"/>
          <p:cNvSpPr>
            <a:spLocks noGrp="1"/>
          </p:cNvSpPr>
          <p:nvPr>
            <p:ph sz="half" idx="1"/>
          </p:nvPr>
        </p:nvSpPr>
        <p:spPr>
          <a:xfrm>
            <a:off x="648406" y="1824037"/>
            <a:ext cx="10260893" cy="977900"/>
          </a:xfrm>
          <a:solidFill>
            <a:schemeClr val="accent4">
              <a:lumMod val="40000"/>
              <a:lumOff val="60000"/>
            </a:schemeClr>
          </a:solidFill>
          <a:ln cap="rnd">
            <a:solidFill>
              <a:schemeClr val="bg1"/>
            </a:solidFill>
          </a:ln>
        </p:spPr>
        <p:txBody>
          <a:bodyPr tIns="457200" anchor="ctr" anchorCtr="0">
            <a:noAutofit/>
          </a:bodyPr>
          <a:lstStyle/>
          <a:p>
            <a:pPr marL="0" indent="0">
              <a:buNone/>
            </a:pPr>
            <a:r>
              <a:rPr lang="en-US" sz="2800" b="1" dirty="0"/>
              <a:t>Status: </a:t>
            </a:r>
            <a:r>
              <a:rPr lang="en-US" sz="2800" dirty="0"/>
              <a:t>Percent of Prepared Students in the Class of 2019 </a:t>
            </a:r>
            <a:r>
              <a:rPr lang="en-US" sz="2800" b="1" dirty="0"/>
              <a:t> </a:t>
            </a:r>
          </a:p>
          <a:p>
            <a:endParaRPr lang="en-US" sz="2800" dirty="0"/>
          </a:p>
        </p:txBody>
      </p:sp>
      <p:sp>
        <p:nvSpPr>
          <p:cNvPr id="4" name="Content Placeholder 3"/>
          <p:cNvSpPr>
            <a:spLocks noGrp="1"/>
          </p:cNvSpPr>
          <p:nvPr>
            <p:ph sz="half" idx="2"/>
          </p:nvPr>
        </p:nvSpPr>
        <p:spPr>
          <a:xfrm>
            <a:off x="648405" y="3236209"/>
            <a:ext cx="10260893" cy="1279347"/>
          </a:xfrm>
          <a:solidFill>
            <a:schemeClr val="accent6">
              <a:lumMod val="40000"/>
              <a:lumOff val="60000"/>
            </a:schemeClr>
          </a:solidFill>
          <a:ln cap="rnd">
            <a:solidFill>
              <a:schemeClr val="bg1"/>
            </a:solidFill>
          </a:ln>
        </p:spPr>
        <p:txBody>
          <a:bodyPr tIns="457200" anchor="ctr" anchorCtr="0">
            <a:noAutofit/>
          </a:bodyPr>
          <a:lstStyle/>
          <a:p>
            <a:pPr marL="0" indent="0">
              <a:spcAft>
                <a:spcPts val="1200"/>
              </a:spcAft>
              <a:buNone/>
            </a:pPr>
            <a:r>
              <a:rPr lang="en-US" sz="2800" b="1" dirty="0">
                <a:latin typeface="Arial" panose="020B0604020202020204" pitchFamily="34" charset="0"/>
                <a:cs typeface="Arial" panose="020B0604020202020204" pitchFamily="34" charset="0"/>
              </a:rPr>
              <a:t>Change: </a:t>
            </a:r>
            <a:r>
              <a:rPr lang="en-US" sz="2800" dirty="0">
                <a:latin typeface="Arial" panose="020B0604020202020204" pitchFamily="34" charset="0"/>
                <a:cs typeface="Arial" panose="020B0604020202020204" pitchFamily="34" charset="0"/>
              </a:rPr>
              <a:t>Difference in the Percent of Prepared </a:t>
            </a:r>
            <a:r>
              <a:rPr lang="en-US" sz="2800" dirty="0"/>
              <a:t>S</a:t>
            </a:r>
            <a:r>
              <a:rPr lang="en-US" sz="2800" dirty="0">
                <a:latin typeface="Arial" panose="020B0604020202020204" pitchFamily="34" charset="0"/>
                <a:cs typeface="Arial" panose="020B0604020202020204" pitchFamily="34" charset="0"/>
              </a:rPr>
              <a:t>tudents </a:t>
            </a:r>
            <a:r>
              <a:rPr lang="en-US" sz="2800" dirty="0"/>
              <a:t>B</a:t>
            </a:r>
            <a:r>
              <a:rPr lang="en-US" sz="2800" dirty="0">
                <a:latin typeface="Arial" panose="020B0604020202020204" pitchFamily="34" charset="0"/>
                <a:cs typeface="Arial" panose="020B0604020202020204" pitchFamily="34" charset="0"/>
              </a:rPr>
              <a:t>etween Class of 2019 and Class of 2018 </a:t>
            </a:r>
            <a:endParaRPr lang="en-US" sz="2800" b="1" dirty="0">
              <a:latin typeface="Arial" panose="020B0604020202020204" pitchFamily="34" charset="0"/>
              <a:cs typeface="Arial" panose="020B0604020202020204" pitchFamily="34" charset="0"/>
            </a:endParaRPr>
          </a:p>
          <a:p>
            <a:endParaRPr lang="en-US" sz="2400" dirty="0"/>
          </a:p>
        </p:txBody>
      </p:sp>
      <p:sp>
        <p:nvSpPr>
          <p:cNvPr id="5" name="Footer Placeholder 4"/>
          <p:cNvSpPr>
            <a:spLocks noGrp="1"/>
          </p:cNvSpPr>
          <p:nvPr>
            <p:ph type="ftr" sz="quarter" idx="11"/>
          </p:nvPr>
        </p:nvSpPr>
        <p:spPr/>
        <p:txBody>
          <a:bodyPr/>
          <a:lstStyle/>
          <a:p>
            <a:r>
              <a:rPr lang="en-US"/>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t>53</a:t>
            </a:fld>
            <a:endParaRPr lang="en-US" dirty="0"/>
          </a:p>
        </p:txBody>
      </p:sp>
    </p:spTree>
    <p:extLst>
      <p:ext uri="{BB962C8B-B14F-4D97-AF65-F5344CB8AC3E}">
        <p14:creationId xmlns:p14="http://schemas.microsoft.com/office/powerpoint/2010/main" val="7496246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A47B-AEDA-4475-963B-164EB7E59E83}"/>
              </a:ext>
            </a:extLst>
          </p:cNvPr>
          <p:cNvSpPr>
            <a:spLocks noGrp="1"/>
          </p:cNvSpPr>
          <p:nvPr>
            <p:ph type="title"/>
          </p:nvPr>
        </p:nvSpPr>
        <p:spPr>
          <a:xfrm>
            <a:off x="536448" y="0"/>
            <a:ext cx="11119104" cy="1171786"/>
          </a:xfrm>
        </p:spPr>
        <p:txBody>
          <a:bodyPr>
            <a:normAutofit/>
          </a:bodyPr>
          <a:lstStyle/>
          <a:p>
            <a:r>
              <a:rPr lang="en-US" sz="4000" dirty="0"/>
              <a:t>Career Measures Collected in 2018–19 </a:t>
            </a:r>
          </a:p>
        </p:txBody>
      </p:sp>
      <p:sp>
        <p:nvSpPr>
          <p:cNvPr id="3" name="Content Placeholder 2">
            <a:extLst>
              <a:ext uri="{FF2B5EF4-FFF2-40B4-BE49-F238E27FC236}">
                <a16:creationId xmlns:a16="http://schemas.microsoft.com/office/drawing/2014/main" id="{E8EFC233-C591-4AE4-BD50-2C6AE535F89E}"/>
              </a:ext>
            </a:extLst>
          </p:cNvPr>
          <p:cNvSpPr>
            <a:spLocks noGrp="1"/>
          </p:cNvSpPr>
          <p:nvPr>
            <p:ph idx="1"/>
          </p:nvPr>
        </p:nvSpPr>
        <p:spPr>
          <a:xfrm>
            <a:off x="187890" y="1469943"/>
            <a:ext cx="3632548" cy="1758908"/>
          </a:xfrm>
          <a:solidFill>
            <a:srgbClr val="FF6C15"/>
          </a:solidFill>
        </p:spPr>
        <p:txBody>
          <a:bodyPr>
            <a:normAutofit/>
          </a:bodyPr>
          <a:lstStyle/>
          <a:p>
            <a:pPr marL="0" lvl="0" indent="0" algn="ctr">
              <a:buNone/>
            </a:pPr>
            <a:r>
              <a:rPr lang="en-US" sz="2400" dirty="0"/>
              <a:t>Completion of Pre-Apprenticeship*</a:t>
            </a:r>
          </a:p>
          <a:p>
            <a:pPr marL="0" lvl="0" indent="0" algn="ctr">
              <a:buNone/>
            </a:pPr>
            <a:r>
              <a:rPr lang="en-US" sz="2400" dirty="0"/>
              <a:t>(both DASS and Non-DASS Schools)</a:t>
            </a:r>
          </a:p>
          <a:p>
            <a:endParaRPr lang="en-US" dirty="0"/>
          </a:p>
        </p:txBody>
      </p:sp>
      <p:sp>
        <p:nvSpPr>
          <p:cNvPr id="4" name="Footer Placeholder 3">
            <a:extLst>
              <a:ext uri="{FF2B5EF4-FFF2-40B4-BE49-F238E27FC236}">
                <a16:creationId xmlns:a16="http://schemas.microsoft.com/office/drawing/2014/main" id="{87FBB5F5-7E65-49B2-9380-11420E2FAA03}"/>
              </a:ext>
            </a:extLst>
          </p:cNvPr>
          <p:cNvSpPr>
            <a:spLocks noGrp="1"/>
          </p:cNvSpPr>
          <p:nvPr>
            <p:ph type="ftr" sz="quarter" idx="11"/>
          </p:nvPr>
        </p:nvSpPr>
        <p:spPr/>
        <p:txBody>
          <a:bodyPr/>
          <a:lstStyle/>
          <a:p>
            <a:r>
              <a:rPr lang="en-US"/>
              <a:t>California Department of Education</a:t>
            </a:r>
            <a:endParaRPr lang="en-US" dirty="0"/>
          </a:p>
        </p:txBody>
      </p:sp>
      <p:sp>
        <p:nvSpPr>
          <p:cNvPr id="5" name="Slide Number Placeholder 4">
            <a:extLst>
              <a:ext uri="{FF2B5EF4-FFF2-40B4-BE49-F238E27FC236}">
                <a16:creationId xmlns:a16="http://schemas.microsoft.com/office/drawing/2014/main" id="{D9F25825-B536-40C7-BF04-370C0F9A9977}"/>
              </a:ext>
            </a:extLst>
          </p:cNvPr>
          <p:cNvSpPr>
            <a:spLocks noGrp="1"/>
          </p:cNvSpPr>
          <p:nvPr>
            <p:ph type="sldNum" sz="quarter" idx="12"/>
          </p:nvPr>
        </p:nvSpPr>
        <p:spPr/>
        <p:txBody>
          <a:bodyPr/>
          <a:lstStyle/>
          <a:p>
            <a:fld id="{E3F07B27-5348-4263-B67F-EF7FF0A6AD4A}" type="slidenum">
              <a:rPr lang="en-US" smtClean="0"/>
              <a:t>54</a:t>
            </a:fld>
            <a:endParaRPr lang="en-US" dirty="0"/>
          </a:p>
        </p:txBody>
      </p:sp>
      <p:sp>
        <p:nvSpPr>
          <p:cNvPr id="6" name="Content Placeholder 5">
            <a:extLst>
              <a:ext uri="{FF2B5EF4-FFF2-40B4-BE49-F238E27FC236}">
                <a16:creationId xmlns:a16="http://schemas.microsoft.com/office/drawing/2014/main" id="{FC0351B8-15B9-4DEA-BDB7-6EE43A0EC797}"/>
              </a:ext>
            </a:extLst>
          </p:cNvPr>
          <p:cNvSpPr>
            <a:spLocks noGrp="1"/>
          </p:cNvSpPr>
          <p:nvPr>
            <p:ph idx="13"/>
          </p:nvPr>
        </p:nvSpPr>
        <p:spPr>
          <a:xfrm>
            <a:off x="4278237" y="1469943"/>
            <a:ext cx="3175859" cy="1758908"/>
          </a:xfrm>
          <a:solidFill>
            <a:schemeClr val="bg1">
              <a:lumMod val="65000"/>
            </a:schemeClr>
          </a:solidFill>
        </p:spPr>
        <p:txBody>
          <a:bodyPr>
            <a:normAutofit lnSpcReduction="10000"/>
          </a:bodyPr>
          <a:lstStyle/>
          <a:p>
            <a:pPr marL="0" lvl="0" indent="0" algn="ctr">
              <a:buNone/>
            </a:pPr>
            <a:r>
              <a:rPr lang="en-US" sz="2400" dirty="0"/>
              <a:t>Completion of a State or Federal Job Program* </a:t>
            </a:r>
          </a:p>
          <a:p>
            <a:pPr marL="0" lvl="0" indent="0" algn="ctr">
              <a:buNone/>
            </a:pPr>
            <a:r>
              <a:rPr lang="en-US" sz="2400" dirty="0"/>
              <a:t>(limited to DASS schools)</a:t>
            </a:r>
          </a:p>
          <a:p>
            <a:endParaRPr lang="en-US" dirty="0"/>
          </a:p>
        </p:txBody>
      </p:sp>
      <p:sp>
        <p:nvSpPr>
          <p:cNvPr id="7" name="Content Placeholder 6">
            <a:extLst>
              <a:ext uri="{FF2B5EF4-FFF2-40B4-BE49-F238E27FC236}">
                <a16:creationId xmlns:a16="http://schemas.microsoft.com/office/drawing/2014/main" id="{5267137D-030A-4EFE-8F57-878A86AFCBC7}"/>
              </a:ext>
            </a:extLst>
          </p:cNvPr>
          <p:cNvSpPr>
            <a:spLocks noGrp="1"/>
          </p:cNvSpPr>
          <p:nvPr>
            <p:ph idx="14"/>
          </p:nvPr>
        </p:nvSpPr>
        <p:spPr>
          <a:xfrm>
            <a:off x="8578079" y="1469943"/>
            <a:ext cx="3077473" cy="1758908"/>
          </a:xfrm>
          <a:solidFill>
            <a:schemeClr val="accent4"/>
          </a:solidFill>
        </p:spPr>
        <p:txBody>
          <a:bodyPr/>
          <a:lstStyle/>
          <a:p>
            <a:pPr marL="0" indent="0" algn="ctr">
              <a:buNone/>
            </a:pPr>
            <a:r>
              <a:rPr lang="en-US" sz="2400" dirty="0"/>
              <a:t>Work Force Readiness Certificate*</a:t>
            </a:r>
          </a:p>
          <a:p>
            <a:pPr marL="0" indent="0">
              <a:buNone/>
            </a:pPr>
            <a:endParaRPr lang="en-US" dirty="0"/>
          </a:p>
        </p:txBody>
      </p:sp>
      <p:sp>
        <p:nvSpPr>
          <p:cNvPr id="8" name="Content Placeholder 7">
            <a:extLst>
              <a:ext uri="{FF2B5EF4-FFF2-40B4-BE49-F238E27FC236}">
                <a16:creationId xmlns:a16="http://schemas.microsoft.com/office/drawing/2014/main" id="{415CEEDF-BD9A-4F32-9C1E-2657600F1796}"/>
              </a:ext>
            </a:extLst>
          </p:cNvPr>
          <p:cNvSpPr>
            <a:spLocks noGrp="1"/>
          </p:cNvSpPr>
          <p:nvPr>
            <p:ph idx="15"/>
          </p:nvPr>
        </p:nvSpPr>
        <p:spPr>
          <a:xfrm>
            <a:off x="187890" y="3534684"/>
            <a:ext cx="3632548" cy="1758908"/>
          </a:xfrm>
          <a:solidFill>
            <a:schemeClr val="accent5"/>
          </a:solidFill>
        </p:spPr>
        <p:txBody>
          <a:bodyPr>
            <a:normAutofit lnSpcReduction="10000"/>
          </a:bodyPr>
          <a:lstStyle/>
          <a:p>
            <a:pPr marL="0" lvl="0" indent="0" algn="ctr">
              <a:buNone/>
            </a:pPr>
            <a:r>
              <a:rPr lang="en-US" sz="2400" dirty="0"/>
              <a:t>Food Handler Certification*</a:t>
            </a:r>
          </a:p>
          <a:p>
            <a:pPr marL="0" lvl="0" indent="0" algn="ctr">
              <a:buNone/>
            </a:pPr>
            <a:r>
              <a:rPr lang="en-US" sz="2400" dirty="0"/>
              <a:t>(limited to DASS schools - potential use by Juvenile Court schools)</a:t>
            </a:r>
          </a:p>
          <a:p>
            <a:pPr marL="0" indent="0">
              <a:buNone/>
            </a:pPr>
            <a:endParaRPr lang="en-US" dirty="0"/>
          </a:p>
        </p:txBody>
      </p:sp>
      <p:sp>
        <p:nvSpPr>
          <p:cNvPr id="9" name="Content Placeholder 8">
            <a:extLst>
              <a:ext uri="{FF2B5EF4-FFF2-40B4-BE49-F238E27FC236}">
                <a16:creationId xmlns:a16="http://schemas.microsoft.com/office/drawing/2014/main" id="{A40DD37F-0CD7-45FB-A682-BA0BE0838066}"/>
              </a:ext>
            </a:extLst>
          </p:cNvPr>
          <p:cNvSpPr>
            <a:spLocks noGrp="1"/>
          </p:cNvSpPr>
          <p:nvPr>
            <p:ph idx="16"/>
          </p:nvPr>
        </p:nvSpPr>
        <p:spPr>
          <a:xfrm>
            <a:off x="4278237" y="3429000"/>
            <a:ext cx="3279569" cy="1867276"/>
          </a:xfrm>
          <a:solidFill>
            <a:schemeClr val="accent6"/>
          </a:solidFill>
        </p:spPr>
        <p:txBody>
          <a:bodyPr>
            <a:normAutofit fontScale="77500" lnSpcReduction="20000"/>
          </a:bodyPr>
          <a:lstStyle/>
          <a:p>
            <a:pPr marL="0" lvl="0" indent="0" algn="ctr">
              <a:buNone/>
            </a:pPr>
            <a:r>
              <a:rPr lang="en-US" dirty="0"/>
              <a:t>Completion of Workability Courses &amp; Work-Based Learning** </a:t>
            </a:r>
          </a:p>
          <a:p>
            <a:pPr marL="0" lvl="0" indent="0" algn="ctr">
              <a:buNone/>
            </a:pPr>
            <a:r>
              <a:rPr lang="en-US" sz="2800" dirty="0"/>
              <a:t>(limited to students with IEP)</a:t>
            </a:r>
          </a:p>
          <a:p>
            <a:pPr marL="0" indent="0">
              <a:buNone/>
            </a:pPr>
            <a:endParaRPr lang="en-US" dirty="0"/>
          </a:p>
        </p:txBody>
      </p:sp>
      <p:sp>
        <p:nvSpPr>
          <p:cNvPr id="10" name="Content Placeholder 9">
            <a:extLst>
              <a:ext uri="{FF2B5EF4-FFF2-40B4-BE49-F238E27FC236}">
                <a16:creationId xmlns:a16="http://schemas.microsoft.com/office/drawing/2014/main" id="{62198563-37C7-486C-900A-7CBD2855A590}"/>
              </a:ext>
            </a:extLst>
          </p:cNvPr>
          <p:cNvSpPr>
            <a:spLocks noGrp="1"/>
          </p:cNvSpPr>
          <p:nvPr>
            <p:ph idx="17"/>
          </p:nvPr>
        </p:nvSpPr>
        <p:spPr>
          <a:xfrm>
            <a:off x="8578079" y="3483184"/>
            <a:ext cx="3098265" cy="1758908"/>
          </a:xfrm>
          <a:solidFill>
            <a:srgbClr val="FF6C15"/>
          </a:solidFill>
        </p:spPr>
        <p:txBody>
          <a:bodyPr>
            <a:normAutofit fontScale="92500" lnSpcReduction="10000"/>
          </a:bodyPr>
          <a:lstStyle/>
          <a:p>
            <a:pPr marL="0" lvl="0" indent="0" algn="ctr">
              <a:buNone/>
            </a:pPr>
            <a:r>
              <a:rPr lang="en-US" sz="2600" dirty="0"/>
              <a:t>Completion of DOR Work-Based Learning** </a:t>
            </a:r>
          </a:p>
          <a:p>
            <a:pPr marL="0" lvl="0" indent="0" algn="ctr">
              <a:buNone/>
            </a:pPr>
            <a:r>
              <a:rPr lang="en-US" sz="2600" dirty="0"/>
              <a:t>(limited to students with IEP)</a:t>
            </a:r>
          </a:p>
          <a:p>
            <a:pPr marL="0" indent="0">
              <a:buNone/>
            </a:pPr>
            <a:endParaRPr lang="en-US" dirty="0"/>
          </a:p>
        </p:txBody>
      </p:sp>
      <p:sp>
        <p:nvSpPr>
          <p:cNvPr id="11" name="Content Placeholder 10">
            <a:extLst>
              <a:ext uri="{FF2B5EF4-FFF2-40B4-BE49-F238E27FC236}">
                <a16:creationId xmlns:a16="http://schemas.microsoft.com/office/drawing/2014/main" id="{79D2D30C-CA65-45BB-85C1-C20288B163AF}"/>
              </a:ext>
            </a:extLst>
          </p:cNvPr>
          <p:cNvSpPr>
            <a:spLocks noGrp="1"/>
          </p:cNvSpPr>
          <p:nvPr>
            <p:ph sz="quarter" idx="18"/>
          </p:nvPr>
        </p:nvSpPr>
        <p:spPr>
          <a:xfrm>
            <a:off x="187890" y="5387555"/>
            <a:ext cx="10922696" cy="1104189"/>
          </a:xfrm>
        </p:spPr>
        <p:txBody>
          <a:bodyPr>
            <a:noAutofit/>
          </a:bodyPr>
          <a:lstStyle/>
          <a:p>
            <a:pPr marL="0" indent="0">
              <a:buNone/>
            </a:pPr>
            <a:r>
              <a:rPr lang="en-US" sz="2400" dirty="0">
                <a:solidFill>
                  <a:prstClr val="black"/>
                </a:solidFill>
              </a:rPr>
              <a:t>IEP=Individualized Education Program; DOR=Department of Rehabilitation</a:t>
            </a:r>
          </a:p>
          <a:p>
            <a:pPr marL="0" indent="0">
              <a:buNone/>
            </a:pPr>
            <a:r>
              <a:rPr lang="en-US" sz="2400" dirty="0">
                <a:solidFill>
                  <a:prstClr val="black"/>
                </a:solidFill>
              </a:rPr>
              <a:t>* Measures collected in CALPADS. ** Measures collected in CASEMIS for 2018-19 only. These measures will be collected in CALPADS in 2019-20.   </a:t>
            </a:r>
          </a:p>
          <a:p>
            <a:endParaRPr lang="en-US" sz="2400" dirty="0"/>
          </a:p>
        </p:txBody>
      </p:sp>
    </p:spTree>
    <p:extLst>
      <p:ext uri="{BB962C8B-B14F-4D97-AF65-F5344CB8AC3E}">
        <p14:creationId xmlns:p14="http://schemas.microsoft.com/office/powerpoint/2010/main" val="35010847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1049866"/>
          </a:xfrm>
        </p:spPr>
        <p:txBody>
          <a:bodyPr/>
          <a:lstStyle/>
          <a:p>
            <a:r>
              <a:rPr lang="en-US" dirty="0"/>
              <a:t>Deadlines and Additional Information</a:t>
            </a:r>
          </a:p>
        </p:txBody>
      </p:sp>
      <p:sp>
        <p:nvSpPr>
          <p:cNvPr id="3" name="Content Placeholder 2"/>
          <p:cNvSpPr>
            <a:spLocks noGrp="1"/>
          </p:cNvSpPr>
          <p:nvPr>
            <p:ph idx="1"/>
          </p:nvPr>
        </p:nvSpPr>
        <p:spPr>
          <a:xfrm>
            <a:off x="211016" y="1140178"/>
            <a:ext cx="11800362" cy="5328355"/>
          </a:xfrm>
        </p:spPr>
        <p:txBody>
          <a:bodyPr>
            <a:normAutofit fontScale="92500" lnSpcReduction="20000"/>
          </a:bodyPr>
          <a:lstStyle/>
          <a:p>
            <a:pPr marL="225425" indent="-225425">
              <a:spcBef>
                <a:spcPts val="600"/>
              </a:spcBef>
              <a:spcAft>
                <a:spcPts val="600"/>
              </a:spcAft>
            </a:pPr>
            <a:r>
              <a:rPr lang="en-US" dirty="0">
                <a:ea typeface="Calibri" panose="020F0502020204030204" pitchFamily="34" charset="0"/>
              </a:rPr>
              <a:t>Measures collected in CALPADS</a:t>
            </a:r>
          </a:p>
          <a:p>
            <a:pPr marL="682625" lvl="1" indent="-225425">
              <a:spcBef>
                <a:spcPts val="600"/>
              </a:spcBef>
              <a:spcAft>
                <a:spcPts val="600"/>
              </a:spcAft>
            </a:pPr>
            <a:r>
              <a:rPr lang="en-US" sz="2800" dirty="0">
                <a:ea typeface="Calibri" panose="020F0502020204030204" pitchFamily="34" charset="0"/>
              </a:rPr>
              <a:t>Collection deadline in CALPADS: August 30, 2019</a:t>
            </a:r>
          </a:p>
          <a:p>
            <a:pPr lvl="1">
              <a:spcBef>
                <a:spcPts val="600"/>
              </a:spcBef>
              <a:spcAft>
                <a:spcPts val="600"/>
              </a:spcAft>
            </a:pPr>
            <a:r>
              <a:rPr lang="en-US" sz="2800" dirty="0">
                <a:ea typeface="Calibri" panose="020F0502020204030204" pitchFamily="34" charset="0"/>
              </a:rPr>
              <a:t>While they will not be included until 2020 Dashboard, CDE will begin reviewing the data this year with stakeholders and LEAs to make initial decisions  </a:t>
            </a:r>
          </a:p>
          <a:p>
            <a:pPr marL="225425" indent="-225425">
              <a:spcBef>
                <a:spcPts val="600"/>
              </a:spcBef>
              <a:spcAft>
                <a:spcPts val="600"/>
              </a:spcAft>
            </a:pPr>
            <a:r>
              <a:rPr lang="en-US" dirty="0">
                <a:ea typeface="Calibri" panose="020F0502020204030204" pitchFamily="34" charset="0"/>
              </a:rPr>
              <a:t>Measures collected in CASEMIS </a:t>
            </a:r>
          </a:p>
          <a:p>
            <a:pPr marL="744538" lvl="1" indent="-280988">
              <a:spcBef>
                <a:spcPts val="600"/>
              </a:spcBef>
              <a:spcAft>
                <a:spcPts val="600"/>
              </a:spcAft>
            </a:pPr>
            <a:r>
              <a:rPr lang="en-US" sz="2800" dirty="0">
                <a:ea typeface="Calibri" panose="020F0502020204030204" pitchFamily="34" charset="0"/>
              </a:rPr>
              <a:t>Collection deadline in CASEMIS: August 9, 2019</a:t>
            </a:r>
          </a:p>
          <a:p>
            <a:pPr marL="744538" lvl="1" indent="-280988">
              <a:spcBef>
                <a:spcPts val="600"/>
              </a:spcBef>
              <a:spcAft>
                <a:spcPts val="600"/>
              </a:spcAft>
            </a:pPr>
            <a:r>
              <a:rPr lang="en-US" sz="2800" dirty="0"/>
              <a:t>Could</a:t>
            </a:r>
            <a:r>
              <a:rPr lang="en-US" sz="2800" i="1" dirty="0">
                <a:ea typeface="Calibri" panose="020F0502020204030204" pitchFamily="34" charset="0"/>
              </a:rPr>
              <a:t> potentially </a:t>
            </a:r>
            <a:r>
              <a:rPr lang="en-US" sz="2800" dirty="0">
                <a:ea typeface="Calibri" panose="020F0502020204030204" pitchFamily="34" charset="0"/>
              </a:rPr>
              <a:t>be included in the 2019 Dashboard</a:t>
            </a:r>
            <a:endParaRPr lang="en-US" dirty="0"/>
          </a:p>
          <a:p>
            <a:pPr marL="282575" indent="-282575">
              <a:spcBef>
                <a:spcPts val="600"/>
              </a:spcBef>
              <a:spcAft>
                <a:spcPts val="600"/>
              </a:spcAft>
            </a:pPr>
            <a:r>
              <a:rPr lang="en-US" dirty="0">
                <a:ea typeface="Calibri" panose="020F0502020204030204" pitchFamily="34" charset="0"/>
              </a:rPr>
              <a:t>Definitions of each measure, including guidance: </a:t>
            </a:r>
          </a:p>
          <a:p>
            <a:pPr marL="739775" lvl="1" indent="-282575">
              <a:spcBef>
                <a:spcPts val="600"/>
              </a:spcBef>
              <a:spcAft>
                <a:spcPts val="600"/>
              </a:spcAft>
            </a:pPr>
            <a:r>
              <a:rPr lang="en-US" sz="2800" dirty="0">
                <a:ea typeface="Calibri" panose="020F0502020204030204" pitchFamily="34" charset="0"/>
              </a:rPr>
              <a:t>See CALPADS Flashes #137, #156, and #157</a:t>
            </a:r>
          </a:p>
          <a:p>
            <a:pPr marL="739775" lvl="1" indent="-282575">
              <a:spcBef>
                <a:spcPts val="600"/>
              </a:spcBef>
              <a:spcAft>
                <a:spcPts val="600"/>
              </a:spcAft>
            </a:pPr>
            <a:r>
              <a:rPr lang="en-US" sz="2800" dirty="0">
                <a:ea typeface="Calibri" panose="020F0502020204030204" pitchFamily="34" charset="0"/>
              </a:rPr>
              <a:t>See 2018 Dashboard Technical Guide (Tables 11 and 12)</a:t>
            </a:r>
          </a:p>
          <a:p>
            <a:endParaRPr lang="en-US" dirty="0"/>
          </a:p>
        </p:txBody>
      </p:sp>
      <p:sp>
        <p:nvSpPr>
          <p:cNvPr id="4" name="Footer Placeholder 3"/>
          <p:cNvSpPr>
            <a:spLocks noGrp="1"/>
          </p:cNvSpPr>
          <p:nvPr>
            <p:ph type="ftr" sz="quarter" idx="11"/>
          </p:nvPr>
        </p:nvSpPr>
        <p:spPr/>
        <p:txBody>
          <a:bodyPr/>
          <a:lstStyle/>
          <a:p>
            <a:r>
              <a:rPr lang="en-US"/>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55</a:t>
            </a:fld>
            <a:endParaRPr lang="en-US" dirty="0">
              <a:solidFill>
                <a:prstClr val="black">
                  <a:tint val="75000"/>
                </a:prstClr>
              </a:solidFill>
            </a:endParaRPr>
          </a:p>
        </p:txBody>
      </p:sp>
    </p:spTree>
    <p:extLst>
      <p:ext uri="{BB962C8B-B14F-4D97-AF65-F5344CB8AC3E}">
        <p14:creationId xmlns:p14="http://schemas.microsoft.com/office/powerpoint/2010/main" val="30212223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 Measures Proposed for Collection in the 2020–21 School Year</a:t>
            </a:r>
          </a:p>
        </p:txBody>
      </p:sp>
      <p:sp>
        <p:nvSpPr>
          <p:cNvPr id="3" name="Content Placeholder 2"/>
          <p:cNvSpPr>
            <a:spLocks noGrp="1"/>
          </p:cNvSpPr>
          <p:nvPr>
            <p:ph idx="1"/>
          </p:nvPr>
        </p:nvSpPr>
        <p:spPr>
          <a:xfrm>
            <a:off x="1670756" y="1952978"/>
            <a:ext cx="4109155" cy="2494843"/>
          </a:xfrm>
          <a:solidFill>
            <a:srgbClr val="0070C0"/>
          </a:solidFill>
        </p:spPr>
        <p:txBody>
          <a:bodyPr>
            <a:normAutofit fontScale="92500" lnSpcReduction="10000"/>
          </a:bodyPr>
          <a:lstStyle/>
          <a:p>
            <a:pPr marL="0" indent="0" algn="ctr">
              <a:buNone/>
            </a:pPr>
            <a:r>
              <a:rPr lang="en-US" dirty="0">
                <a:solidFill>
                  <a:schemeClr val="bg1"/>
                </a:solidFill>
              </a:rPr>
              <a:t>Student Owned Business Hours Count</a:t>
            </a:r>
          </a:p>
          <a:p>
            <a:pPr marL="0" indent="0" algn="ctr">
              <a:buNone/>
            </a:pPr>
            <a:r>
              <a:rPr lang="en-US" sz="2800" dirty="0">
                <a:solidFill>
                  <a:schemeClr val="bg1"/>
                </a:solidFill>
              </a:rPr>
              <a:t>(both DASS and Non-DASS schools)</a:t>
            </a:r>
          </a:p>
          <a:p>
            <a:pPr marL="0" indent="0">
              <a:buNone/>
            </a:pPr>
            <a:endParaRPr lang="en-US" dirty="0">
              <a:solidFill>
                <a:schemeClr val="bg1"/>
              </a:solidFill>
            </a:endParaRPr>
          </a:p>
        </p:txBody>
      </p:sp>
      <p:sp>
        <p:nvSpPr>
          <p:cNvPr id="4" name="Slide Number Placeholder 3"/>
          <p:cNvSpPr>
            <a:spLocks noGrp="1"/>
          </p:cNvSpPr>
          <p:nvPr>
            <p:ph type="sldNum" sz="quarter" idx="12"/>
          </p:nvPr>
        </p:nvSpPr>
        <p:spPr/>
        <p:txBody>
          <a:bodyPr/>
          <a:lstStyle/>
          <a:p>
            <a:fld id="{E3F07B27-5348-4263-B67F-EF7FF0A6AD4A}" type="slidenum">
              <a:rPr lang="en-US" smtClean="0"/>
              <a:t>56</a:t>
            </a:fld>
            <a:endParaRPr lang="en-US" dirty="0"/>
          </a:p>
        </p:txBody>
      </p:sp>
      <p:sp>
        <p:nvSpPr>
          <p:cNvPr id="5" name="Content Placeholder 4"/>
          <p:cNvSpPr>
            <a:spLocks noGrp="1"/>
          </p:cNvSpPr>
          <p:nvPr>
            <p:ph sz="quarter" idx="13"/>
          </p:nvPr>
        </p:nvSpPr>
        <p:spPr>
          <a:xfrm>
            <a:off x="6493284" y="1952979"/>
            <a:ext cx="3928532" cy="2494842"/>
          </a:xfrm>
          <a:solidFill>
            <a:schemeClr val="accent4"/>
          </a:solidFill>
        </p:spPr>
        <p:txBody>
          <a:bodyPr>
            <a:normAutofit/>
          </a:bodyPr>
          <a:lstStyle/>
          <a:p>
            <a:pPr marL="0" indent="0" algn="ctr">
              <a:buNone/>
            </a:pPr>
            <a:r>
              <a:rPr lang="en-US" dirty="0">
                <a:ln w="0"/>
                <a:effectLst>
                  <a:outerShdw blurRad="38100" dist="19050" dir="2700000" algn="tl" rotWithShape="0">
                    <a:schemeClr val="dk1">
                      <a:alpha val="40000"/>
                    </a:schemeClr>
                  </a:outerShdw>
                </a:effectLst>
              </a:rPr>
              <a:t>Internship Hours Count</a:t>
            </a:r>
          </a:p>
          <a:p>
            <a:pPr marL="0" indent="0" algn="ctr">
              <a:buNone/>
            </a:pPr>
            <a:r>
              <a:rPr lang="en-US" sz="2600" dirty="0">
                <a:ln w="0"/>
                <a:effectLst>
                  <a:outerShdw blurRad="38100" dist="19050" dir="2700000" algn="tl" rotWithShape="0">
                    <a:schemeClr val="dk1">
                      <a:alpha val="40000"/>
                    </a:schemeClr>
                  </a:outerShdw>
                </a:effectLst>
              </a:rPr>
              <a:t>(both DASS and Non-DASS schools)</a:t>
            </a:r>
          </a:p>
          <a:p>
            <a:pPr marL="0" indent="0">
              <a:buNone/>
            </a:pPr>
            <a:endParaRPr lang="en-US" dirty="0"/>
          </a:p>
        </p:txBody>
      </p:sp>
      <p:sp>
        <p:nvSpPr>
          <p:cNvPr id="9" name="Content Placeholder 8"/>
          <p:cNvSpPr>
            <a:spLocks noGrp="1"/>
          </p:cNvSpPr>
          <p:nvPr>
            <p:ph sz="quarter" idx="17"/>
          </p:nvPr>
        </p:nvSpPr>
        <p:spPr>
          <a:xfrm>
            <a:off x="573744" y="5174796"/>
            <a:ext cx="10974789" cy="1181555"/>
          </a:xfrm>
        </p:spPr>
        <p:txBody>
          <a:bodyPr>
            <a:normAutofit/>
          </a:bodyPr>
          <a:lstStyle/>
          <a:p>
            <a:pPr>
              <a:lnSpc>
                <a:spcPct val="110000"/>
              </a:lnSpc>
              <a:spcBef>
                <a:spcPts val="600"/>
              </a:spcBef>
              <a:spcAft>
                <a:spcPts val="600"/>
              </a:spcAft>
            </a:pPr>
            <a:r>
              <a:rPr lang="en-US" sz="2800" dirty="0"/>
              <a:t>The CDE will be working with the CCI Work Group and other stakeholders to develop guidance that will be distributed to LEAs. </a:t>
            </a:r>
          </a:p>
        </p:txBody>
      </p:sp>
    </p:spTree>
    <p:extLst>
      <p:ext uri="{BB962C8B-B14F-4D97-AF65-F5344CB8AC3E}">
        <p14:creationId xmlns:p14="http://schemas.microsoft.com/office/powerpoint/2010/main" val="24562507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Questions Related to the Graduation Rate or CCI Indicators? </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57</a:t>
            </a:fld>
            <a:endParaRPr lang="en-US" dirty="0">
              <a:solidFill>
                <a:prstClr val="black">
                  <a:tint val="75000"/>
                </a:prstClr>
              </a:solidFill>
            </a:endParaRPr>
          </a:p>
        </p:txBody>
      </p:sp>
      <p:pic>
        <p:nvPicPr>
          <p:cNvPr id="8" name="Picture 4" descr="Picture of a Question Mark."/>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17267" y="2515164"/>
            <a:ext cx="2789054" cy="2971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56602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0" y="2378457"/>
            <a:ext cx="9144000" cy="1582615"/>
          </a:xfrm>
        </p:spPr>
        <p:txBody>
          <a:bodyPr>
            <a:noAutofit/>
          </a:bodyPr>
          <a:lstStyle/>
          <a:p>
            <a:r>
              <a:rPr lang="en-US" sz="5400" dirty="0"/>
              <a:t>Academic Indicator</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t>58</a:t>
            </a:fld>
            <a:endParaRPr lang="en-US" dirty="0"/>
          </a:p>
        </p:txBody>
      </p:sp>
    </p:spTree>
    <p:extLst>
      <p:ext uri="{BB962C8B-B14F-4D97-AF65-F5344CB8AC3E}">
        <p14:creationId xmlns:p14="http://schemas.microsoft.com/office/powerpoint/2010/main" val="4809792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Academic Updates for 2019 Dashboard </a:t>
            </a:r>
          </a:p>
        </p:txBody>
      </p:sp>
      <p:sp>
        <p:nvSpPr>
          <p:cNvPr id="3" name="Content Placeholder 2"/>
          <p:cNvSpPr>
            <a:spLocks noGrp="1"/>
          </p:cNvSpPr>
          <p:nvPr>
            <p:ph idx="1"/>
          </p:nvPr>
        </p:nvSpPr>
        <p:spPr>
          <a:xfrm>
            <a:off x="211016" y="1862667"/>
            <a:ext cx="11582400" cy="4314296"/>
          </a:xfrm>
        </p:spPr>
        <p:txBody>
          <a:bodyPr/>
          <a:lstStyle/>
          <a:p>
            <a:pPr marL="514350" indent="-514350">
              <a:spcAft>
                <a:spcPts val="1200"/>
              </a:spcAft>
              <a:buFont typeface="+mj-lt"/>
              <a:buAutoNum type="arabicPeriod"/>
            </a:pPr>
            <a:r>
              <a:rPr lang="en-US" dirty="0"/>
              <a:t>Inclusion of the California Alternate Assessments (CAAs) in calculations for Distance from Standard (DFS) </a:t>
            </a:r>
          </a:p>
          <a:p>
            <a:pPr marL="514350" indent="-514350">
              <a:spcAft>
                <a:spcPts val="1200"/>
              </a:spcAft>
              <a:buFont typeface="+mj-lt"/>
              <a:buAutoNum type="arabicPeriod"/>
            </a:pPr>
            <a:r>
              <a:rPr lang="en-US" dirty="0"/>
              <a:t>New </a:t>
            </a:r>
            <a:r>
              <a:rPr lang="en-US" i="1" dirty="0"/>
              <a:t>Status </a:t>
            </a:r>
            <a:r>
              <a:rPr lang="en-US" dirty="0"/>
              <a:t>cut scores for DASS schools</a:t>
            </a:r>
          </a:p>
          <a:p>
            <a:pPr marL="514350" indent="-514350">
              <a:spcAft>
                <a:spcPts val="1200"/>
              </a:spcAft>
              <a:buFont typeface="+mj-lt"/>
              <a:buAutoNum type="arabicPeriod"/>
            </a:pPr>
            <a:r>
              <a:rPr lang="en-US" dirty="0"/>
              <a:t>Expansion in “district of residence” rule for students with disabilities (SWDs) </a:t>
            </a:r>
          </a:p>
        </p:txBody>
      </p:sp>
      <p:sp>
        <p:nvSpPr>
          <p:cNvPr id="4" name="Footer Placeholder 3"/>
          <p:cNvSpPr>
            <a:spLocks noGrp="1"/>
          </p:cNvSpPr>
          <p:nvPr>
            <p:ph type="ftr" sz="quarter" idx="11"/>
          </p:nvPr>
        </p:nvSpPr>
        <p:spPr/>
        <p:txBody>
          <a:bodyPr/>
          <a:lstStyle/>
          <a:p>
            <a:r>
              <a:rPr lang="en-US"/>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59</a:t>
            </a:fld>
            <a:endParaRPr lang="en-US" dirty="0">
              <a:solidFill>
                <a:prstClr val="black">
                  <a:tint val="75000"/>
                </a:prstClr>
              </a:solidFill>
            </a:endParaRPr>
          </a:p>
        </p:txBody>
      </p:sp>
    </p:spTree>
    <p:extLst>
      <p:ext uri="{BB962C8B-B14F-4D97-AF65-F5344CB8AC3E}">
        <p14:creationId xmlns:p14="http://schemas.microsoft.com/office/powerpoint/2010/main" val="382302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the Indicator Data</a:t>
            </a:r>
          </a:p>
        </p:txBody>
      </p:sp>
      <p:sp>
        <p:nvSpPr>
          <p:cNvPr id="3" name="Content Placeholder 2"/>
          <p:cNvSpPr>
            <a:spLocks noGrp="1"/>
          </p:cNvSpPr>
          <p:nvPr>
            <p:ph idx="1"/>
          </p:nvPr>
        </p:nvSpPr>
        <p:spPr>
          <a:xfrm>
            <a:off x="211016" y="1582616"/>
            <a:ext cx="11582400" cy="4594347"/>
          </a:xfrm>
        </p:spPr>
        <p:txBody>
          <a:bodyPr/>
          <a:lstStyle/>
          <a:p>
            <a:r>
              <a:rPr lang="en-US" dirty="0"/>
              <a:t>LEAs are required to use the data to inform their local control and accountability plans (LCAPs)</a:t>
            </a:r>
          </a:p>
          <a:p>
            <a:r>
              <a:rPr lang="en-US" dirty="0"/>
              <a:t>Schools are encouraged to use the data to inform their School Plan for Student Achievement</a:t>
            </a:r>
          </a:p>
          <a:p>
            <a:r>
              <a:rPr lang="en-US" dirty="0"/>
              <a:t>The state uses both local and state indicators to identify LEAs that are eligible for support and uses state indicators to identify schools that are eligible for support. The goal is to focus on how to improve outcomes for students. </a:t>
            </a:r>
          </a:p>
        </p:txBody>
      </p:sp>
      <p:sp>
        <p:nvSpPr>
          <p:cNvPr id="4" name="Footer Placeholder 3"/>
          <p:cNvSpPr>
            <a:spLocks noGrp="1"/>
          </p:cNvSpPr>
          <p:nvPr>
            <p:ph type="ftr" sz="quarter" idx="11"/>
          </p:nvPr>
        </p:nvSpPr>
        <p:spPr/>
        <p:txBody>
          <a:bodyPr/>
          <a:lstStyle/>
          <a:p>
            <a:r>
              <a:rPr lang="en-US"/>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t>6</a:t>
            </a:fld>
            <a:endParaRPr lang="en-US" dirty="0"/>
          </a:p>
        </p:txBody>
      </p:sp>
    </p:spTree>
    <p:extLst>
      <p:ext uri="{BB962C8B-B14F-4D97-AF65-F5344CB8AC3E}">
        <p14:creationId xmlns:p14="http://schemas.microsoft.com/office/powerpoint/2010/main" val="11744027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FF958-45B0-4CAD-9527-B850828AA7DD}"/>
              </a:ext>
            </a:extLst>
          </p:cNvPr>
          <p:cNvSpPr>
            <a:spLocks noGrp="1"/>
          </p:cNvSpPr>
          <p:nvPr>
            <p:ph type="title"/>
          </p:nvPr>
        </p:nvSpPr>
        <p:spPr/>
        <p:txBody>
          <a:bodyPr/>
          <a:lstStyle/>
          <a:p>
            <a:r>
              <a:rPr lang="en-US" dirty="0"/>
              <a:t>Academic Indicator: Grades 3–8 and Grade 11</a:t>
            </a:r>
          </a:p>
        </p:txBody>
      </p:sp>
      <p:sp>
        <p:nvSpPr>
          <p:cNvPr id="3" name="Content Placeholder 2">
            <a:extLst>
              <a:ext uri="{FF2B5EF4-FFF2-40B4-BE49-F238E27FC236}">
                <a16:creationId xmlns:a16="http://schemas.microsoft.com/office/drawing/2014/main" id="{D15E5F1E-162D-494D-BC78-7E5DC6E31245}"/>
              </a:ext>
            </a:extLst>
          </p:cNvPr>
          <p:cNvSpPr>
            <a:spLocks noGrp="1"/>
          </p:cNvSpPr>
          <p:nvPr>
            <p:ph sz="half" idx="1"/>
          </p:nvPr>
        </p:nvSpPr>
        <p:spPr>
          <a:xfrm>
            <a:off x="432154" y="1667583"/>
            <a:ext cx="4775345" cy="4351338"/>
          </a:xfrm>
        </p:spPr>
        <p:txBody>
          <a:bodyPr>
            <a:normAutofit fontScale="85000" lnSpcReduction="20000"/>
          </a:bodyPr>
          <a:lstStyle/>
          <a:p>
            <a:pPr>
              <a:lnSpc>
                <a:spcPct val="110000"/>
              </a:lnSpc>
              <a:spcBef>
                <a:spcPts val="600"/>
              </a:spcBef>
              <a:spcAft>
                <a:spcPts val="600"/>
              </a:spcAft>
            </a:pPr>
            <a:r>
              <a:rPr lang="en-US" sz="4000" b="1" dirty="0"/>
              <a:t>Content Areas:</a:t>
            </a:r>
          </a:p>
          <a:p>
            <a:pPr lvl="1">
              <a:lnSpc>
                <a:spcPct val="110000"/>
              </a:lnSpc>
              <a:spcBef>
                <a:spcPts val="600"/>
              </a:spcBef>
              <a:spcAft>
                <a:spcPts val="600"/>
              </a:spcAft>
              <a:buFont typeface="Symbol" panose="05050102010706020507" pitchFamily="18" charset="2"/>
              <a:buChar char=""/>
            </a:pPr>
            <a:r>
              <a:rPr lang="en-US" sz="3400" dirty="0"/>
              <a:t>English Language Arts</a:t>
            </a:r>
          </a:p>
          <a:p>
            <a:pPr lvl="1">
              <a:lnSpc>
                <a:spcPct val="110000"/>
              </a:lnSpc>
              <a:spcBef>
                <a:spcPts val="600"/>
              </a:spcBef>
              <a:spcAft>
                <a:spcPts val="1200"/>
              </a:spcAft>
              <a:buFont typeface="Symbol" panose="05050102010706020507" pitchFamily="18" charset="2"/>
              <a:buChar char=""/>
            </a:pPr>
            <a:r>
              <a:rPr lang="en-US" sz="3400" dirty="0"/>
              <a:t>Mathematics</a:t>
            </a:r>
          </a:p>
          <a:p>
            <a:pPr lvl="1">
              <a:lnSpc>
                <a:spcPct val="110000"/>
              </a:lnSpc>
              <a:spcBef>
                <a:spcPts val="600"/>
              </a:spcBef>
              <a:spcAft>
                <a:spcPts val="1200"/>
              </a:spcAft>
              <a:buFont typeface="Symbol" panose="05050102010706020507" pitchFamily="18" charset="2"/>
              <a:buChar char=""/>
            </a:pPr>
            <a:r>
              <a:rPr lang="en-US" sz="3400" dirty="0">
                <a:solidFill>
                  <a:srgbClr val="CC0099"/>
                </a:solidFill>
              </a:rPr>
              <a:t>NOTE: California Science Test (CAST) is </a:t>
            </a:r>
            <a:r>
              <a:rPr lang="en-US" sz="3400" b="1" dirty="0">
                <a:solidFill>
                  <a:srgbClr val="CC0099"/>
                </a:solidFill>
              </a:rPr>
              <a:t>not </a:t>
            </a:r>
            <a:r>
              <a:rPr lang="en-US" sz="3400" dirty="0">
                <a:solidFill>
                  <a:srgbClr val="CC0099"/>
                </a:solidFill>
              </a:rPr>
              <a:t>used! </a:t>
            </a:r>
          </a:p>
          <a:p>
            <a:endParaRPr lang="en-US" dirty="0"/>
          </a:p>
        </p:txBody>
      </p:sp>
      <p:sp>
        <p:nvSpPr>
          <p:cNvPr id="4" name="Content Placeholder 3">
            <a:extLst>
              <a:ext uri="{FF2B5EF4-FFF2-40B4-BE49-F238E27FC236}">
                <a16:creationId xmlns:a16="http://schemas.microsoft.com/office/drawing/2014/main" id="{8719E213-BE05-4B8A-ADA8-1BCFF4A33318}"/>
              </a:ext>
            </a:extLst>
          </p:cNvPr>
          <p:cNvSpPr>
            <a:spLocks noGrp="1"/>
          </p:cNvSpPr>
          <p:nvPr>
            <p:ph sz="half" idx="2"/>
          </p:nvPr>
        </p:nvSpPr>
        <p:spPr>
          <a:xfrm>
            <a:off x="5639652" y="1667582"/>
            <a:ext cx="6153764" cy="4688769"/>
          </a:xfrm>
        </p:spPr>
        <p:txBody>
          <a:bodyPr>
            <a:normAutofit fontScale="85000" lnSpcReduction="20000"/>
          </a:bodyPr>
          <a:lstStyle/>
          <a:p>
            <a:r>
              <a:rPr lang="en-US" sz="4000" b="1" dirty="0"/>
              <a:t>Assessments:</a:t>
            </a:r>
          </a:p>
          <a:p>
            <a:pPr lvl="1">
              <a:buFont typeface="Symbol" panose="05050102010706020507" pitchFamily="18" charset="2"/>
              <a:buChar char="-"/>
            </a:pPr>
            <a:r>
              <a:rPr lang="en-US" sz="3400" i="1" dirty="0"/>
              <a:t>Participation Rate</a:t>
            </a:r>
          </a:p>
          <a:p>
            <a:pPr lvl="2">
              <a:buFont typeface="Courier New" panose="02070309020205020404" pitchFamily="49" charset="0"/>
              <a:buChar char="o"/>
            </a:pPr>
            <a:r>
              <a:rPr lang="en-US" sz="3100" dirty="0"/>
              <a:t>Smarter Balanced Summative Assessments (SBAC)</a:t>
            </a:r>
          </a:p>
          <a:p>
            <a:pPr lvl="2">
              <a:buFont typeface="Courier New" panose="02070309020205020404" pitchFamily="49" charset="0"/>
              <a:buChar char="o"/>
            </a:pPr>
            <a:r>
              <a:rPr lang="en-US" sz="3100" dirty="0"/>
              <a:t>California Alternate Assessments (CAAs)</a:t>
            </a:r>
          </a:p>
          <a:p>
            <a:pPr lvl="1">
              <a:buFont typeface="Symbol" panose="05050102010706020507" pitchFamily="18" charset="2"/>
              <a:buChar char="-"/>
            </a:pPr>
            <a:r>
              <a:rPr lang="en-US" sz="3400" i="1" dirty="0"/>
              <a:t>DFS</a:t>
            </a:r>
          </a:p>
          <a:p>
            <a:pPr lvl="2">
              <a:buFont typeface="Courier New" panose="02070309020205020404" pitchFamily="49" charset="0"/>
              <a:buChar char="o"/>
            </a:pPr>
            <a:r>
              <a:rPr lang="en-US" sz="3100" dirty="0"/>
              <a:t>SBAC</a:t>
            </a:r>
          </a:p>
          <a:p>
            <a:pPr lvl="2">
              <a:buFont typeface="Courier New" panose="02070309020205020404" pitchFamily="49" charset="0"/>
              <a:buChar char="o"/>
            </a:pPr>
            <a:r>
              <a:rPr lang="en-US" sz="3100" dirty="0"/>
              <a:t>CAAs – </a:t>
            </a:r>
            <a:r>
              <a:rPr lang="en-US" sz="3100" i="1" dirty="0"/>
              <a:t>proposed for September 2019 State Board meeting </a:t>
            </a:r>
            <a:endParaRPr lang="en-US" sz="3100" dirty="0"/>
          </a:p>
          <a:p>
            <a:pPr lvl="1">
              <a:buFont typeface="Courier New" panose="02070309020205020404" pitchFamily="49" charset="0"/>
              <a:buChar char="o"/>
            </a:pPr>
            <a:endParaRPr lang="en-US" sz="3200" dirty="0"/>
          </a:p>
          <a:p>
            <a:pPr lvl="1">
              <a:buFont typeface="Courier New" panose="02070309020205020404" pitchFamily="49" charset="0"/>
              <a:buChar char="o"/>
            </a:pPr>
            <a:endParaRPr lang="en-US" sz="3200" dirty="0"/>
          </a:p>
        </p:txBody>
      </p:sp>
      <p:sp>
        <p:nvSpPr>
          <p:cNvPr id="5" name="Footer Placeholder 4">
            <a:extLst>
              <a:ext uri="{FF2B5EF4-FFF2-40B4-BE49-F238E27FC236}">
                <a16:creationId xmlns:a16="http://schemas.microsoft.com/office/drawing/2014/main" id="{E3EB8478-34D8-4BE0-8322-5DE71E6541B9}"/>
              </a:ext>
            </a:extLst>
          </p:cNvPr>
          <p:cNvSpPr>
            <a:spLocks noGrp="1"/>
          </p:cNvSpPr>
          <p:nvPr>
            <p:ph type="ftr" sz="quarter" idx="11"/>
          </p:nvPr>
        </p:nvSpPr>
        <p:spPr/>
        <p:txBody>
          <a:bodyPr/>
          <a:lstStyle/>
          <a:p>
            <a:r>
              <a:rPr lang="en-US"/>
              <a:t>California Department of Education</a:t>
            </a:r>
            <a:endParaRPr lang="en-US" dirty="0"/>
          </a:p>
        </p:txBody>
      </p:sp>
      <p:sp>
        <p:nvSpPr>
          <p:cNvPr id="6" name="Slide Number Placeholder 5">
            <a:extLst>
              <a:ext uri="{FF2B5EF4-FFF2-40B4-BE49-F238E27FC236}">
                <a16:creationId xmlns:a16="http://schemas.microsoft.com/office/drawing/2014/main" id="{82CCD85C-8936-45FC-A889-E7DC220D0A37}"/>
              </a:ext>
            </a:extLst>
          </p:cNvPr>
          <p:cNvSpPr>
            <a:spLocks noGrp="1"/>
          </p:cNvSpPr>
          <p:nvPr>
            <p:ph type="sldNum" sz="quarter" idx="12"/>
          </p:nvPr>
        </p:nvSpPr>
        <p:spPr/>
        <p:txBody>
          <a:bodyPr/>
          <a:lstStyle/>
          <a:p>
            <a:fld id="{E3F07B27-5348-4263-B67F-EF7FF0A6AD4A}" type="slidenum">
              <a:rPr lang="en-US" smtClean="0">
                <a:solidFill>
                  <a:prstClr val="black">
                    <a:tint val="75000"/>
                  </a:prstClr>
                </a:solidFill>
              </a:rPr>
              <a:pPr/>
              <a:t>60</a:t>
            </a:fld>
            <a:endParaRPr lang="en-US" dirty="0">
              <a:solidFill>
                <a:prstClr val="black">
                  <a:tint val="75000"/>
                </a:prstClr>
              </a:solidFill>
            </a:endParaRPr>
          </a:p>
        </p:txBody>
      </p:sp>
    </p:spTree>
    <p:extLst>
      <p:ext uri="{BB962C8B-B14F-4D97-AF65-F5344CB8AC3E}">
        <p14:creationId xmlns:p14="http://schemas.microsoft.com/office/powerpoint/2010/main" val="5593826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Distance from Standard (DFS) </a:t>
            </a:r>
          </a:p>
        </p:txBody>
      </p:sp>
      <p:sp>
        <p:nvSpPr>
          <p:cNvPr id="3" name="Content Placeholder 2"/>
          <p:cNvSpPr>
            <a:spLocks noGrp="1"/>
          </p:cNvSpPr>
          <p:nvPr>
            <p:ph idx="1"/>
          </p:nvPr>
        </p:nvSpPr>
        <p:spPr>
          <a:xfrm>
            <a:off x="290455" y="1759188"/>
            <a:ext cx="11327803" cy="4420591"/>
          </a:xfrm>
        </p:spPr>
        <p:txBody>
          <a:bodyPr>
            <a:normAutofit/>
          </a:bodyPr>
          <a:lstStyle/>
          <a:p>
            <a:pPr>
              <a:spcBef>
                <a:spcPts val="600"/>
              </a:spcBef>
              <a:spcAft>
                <a:spcPts val="600"/>
              </a:spcAft>
            </a:pPr>
            <a:r>
              <a:rPr lang="en-US" sz="3200" dirty="0"/>
              <a:t>Calculates a</a:t>
            </a:r>
            <a:r>
              <a:rPr lang="en-US" dirty="0"/>
              <a:t>verage distance between all student test scores and lowest possible scale score for the Standard Met Achievement Level (Level 3) for that grade level</a:t>
            </a:r>
          </a:p>
          <a:p>
            <a:pPr lvl="1">
              <a:spcBef>
                <a:spcPts val="600"/>
              </a:spcBef>
              <a:spcAft>
                <a:spcPts val="1200"/>
              </a:spcAft>
            </a:pPr>
            <a:r>
              <a:rPr lang="en-US" dirty="0"/>
              <a:t>Average DFS is calculated for each LEA, school, and student group. </a:t>
            </a:r>
          </a:p>
          <a:p>
            <a:pPr>
              <a:spcAft>
                <a:spcPts val="600"/>
              </a:spcAft>
            </a:pPr>
            <a:r>
              <a:rPr lang="en-US" dirty="0"/>
              <a:t>Performance levels (colors) are based on DFS</a:t>
            </a:r>
          </a:p>
          <a:p>
            <a:pPr lvl="1">
              <a:spcBef>
                <a:spcPts val="600"/>
              </a:spcBef>
              <a:spcAft>
                <a:spcPts val="600"/>
              </a:spcAft>
            </a:pPr>
            <a:endParaRPr lang="en-US" dirty="0"/>
          </a:p>
          <a:p>
            <a:pPr lvl="1">
              <a:spcBef>
                <a:spcPts val="600"/>
              </a:spcBef>
              <a:spcAft>
                <a:spcPts val="600"/>
              </a:spcAft>
            </a:pPr>
            <a:endParaRPr lang="en-US" dirty="0"/>
          </a:p>
          <a:p>
            <a:endParaRPr lang="en-US" dirty="0"/>
          </a:p>
        </p:txBody>
      </p:sp>
      <p:sp>
        <p:nvSpPr>
          <p:cNvPr id="4" name="Footer Placeholder 3"/>
          <p:cNvSpPr>
            <a:spLocks noGrp="1"/>
          </p:cNvSpPr>
          <p:nvPr>
            <p:ph type="ftr" sz="quarter" idx="11"/>
          </p:nvPr>
        </p:nvSpPr>
        <p:spPr/>
        <p:txBody>
          <a:bodyPr/>
          <a:lstStyle/>
          <a:p>
            <a:r>
              <a:rPr lang="en-US"/>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61</a:t>
            </a:fld>
            <a:endParaRPr lang="en-US" dirty="0">
              <a:solidFill>
                <a:prstClr val="black">
                  <a:tint val="75000"/>
                </a:prstClr>
              </a:solidFill>
            </a:endParaRPr>
          </a:p>
        </p:txBody>
      </p:sp>
    </p:spTree>
    <p:extLst>
      <p:ext uri="{BB962C8B-B14F-4D97-AF65-F5344CB8AC3E}">
        <p14:creationId xmlns:p14="http://schemas.microsoft.com/office/powerpoint/2010/main" val="14774759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DD8F4-1D78-40C5-B2AD-6AE4A29B9E13}"/>
              </a:ext>
            </a:extLst>
          </p:cNvPr>
          <p:cNvSpPr>
            <a:spLocks noGrp="1"/>
          </p:cNvSpPr>
          <p:nvPr>
            <p:ph type="title"/>
          </p:nvPr>
        </p:nvSpPr>
        <p:spPr>
          <a:xfrm>
            <a:off x="225468" y="-1"/>
            <a:ext cx="11849332" cy="1127343"/>
          </a:xfrm>
        </p:spPr>
        <p:txBody>
          <a:bodyPr>
            <a:normAutofit/>
          </a:bodyPr>
          <a:lstStyle/>
          <a:p>
            <a:r>
              <a:rPr lang="en-US" sz="3400" dirty="0"/>
              <a:t>DFS Example: Grade 5 Smarter Balanced Summative Assessments in Mathematics</a:t>
            </a:r>
          </a:p>
        </p:txBody>
      </p:sp>
      <p:sp>
        <p:nvSpPr>
          <p:cNvPr id="3" name="Text Placeholder 2">
            <a:extLst>
              <a:ext uri="{FF2B5EF4-FFF2-40B4-BE49-F238E27FC236}">
                <a16:creationId xmlns:a16="http://schemas.microsoft.com/office/drawing/2014/main" id="{8E5FD674-0BD3-4061-8513-5BB3335B2DA1}"/>
              </a:ext>
            </a:extLst>
          </p:cNvPr>
          <p:cNvSpPr>
            <a:spLocks noGrp="1"/>
          </p:cNvSpPr>
          <p:nvPr>
            <p:ph type="body" idx="1"/>
          </p:nvPr>
        </p:nvSpPr>
        <p:spPr>
          <a:xfrm>
            <a:off x="2042641" y="1127342"/>
            <a:ext cx="8791184" cy="1334871"/>
          </a:xfrm>
        </p:spPr>
        <p:txBody>
          <a:bodyPr/>
          <a:lstStyle/>
          <a:p>
            <a:r>
              <a:rPr lang="en-US" sz="2800" dirty="0">
                <a:solidFill>
                  <a:prstClr val="black"/>
                </a:solidFill>
              </a:rPr>
              <a:t>A Grade 5 student received a score of </a:t>
            </a:r>
            <a:r>
              <a:rPr lang="en-US" sz="2800" dirty="0">
                <a:solidFill>
                  <a:srgbClr val="CC00CC"/>
                </a:solidFill>
              </a:rPr>
              <a:t>2,505</a:t>
            </a:r>
            <a:r>
              <a:rPr lang="en-US" sz="2800" dirty="0">
                <a:solidFill>
                  <a:prstClr val="black"/>
                </a:solidFill>
              </a:rPr>
              <a:t>. </a:t>
            </a:r>
          </a:p>
          <a:p>
            <a:endParaRPr lang="en-US" dirty="0"/>
          </a:p>
        </p:txBody>
      </p:sp>
      <p:sp>
        <p:nvSpPr>
          <p:cNvPr id="6" name="Content Placeholder 5">
            <a:extLst>
              <a:ext uri="{FF2B5EF4-FFF2-40B4-BE49-F238E27FC236}">
                <a16:creationId xmlns:a16="http://schemas.microsoft.com/office/drawing/2014/main" id="{DA3EBBBC-F7D3-4B10-A89E-7CD81C9D5497}"/>
              </a:ext>
            </a:extLst>
          </p:cNvPr>
          <p:cNvSpPr>
            <a:spLocks noGrp="1"/>
          </p:cNvSpPr>
          <p:nvPr>
            <p:ph sz="quarter" idx="4"/>
          </p:nvPr>
        </p:nvSpPr>
        <p:spPr>
          <a:xfrm>
            <a:off x="225468" y="5252212"/>
            <a:ext cx="11849332" cy="1286701"/>
          </a:xfrm>
        </p:spPr>
        <p:txBody>
          <a:bodyPr>
            <a:normAutofit/>
          </a:bodyPr>
          <a:lstStyle/>
          <a:p>
            <a:pPr eaLnBrk="0" fontAlgn="base" hangingPunct="0">
              <a:spcBef>
                <a:spcPct val="0"/>
              </a:spcBef>
              <a:spcAft>
                <a:spcPct val="0"/>
              </a:spcAft>
            </a:pPr>
            <a:r>
              <a:rPr lang="en-US" sz="2400" dirty="0">
                <a:solidFill>
                  <a:prstClr val="black"/>
                </a:solidFill>
              </a:rPr>
              <a:t>Student scored 2,505. This is 23 points below the lowest possible score for Level 3. The student’s DFS for mathematics is -23 points.   </a:t>
            </a:r>
          </a:p>
          <a:p>
            <a:pPr algn="ctr" eaLnBrk="0" fontAlgn="base" hangingPunct="0">
              <a:spcBef>
                <a:spcPct val="0"/>
              </a:spcBef>
              <a:spcAft>
                <a:spcPct val="0"/>
              </a:spcAft>
            </a:pPr>
            <a:r>
              <a:rPr lang="en-US" sz="2800" dirty="0">
                <a:solidFill>
                  <a:prstClr val="black"/>
                </a:solidFill>
              </a:rPr>
              <a:t>(</a:t>
            </a:r>
            <a:r>
              <a:rPr lang="en-US" sz="2800" b="1" dirty="0">
                <a:solidFill>
                  <a:srgbClr val="CC00CC"/>
                </a:solidFill>
              </a:rPr>
              <a:t>2,505 </a:t>
            </a:r>
            <a:r>
              <a:rPr lang="en-US" sz="2800" dirty="0">
                <a:solidFill>
                  <a:prstClr val="black"/>
                </a:solidFill>
              </a:rPr>
              <a:t>–</a:t>
            </a:r>
            <a:r>
              <a:rPr lang="en-US" sz="2800" b="1" dirty="0">
                <a:solidFill>
                  <a:srgbClr val="CC00CC"/>
                </a:solidFill>
              </a:rPr>
              <a:t> </a:t>
            </a:r>
            <a:r>
              <a:rPr lang="en-US" sz="2800" b="1" dirty="0">
                <a:solidFill>
                  <a:srgbClr val="C00000"/>
                </a:solidFill>
              </a:rPr>
              <a:t>2,528</a:t>
            </a:r>
            <a:r>
              <a:rPr lang="en-US" sz="2800" dirty="0">
                <a:solidFill>
                  <a:prstClr val="black"/>
                </a:solidFill>
              </a:rPr>
              <a:t> = -23 points)</a:t>
            </a:r>
          </a:p>
          <a:p>
            <a:endParaRPr lang="en-US" dirty="0"/>
          </a:p>
        </p:txBody>
      </p:sp>
      <p:sp>
        <p:nvSpPr>
          <p:cNvPr id="7" name="Footer Placeholder 6">
            <a:extLst>
              <a:ext uri="{FF2B5EF4-FFF2-40B4-BE49-F238E27FC236}">
                <a16:creationId xmlns:a16="http://schemas.microsoft.com/office/drawing/2014/main" id="{7BCEA5D5-12E8-40CB-A9A6-B852394E6D5F}"/>
              </a:ext>
            </a:extLst>
          </p:cNvPr>
          <p:cNvSpPr>
            <a:spLocks noGrp="1"/>
          </p:cNvSpPr>
          <p:nvPr>
            <p:ph type="ftr" sz="quarter" idx="11"/>
          </p:nvPr>
        </p:nvSpPr>
        <p:spPr/>
        <p:txBody>
          <a:bodyPr/>
          <a:lstStyle/>
          <a:p>
            <a:r>
              <a:rPr lang="en-US"/>
              <a:t>California Department of Education</a:t>
            </a:r>
            <a:endParaRPr lang="en-US" dirty="0"/>
          </a:p>
        </p:txBody>
      </p:sp>
      <p:sp>
        <p:nvSpPr>
          <p:cNvPr id="8" name="Slide Number Placeholder 7">
            <a:extLst>
              <a:ext uri="{FF2B5EF4-FFF2-40B4-BE49-F238E27FC236}">
                <a16:creationId xmlns:a16="http://schemas.microsoft.com/office/drawing/2014/main" id="{8B864EE8-0E20-46ED-8231-5907A1B1E50A}"/>
              </a:ext>
            </a:extLst>
          </p:cNvPr>
          <p:cNvSpPr>
            <a:spLocks noGrp="1"/>
          </p:cNvSpPr>
          <p:nvPr>
            <p:ph type="sldNum" sz="quarter" idx="12"/>
          </p:nvPr>
        </p:nvSpPr>
        <p:spPr/>
        <p:txBody>
          <a:bodyPr/>
          <a:lstStyle/>
          <a:p>
            <a:fld id="{E3F07B27-5348-4263-B67F-EF7FF0A6AD4A}" type="slidenum">
              <a:rPr lang="en-US" smtClean="0">
                <a:solidFill>
                  <a:prstClr val="black">
                    <a:tint val="75000"/>
                  </a:prstClr>
                </a:solidFill>
              </a:rPr>
              <a:pPr/>
              <a:t>62</a:t>
            </a:fld>
            <a:endParaRPr lang="en-US" dirty="0">
              <a:solidFill>
                <a:prstClr val="black">
                  <a:tint val="75000"/>
                </a:prstClr>
              </a:solidFill>
            </a:endParaRPr>
          </a:p>
        </p:txBody>
      </p:sp>
      <p:pic>
        <p:nvPicPr>
          <p:cNvPr id="9" name="Content Placeholder 8" descr="Graphic showing student score of 2,505, which is lower than the lowest grade 5 math scale score range of 2,528. ">
            <a:extLst>
              <a:ext uri="{FF2B5EF4-FFF2-40B4-BE49-F238E27FC236}">
                <a16:creationId xmlns:a16="http://schemas.microsoft.com/office/drawing/2014/main" id="{EE803DD9-99F6-479A-9819-3A2F73ED4536}"/>
              </a:ext>
            </a:extLst>
          </p:cNvPr>
          <p:cNvPicPr>
            <a:picLocks noGrp="1" noChangeAspect="1"/>
          </p:cNvPicPr>
          <p:nvPr>
            <p:ph sz="half" idx="2"/>
          </p:nvPr>
        </p:nvPicPr>
        <p:blipFill>
          <a:blip r:embed="rId2"/>
          <a:stretch>
            <a:fillRect/>
          </a:stretch>
        </p:blipFill>
        <p:spPr>
          <a:xfrm>
            <a:off x="1880992" y="2002583"/>
            <a:ext cx="8430017" cy="3127537"/>
          </a:xfrm>
          <a:prstGeom prst="rect">
            <a:avLst/>
          </a:prstGeom>
        </p:spPr>
      </p:pic>
    </p:spTree>
    <p:extLst>
      <p:ext uri="{BB962C8B-B14F-4D97-AF65-F5344CB8AC3E}">
        <p14:creationId xmlns:p14="http://schemas.microsoft.com/office/powerpoint/2010/main" val="788355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FB012-D9F1-494A-96D3-BB30F52DBB97}"/>
              </a:ext>
            </a:extLst>
          </p:cNvPr>
          <p:cNvSpPr>
            <a:spLocks noGrp="1"/>
          </p:cNvSpPr>
          <p:nvPr>
            <p:ph type="title"/>
          </p:nvPr>
        </p:nvSpPr>
        <p:spPr/>
        <p:txBody>
          <a:bodyPr/>
          <a:lstStyle/>
          <a:p>
            <a:r>
              <a:rPr lang="en-US" dirty="0"/>
              <a:t>Proposal to Include the CAAs</a:t>
            </a:r>
          </a:p>
        </p:txBody>
      </p:sp>
      <p:sp>
        <p:nvSpPr>
          <p:cNvPr id="3" name="Content Placeholder 2">
            <a:extLst>
              <a:ext uri="{FF2B5EF4-FFF2-40B4-BE49-F238E27FC236}">
                <a16:creationId xmlns:a16="http://schemas.microsoft.com/office/drawing/2014/main" id="{64C917C8-ABBD-4EF1-83A2-7371CEB95BA3}"/>
              </a:ext>
            </a:extLst>
          </p:cNvPr>
          <p:cNvSpPr>
            <a:spLocks noGrp="1"/>
          </p:cNvSpPr>
          <p:nvPr>
            <p:ph idx="1"/>
          </p:nvPr>
        </p:nvSpPr>
        <p:spPr>
          <a:xfrm>
            <a:off x="211016" y="1433689"/>
            <a:ext cx="11582400" cy="4743274"/>
          </a:xfrm>
        </p:spPr>
        <p:txBody>
          <a:bodyPr>
            <a:normAutofit/>
          </a:bodyPr>
          <a:lstStyle/>
          <a:p>
            <a:r>
              <a:rPr lang="en-US" dirty="0"/>
              <a:t>To date, the DFS has been based on Smarter Balanced Summative Assessments only</a:t>
            </a:r>
          </a:p>
          <a:p>
            <a:r>
              <a:rPr lang="en-US" dirty="0"/>
              <a:t>U.S. Department of Education requires the incorporation of the CAAs in DFS</a:t>
            </a:r>
          </a:p>
          <a:p>
            <a:pPr lvl="1"/>
            <a:r>
              <a:rPr lang="en-US" dirty="0"/>
              <a:t>Three methodologies have been considered by the Technical Design Group (TDG) and other stakeholders</a:t>
            </a:r>
          </a:p>
          <a:p>
            <a:pPr lvl="1"/>
            <a:r>
              <a:rPr lang="en-US" dirty="0"/>
              <a:t>Methodologies and recommendation will be proposed to the SBE in September 2019</a:t>
            </a:r>
          </a:p>
        </p:txBody>
      </p:sp>
      <p:sp>
        <p:nvSpPr>
          <p:cNvPr id="4" name="Footer Placeholder 3">
            <a:extLst>
              <a:ext uri="{FF2B5EF4-FFF2-40B4-BE49-F238E27FC236}">
                <a16:creationId xmlns:a16="http://schemas.microsoft.com/office/drawing/2014/main" id="{08AACD76-1C9E-425C-84F8-0692A03FAC84}"/>
              </a:ext>
            </a:extLst>
          </p:cNvPr>
          <p:cNvSpPr>
            <a:spLocks noGrp="1"/>
          </p:cNvSpPr>
          <p:nvPr>
            <p:ph type="ftr" sz="quarter" idx="11"/>
          </p:nvPr>
        </p:nvSpPr>
        <p:spPr/>
        <p:txBody>
          <a:bodyPr/>
          <a:lstStyle/>
          <a:p>
            <a:r>
              <a:rPr lang="en-US"/>
              <a:t>California Department of Education</a:t>
            </a:r>
            <a:endParaRPr lang="en-US" dirty="0"/>
          </a:p>
        </p:txBody>
      </p:sp>
      <p:sp>
        <p:nvSpPr>
          <p:cNvPr id="5" name="Slide Number Placeholder 4">
            <a:extLst>
              <a:ext uri="{FF2B5EF4-FFF2-40B4-BE49-F238E27FC236}">
                <a16:creationId xmlns:a16="http://schemas.microsoft.com/office/drawing/2014/main" id="{7EC9F5CB-C2BB-483D-BE44-0F18FC7613D1}"/>
              </a:ext>
            </a:extLst>
          </p:cNvPr>
          <p:cNvSpPr>
            <a:spLocks noGrp="1"/>
          </p:cNvSpPr>
          <p:nvPr>
            <p:ph type="sldNum" sz="quarter" idx="12"/>
          </p:nvPr>
        </p:nvSpPr>
        <p:spPr/>
        <p:txBody>
          <a:bodyPr/>
          <a:lstStyle/>
          <a:p>
            <a:fld id="{E3F07B27-5348-4263-B67F-EF7FF0A6AD4A}" type="slidenum">
              <a:rPr lang="en-US" smtClean="0">
                <a:solidFill>
                  <a:prstClr val="black">
                    <a:tint val="75000"/>
                  </a:prstClr>
                </a:solidFill>
              </a:rPr>
              <a:pPr/>
              <a:t>63</a:t>
            </a:fld>
            <a:endParaRPr lang="en-US" dirty="0">
              <a:solidFill>
                <a:prstClr val="black">
                  <a:tint val="75000"/>
                </a:prstClr>
              </a:solidFill>
            </a:endParaRPr>
          </a:p>
        </p:txBody>
      </p:sp>
    </p:spTree>
    <p:extLst>
      <p:ext uri="{BB962C8B-B14F-4D97-AF65-F5344CB8AC3E}">
        <p14:creationId xmlns:p14="http://schemas.microsoft.com/office/powerpoint/2010/main" val="25543375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Rate Is Also a Factor</a:t>
            </a:r>
          </a:p>
        </p:txBody>
      </p:sp>
      <p:sp>
        <p:nvSpPr>
          <p:cNvPr id="3" name="Content Placeholder 2"/>
          <p:cNvSpPr>
            <a:spLocks noGrp="1"/>
          </p:cNvSpPr>
          <p:nvPr>
            <p:ph idx="1"/>
          </p:nvPr>
        </p:nvSpPr>
        <p:spPr>
          <a:xfrm>
            <a:off x="211016" y="1582616"/>
            <a:ext cx="11582400" cy="4594347"/>
          </a:xfrm>
        </p:spPr>
        <p:txBody>
          <a:bodyPr>
            <a:normAutofit/>
          </a:bodyPr>
          <a:lstStyle/>
          <a:p>
            <a:pPr>
              <a:spcBef>
                <a:spcPts val="600"/>
              </a:spcBef>
              <a:spcAft>
                <a:spcPts val="600"/>
              </a:spcAft>
            </a:pPr>
            <a:r>
              <a:rPr lang="en-US" dirty="0"/>
              <a:t>ESSA requires schools to have at least 95 percent of its students participate on the standardized assessments. </a:t>
            </a:r>
          </a:p>
          <a:p>
            <a:pPr lvl="1">
              <a:spcBef>
                <a:spcPts val="600"/>
              </a:spcBef>
              <a:spcAft>
                <a:spcPts val="600"/>
              </a:spcAft>
            </a:pPr>
            <a:r>
              <a:rPr lang="en-US" dirty="0"/>
              <a:t>Therefore, if an LEA, school, or student group does not meet the 95 percent participation rate target, the percent of students needed to bring it to 95 percent will be factored into the DFS results.</a:t>
            </a:r>
          </a:p>
          <a:p>
            <a:pPr>
              <a:spcBef>
                <a:spcPts val="600"/>
              </a:spcBef>
              <a:spcAft>
                <a:spcPts val="600"/>
              </a:spcAft>
            </a:pPr>
            <a:r>
              <a:rPr lang="en-US" dirty="0"/>
              <a:t>The participation count includes students who take the Smarter Balanced Assessment and those who take the CAAs.</a:t>
            </a:r>
          </a:p>
          <a:p>
            <a:endParaRPr lang="en-US" dirty="0"/>
          </a:p>
        </p:txBody>
      </p:sp>
      <p:sp>
        <p:nvSpPr>
          <p:cNvPr id="4" name="Footer Placeholder 3"/>
          <p:cNvSpPr>
            <a:spLocks noGrp="1"/>
          </p:cNvSpPr>
          <p:nvPr>
            <p:ph type="ftr" sz="quarter" idx="11"/>
          </p:nvPr>
        </p:nvSpPr>
        <p:spPr/>
        <p:txBody>
          <a:bodyPr/>
          <a:lstStyle/>
          <a:p>
            <a:r>
              <a:rPr lang="en-US"/>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t>64</a:t>
            </a:fld>
            <a:endParaRPr lang="en-US" dirty="0"/>
          </a:p>
        </p:txBody>
      </p:sp>
    </p:spTree>
    <p:extLst>
      <p:ext uri="{BB962C8B-B14F-4D97-AF65-F5344CB8AC3E}">
        <p14:creationId xmlns:p14="http://schemas.microsoft.com/office/powerpoint/2010/main" val="11194009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Separate Cut Scores by Grade Spans </a:t>
            </a:r>
          </a:p>
        </p:txBody>
      </p:sp>
      <p:sp>
        <p:nvSpPr>
          <p:cNvPr id="3" name="Content Placeholder 2"/>
          <p:cNvSpPr>
            <a:spLocks noGrp="1"/>
          </p:cNvSpPr>
          <p:nvPr>
            <p:ph sz="half" idx="1"/>
          </p:nvPr>
        </p:nvSpPr>
        <p:spPr>
          <a:xfrm>
            <a:off x="362712" y="1460349"/>
            <a:ext cx="11430704" cy="1290108"/>
          </a:xfrm>
        </p:spPr>
        <p:txBody>
          <a:bodyPr>
            <a:normAutofit/>
          </a:bodyPr>
          <a:lstStyle/>
          <a:p>
            <a:r>
              <a:rPr lang="en-US" dirty="0"/>
              <a:t>To date, the SBE has approved cut scores based on district and school type for ELA and mathematics. </a:t>
            </a:r>
          </a:p>
          <a:p>
            <a:pPr marL="0" indent="0">
              <a:buNone/>
            </a:pPr>
            <a:endParaRPr lang="en-US" dirty="0"/>
          </a:p>
        </p:txBody>
      </p:sp>
      <p:graphicFrame>
        <p:nvGraphicFramePr>
          <p:cNvPr id="7" name="Content Placeholder 6" descr="Separate cut scores for ELA and math have been approved by the State Board. These cut scores differ by grade span. "/>
          <p:cNvGraphicFramePr>
            <a:graphicFrameLocks noGrp="1"/>
          </p:cNvGraphicFramePr>
          <p:nvPr>
            <p:ph sz="half" idx="2"/>
            <p:extLst>
              <p:ext uri="{D42A27DB-BD31-4B8C-83A1-F6EECF244321}">
                <p14:modId xmlns:p14="http://schemas.microsoft.com/office/powerpoint/2010/main" val="2608292652"/>
              </p:ext>
            </p:extLst>
          </p:nvPr>
        </p:nvGraphicFramePr>
        <p:xfrm>
          <a:off x="926042" y="2886907"/>
          <a:ext cx="10596564" cy="2694054"/>
        </p:xfrm>
        <a:graphic>
          <a:graphicData uri="http://schemas.openxmlformats.org/drawingml/2006/table">
            <a:tbl>
              <a:tblPr firstRow="1" bandRow="1">
                <a:tableStyleId>{93296810-A885-4BE3-A3E7-6D5BEEA58F35}</a:tableStyleId>
              </a:tblPr>
              <a:tblGrid>
                <a:gridCol w="4616802">
                  <a:extLst>
                    <a:ext uri="{9D8B030D-6E8A-4147-A177-3AD203B41FA5}">
                      <a16:colId xmlns:a16="http://schemas.microsoft.com/office/drawing/2014/main" val="20000"/>
                    </a:ext>
                  </a:extLst>
                </a:gridCol>
                <a:gridCol w="5979762">
                  <a:extLst>
                    <a:ext uri="{9D8B030D-6E8A-4147-A177-3AD203B41FA5}">
                      <a16:colId xmlns:a16="http://schemas.microsoft.com/office/drawing/2014/main" val="20001"/>
                    </a:ext>
                  </a:extLst>
                </a:gridCol>
              </a:tblGrid>
              <a:tr h="370840">
                <a:tc>
                  <a:txBody>
                    <a:bodyPr/>
                    <a:lstStyle/>
                    <a:p>
                      <a:pPr marL="0" marR="0" algn="ctr">
                        <a:lnSpc>
                          <a:spcPct val="115000"/>
                        </a:lnSpc>
                        <a:spcBef>
                          <a:spcPts val="0"/>
                        </a:spcBef>
                        <a:spcAft>
                          <a:spcPts val="0"/>
                        </a:spcAft>
                        <a:tabLst>
                          <a:tab pos="520700" algn="l"/>
                        </a:tabLst>
                      </a:pPr>
                      <a:r>
                        <a:rPr lang="en-US" sz="2800" b="1" dirty="0">
                          <a:solidFill>
                            <a:schemeClr val="tx1"/>
                          </a:solidFill>
                          <a:effectLst/>
                          <a:latin typeface="Arial" panose="020B0604020202020204" pitchFamily="34" charset="0"/>
                          <a:ea typeface="Arial" panose="020B0604020202020204" pitchFamily="34" charset="0"/>
                          <a:cs typeface="Arial" panose="020B0604020202020204" pitchFamily="34" charset="0"/>
                        </a:rPr>
                        <a:t>Grades 3-8 Cut Scores</a:t>
                      </a:r>
                      <a:endParaRPr lang="en-US" sz="2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520700" algn="l"/>
                        </a:tabLst>
                      </a:pPr>
                      <a:r>
                        <a:rPr lang="en-US" sz="2800" b="1" dirty="0">
                          <a:solidFill>
                            <a:schemeClr val="tx1"/>
                          </a:solidFill>
                          <a:effectLst/>
                          <a:latin typeface="Arial" panose="020B0604020202020204" pitchFamily="34" charset="0"/>
                          <a:ea typeface="Arial" panose="020B0604020202020204" pitchFamily="34" charset="0"/>
                          <a:cs typeface="Arial" panose="020B0604020202020204" pitchFamily="34" charset="0"/>
                        </a:rPr>
                        <a:t>Grade 11 Cut Scores</a:t>
                      </a:r>
                      <a:endParaRPr lang="en-US" sz="2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70840">
                <a:tc>
                  <a:txBody>
                    <a:bodyPr/>
                    <a:lstStyle/>
                    <a:p>
                      <a:pPr marL="0" marR="0">
                        <a:lnSpc>
                          <a:spcPct val="115000"/>
                        </a:lnSpc>
                        <a:spcBef>
                          <a:spcPts val="0"/>
                        </a:spcBef>
                        <a:spcAft>
                          <a:spcPts val="0"/>
                        </a:spcAft>
                        <a:tabLst>
                          <a:tab pos="520700" algn="l"/>
                        </a:tabLst>
                      </a:pPr>
                      <a:r>
                        <a:rPr lang="en-US" sz="2800" dirty="0">
                          <a:effectLst/>
                          <a:latin typeface="Arial" panose="020B0604020202020204" pitchFamily="34" charset="0"/>
                          <a:ea typeface="Arial" panose="020B0604020202020204" pitchFamily="34" charset="0"/>
                          <a:cs typeface="Arial" panose="020B0604020202020204" pitchFamily="34" charset="0"/>
                        </a:rPr>
                        <a:t>Elementary School</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520700" algn="l"/>
                        </a:tabLst>
                      </a:pPr>
                      <a:r>
                        <a:rPr lang="en-US" sz="2800">
                          <a:effectLst/>
                          <a:latin typeface="Arial" panose="020B0604020202020204" pitchFamily="34" charset="0"/>
                          <a:ea typeface="Arial" panose="020B0604020202020204" pitchFamily="34" charset="0"/>
                          <a:cs typeface="Arial" panose="020B0604020202020204" pitchFamily="34" charset="0"/>
                        </a:rPr>
                        <a:t>High School (serving grades 7–12 )</a:t>
                      </a:r>
                      <a:endParaRPr lang="en-US"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70840">
                <a:tc>
                  <a:txBody>
                    <a:bodyPr/>
                    <a:lstStyle/>
                    <a:p>
                      <a:pPr marL="0" marR="0">
                        <a:lnSpc>
                          <a:spcPct val="115000"/>
                        </a:lnSpc>
                        <a:spcBef>
                          <a:spcPts val="0"/>
                        </a:spcBef>
                        <a:spcAft>
                          <a:spcPts val="0"/>
                        </a:spcAft>
                        <a:tabLst>
                          <a:tab pos="520700" algn="l"/>
                        </a:tabLst>
                      </a:pPr>
                      <a:r>
                        <a:rPr lang="en-US" sz="2800" dirty="0">
                          <a:effectLst/>
                          <a:latin typeface="Arial" panose="020B0604020202020204" pitchFamily="34" charset="0"/>
                          <a:ea typeface="Arial" panose="020B0604020202020204" pitchFamily="34" charset="0"/>
                          <a:cs typeface="Arial" panose="020B0604020202020204" pitchFamily="34" charset="0"/>
                        </a:rPr>
                        <a:t>Middle School</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520700" algn="l"/>
                        </a:tabLst>
                      </a:pPr>
                      <a:r>
                        <a:rPr lang="en-US" sz="2800">
                          <a:effectLst/>
                          <a:latin typeface="Arial" panose="020B0604020202020204" pitchFamily="34" charset="0"/>
                          <a:ea typeface="Arial" panose="020B0604020202020204" pitchFamily="34" charset="0"/>
                          <a:cs typeface="Arial" panose="020B0604020202020204" pitchFamily="34" charset="0"/>
                        </a:rPr>
                        <a:t>High School District </a:t>
                      </a:r>
                      <a:endParaRPr lang="en-US"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70840">
                <a:tc>
                  <a:txBody>
                    <a:bodyPr/>
                    <a:lstStyle/>
                    <a:p>
                      <a:pPr marL="0" marR="0">
                        <a:lnSpc>
                          <a:spcPct val="115000"/>
                        </a:lnSpc>
                        <a:spcBef>
                          <a:spcPts val="0"/>
                        </a:spcBef>
                        <a:spcAft>
                          <a:spcPts val="0"/>
                        </a:spcAft>
                        <a:tabLst>
                          <a:tab pos="520700" algn="l"/>
                        </a:tabLst>
                      </a:pPr>
                      <a:r>
                        <a:rPr lang="en-US" sz="2800" dirty="0">
                          <a:effectLst/>
                          <a:latin typeface="Arial" panose="020B0604020202020204" pitchFamily="34" charset="0"/>
                          <a:ea typeface="Arial" panose="020B0604020202020204" pitchFamily="34" charset="0"/>
                          <a:cs typeface="Arial" panose="020B0604020202020204" pitchFamily="34" charset="0"/>
                        </a:rPr>
                        <a:t>K–12 School </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520700" algn="l"/>
                        </a:tabLst>
                      </a:pPr>
                      <a:r>
                        <a:rPr lang="en-US" sz="2800" dirty="0">
                          <a:effectLst/>
                          <a:latin typeface="Arial" panose="020B0604020202020204" pitchFamily="34" charset="0"/>
                          <a:ea typeface="Arial" panose="020B0604020202020204" pitchFamily="34" charset="0"/>
                          <a:cs typeface="Arial" panose="020B0604020202020204" pitchFamily="34" charset="0"/>
                        </a:rPr>
                        <a:t>(blank)</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70840">
                <a:tc>
                  <a:txBody>
                    <a:bodyPr/>
                    <a:lstStyle/>
                    <a:p>
                      <a:pPr marL="0" marR="0">
                        <a:lnSpc>
                          <a:spcPct val="115000"/>
                        </a:lnSpc>
                        <a:spcBef>
                          <a:spcPts val="0"/>
                        </a:spcBef>
                        <a:spcAft>
                          <a:spcPts val="0"/>
                        </a:spcAft>
                        <a:tabLst>
                          <a:tab pos="520700" algn="l"/>
                        </a:tabLst>
                      </a:pPr>
                      <a:r>
                        <a:rPr lang="en-US" sz="2800">
                          <a:effectLst/>
                          <a:latin typeface="Arial" panose="020B0604020202020204" pitchFamily="34" charset="0"/>
                          <a:ea typeface="Arial" panose="020B0604020202020204" pitchFamily="34" charset="0"/>
                          <a:cs typeface="Arial" panose="020B0604020202020204" pitchFamily="34" charset="0"/>
                        </a:rPr>
                        <a:t>Elementary School District</a:t>
                      </a:r>
                      <a:endParaRPr lang="en-US"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520700" algn="l"/>
                        </a:tabLst>
                      </a:pPr>
                      <a:r>
                        <a:rPr lang="en-US" sz="2800" dirty="0">
                          <a:effectLst/>
                          <a:latin typeface="Arial" panose="020B0604020202020204" pitchFamily="34" charset="0"/>
                          <a:ea typeface="Arial" panose="020B0604020202020204" pitchFamily="34" charset="0"/>
                          <a:cs typeface="Arial" panose="020B0604020202020204" pitchFamily="34" charset="0"/>
                        </a:rPr>
                        <a:t>(blank)</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70840">
                <a:tc>
                  <a:txBody>
                    <a:bodyPr/>
                    <a:lstStyle/>
                    <a:p>
                      <a:pPr marL="0" marR="0">
                        <a:lnSpc>
                          <a:spcPct val="115000"/>
                        </a:lnSpc>
                        <a:spcBef>
                          <a:spcPts val="0"/>
                        </a:spcBef>
                        <a:spcAft>
                          <a:spcPts val="0"/>
                        </a:spcAft>
                        <a:tabLst>
                          <a:tab pos="520700" algn="l"/>
                        </a:tabLst>
                      </a:pPr>
                      <a:r>
                        <a:rPr lang="en-US" sz="2800">
                          <a:effectLst/>
                          <a:latin typeface="Arial" panose="020B0604020202020204" pitchFamily="34" charset="0"/>
                          <a:ea typeface="Arial" panose="020B0604020202020204" pitchFamily="34" charset="0"/>
                          <a:cs typeface="Arial" panose="020B0604020202020204" pitchFamily="34" charset="0"/>
                        </a:rPr>
                        <a:t>Unified School District </a:t>
                      </a:r>
                      <a:endParaRPr lang="en-US"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tabLst>
                          <a:tab pos="520700" algn="l"/>
                        </a:tabLst>
                      </a:pPr>
                      <a:r>
                        <a:rPr lang="en-US" sz="2800" dirty="0">
                          <a:effectLst/>
                          <a:latin typeface="Arial" panose="020B0604020202020204" pitchFamily="34" charset="0"/>
                          <a:ea typeface="Arial" panose="020B0604020202020204" pitchFamily="34" charset="0"/>
                          <a:cs typeface="Arial" panose="020B0604020202020204" pitchFamily="34" charset="0"/>
                        </a:rPr>
                        <a:t>(blank)</a:t>
                      </a:r>
                      <a:endParaRPr lang="en-US"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5" name="Footer Placeholder 4"/>
          <p:cNvSpPr>
            <a:spLocks noGrp="1"/>
          </p:cNvSpPr>
          <p:nvPr>
            <p:ph type="ftr" sz="quarter" idx="11"/>
          </p:nvPr>
        </p:nvSpPr>
        <p:spPr>
          <a:xfrm>
            <a:off x="4038600" y="6363608"/>
            <a:ext cx="4114800" cy="365125"/>
          </a:xfrm>
        </p:spPr>
        <p:txBody>
          <a:bodyPr/>
          <a:lstStyle/>
          <a:p>
            <a:r>
              <a:rPr lang="en-US"/>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65</a:t>
            </a:fld>
            <a:endParaRPr lang="en-US" dirty="0">
              <a:solidFill>
                <a:prstClr val="black">
                  <a:tint val="75000"/>
                </a:prstClr>
              </a:solidFill>
            </a:endParaRPr>
          </a:p>
        </p:txBody>
      </p:sp>
    </p:spTree>
    <p:extLst>
      <p:ext uri="{BB962C8B-B14F-4D97-AF65-F5344CB8AC3E}">
        <p14:creationId xmlns:p14="http://schemas.microsoft.com/office/powerpoint/2010/main" val="15546518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1564D-0415-44CF-83B0-58C410FADA96}"/>
              </a:ext>
            </a:extLst>
          </p:cNvPr>
          <p:cNvSpPr>
            <a:spLocks noGrp="1"/>
          </p:cNvSpPr>
          <p:nvPr>
            <p:ph type="title"/>
          </p:nvPr>
        </p:nvSpPr>
        <p:spPr/>
        <p:txBody>
          <a:bodyPr/>
          <a:lstStyle/>
          <a:p>
            <a:r>
              <a:rPr lang="en-US" dirty="0"/>
              <a:t>Proposed </a:t>
            </a:r>
            <a:r>
              <a:rPr lang="en-US" i="1" dirty="0"/>
              <a:t>Status </a:t>
            </a:r>
            <a:r>
              <a:rPr lang="en-US" dirty="0"/>
              <a:t>Cut Scores for</a:t>
            </a:r>
            <a:br>
              <a:rPr lang="en-US" dirty="0"/>
            </a:br>
            <a:r>
              <a:rPr lang="en-US" dirty="0"/>
              <a:t>DASS Schools </a:t>
            </a:r>
          </a:p>
        </p:txBody>
      </p:sp>
      <p:sp>
        <p:nvSpPr>
          <p:cNvPr id="3" name="Content Placeholder 2">
            <a:extLst>
              <a:ext uri="{FF2B5EF4-FFF2-40B4-BE49-F238E27FC236}">
                <a16:creationId xmlns:a16="http://schemas.microsoft.com/office/drawing/2014/main" id="{AF27A036-3121-4688-BC2D-E18DB4FD83F8}"/>
              </a:ext>
            </a:extLst>
          </p:cNvPr>
          <p:cNvSpPr>
            <a:spLocks noGrp="1"/>
          </p:cNvSpPr>
          <p:nvPr>
            <p:ph idx="1"/>
          </p:nvPr>
        </p:nvSpPr>
        <p:spPr>
          <a:xfrm>
            <a:off x="211015" y="1825625"/>
            <a:ext cx="11710051" cy="4351338"/>
          </a:xfrm>
        </p:spPr>
        <p:txBody>
          <a:bodyPr/>
          <a:lstStyle/>
          <a:p>
            <a:r>
              <a:rPr lang="en-US" dirty="0"/>
              <a:t>Based on feedback from the California Alternative Schools Task Force, separate cut scores for DASS schools were reviewed. </a:t>
            </a:r>
          </a:p>
          <a:p>
            <a:r>
              <a:rPr lang="en-US" dirty="0"/>
              <a:t>In September 2019, the CDE will propose to the SBE separate </a:t>
            </a:r>
            <a:r>
              <a:rPr lang="en-US" b="1" dirty="0"/>
              <a:t>Status</a:t>
            </a:r>
            <a:r>
              <a:rPr lang="en-US" dirty="0"/>
              <a:t> cut scores </a:t>
            </a:r>
            <a:r>
              <a:rPr lang="en-US" i="1" dirty="0"/>
              <a:t>for </a:t>
            </a:r>
            <a:r>
              <a:rPr lang="en-US" b="1" i="1" dirty="0"/>
              <a:t>Very Low </a:t>
            </a:r>
            <a:r>
              <a:rPr lang="en-US" i="1" dirty="0"/>
              <a:t>and </a:t>
            </a:r>
            <a:r>
              <a:rPr lang="en-US" b="1" i="1" dirty="0"/>
              <a:t>Low </a:t>
            </a:r>
            <a:r>
              <a:rPr lang="en-US" dirty="0"/>
              <a:t>levels </a:t>
            </a:r>
            <a:r>
              <a:rPr lang="en-US" b="1" dirty="0"/>
              <a:t>only</a:t>
            </a:r>
            <a:r>
              <a:rPr lang="en-US" dirty="0"/>
              <a:t>. </a:t>
            </a:r>
          </a:p>
          <a:p>
            <a:pPr lvl="1"/>
            <a:r>
              <a:rPr lang="en-US" dirty="0"/>
              <a:t>No revisions proposed for Change cut scores </a:t>
            </a:r>
          </a:p>
          <a:p>
            <a:pPr marL="457200" lvl="1" indent="0">
              <a:buNone/>
            </a:pPr>
            <a:endParaRPr lang="en-US" dirty="0"/>
          </a:p>
        </p:txBody>
      </p:sp>
      <p:sp>
        <p:nvSpPr>
          <p:cNvPr id="4" name="Footer Placeholder 3">
            <a:extLst>
              <a:ext uri="{FF2B5EF4-FFF2-40B4-BE49-F238E27FC236}">
                <a16:creationId xmlns:a16="http://schemas.microsoft.com/office/drawing/2014/main" id="{584F32CB-95C8-4FDA-B3D3-C002DC635704}"/>
              </a:ext>
            </a:extLst>
          </p:cNvPr>
          <p:cNvSpPr>
            <a:spLocks noGrp="1"/>
          </p:cNvSpPr>
          <p:nvPr>
            <p:ph type="ftr" sz="quarter" idx="11"/>
          </p:nvPr>
        </p:nvSpPr>
        <p:spPr/>
        <p:txBody>
          <a:bodyPr/>
          <a:lstStyle/>
          <a:p>
            <a:r>
              <a:rPr lang="en-US"/>
              <a:t>California Department of Education</a:t>
            </a:r>
            <a:endParaRPr lang="en-US" dirty="0"/>
          </a:p>
        </p:txBody>
      </p:sp>
      <p:sp>
        <p:nvSpPr>
          <p:cNvPr id="5" name="Slide Number Placeholder 4">
            <a:extLst>
              <a:ext uri="{FF2B5EF4-FFF2-40B4-BE49-F238E27FC236}">
                <a16:creationId xmlns:a16="http://schemas.microsoft.com/office/drawing/2014/main" id="{380B6C69-4565-4D79-B129-4B13279D100A}"/>
              </a:ext>
            </a:extLst>
          </p:cNvPr>
          <p:cNvSpPr>
            <a:spLocks noGrp="1"/>
          </p:cNvSpPr>
          <p:nvPr>
            <p:ph type="sldNum" sz="quarter" idx="12"/>
          </p:nvPr>
        </p:nvSpPr>
        <p:spPr/>
        <p:txBody>
          <a:bodyPr/>
          <a:lstStyle/>
          <a:p>
            <a:fld id="{E3F07B27-5348-4263-B67F-EF7FF0A6AD4A}" type="slidenum">
              <a:rPr lang="en-US" smtClean="0">
                <a:solidFill>
                  <a:prstClr val="black">
                    <a:tint val="75000"/>
                  </a:prstClr>
                </a:solidFill>
              </a:rPr>
              <a:pPr/>
              <a:t>66</a:t>
            </a:fld>
            <a:endParaRPr lang="en-US" dirty="0">
              <a:solidFill>
                <a:prstClr val="black">
                  <a:tint val="75000"/>
                </a:prstClr>
              </a:solidFill>
            </a:endParaRPr>
          </a:p>
        </p:txBody>
      </p:sp>
    </p:spTree>
    <p:extLst>
      <p:ext uri="{BB962C8B-B14F-4D97-AF65-F5344CB8AC3E}">
        <p14:creationId xmlns:p14="http://schemas.microsoft.com/office/powerpoint/2010/main" val="41975818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Current District of Residence Rule</a:t>
            </a:r>
          </a:p>
        </p:txBody>
      </p:sp>
      <p:sp>
        <p:nvSpPr>
          <p:cNvPr id="3" name="Content Placeholder 2"/>
          <p:cNvSpPr>
            <a:spLocks noGrp="1"/>
          </p:cNvSpPr>
          <p:nvPr>
            <p:ph idx="1"/>
          </p:nvPr>
        </p:nvSpPr>
        <p:spPr>
          <a:xfrm>
            <a:off x="304800" y="1306287"/>
            <a:ext cx="11582400" cy="5050064"/>
          </a:xfrm>
        </p:spPr>
        <p:txBody>
          <a:bodyPr>
            <a:normAutofit fontScale="85000" lnSpcReduction="20000"/>
          </a:bodyPr>
          <a:lstStyle/>
          <a:p>
            <a:pPr lvl="0">
              <a:lnSpc>
                <a:spcPct val="120000"/>
              </a:lnSpc>
              <a:spcBef>
                <a:spcPts val="1200"/>
              </a:spcBef>
            </a:pPr>
            <a:r>
              <a:rPr lang="en-US" sz="3200" dirty="0"/>
              <a:t>For </a:t>
            </a:r>
            <a:r>
              <a:rPr lang="en-US" sz="3200" b="1" dirty="0"/>
              <a:t>Academic Indicator only, </a:t>
            </a:r>
            <a:r>
              <a:rPr lang="en-US" sz="3200" dirty="0"/>
              <a:t>if a student receives services </a:t>
            </a:r>
            <a:r>
              <a:rPr lang="en-US" sz="3200" i="1" dirty="0">
                <a:solidFill>
                  <a:srgbClr val="700000"/>
                </a:solidFill>
              </a:rPr>
              <a:t>from a special education school</a:t>
            </a:r>
            <a:r>
              <a:rPr lang="en-US" sz="3200" b="1" i="1" dirty="0">
                <a:solidFill>
                  <a:srgbClr val="700000"/>
                </a:solidFill>
              </a:rPr>
              <a:t> </a:t>
            </a:r>
            <a:r>
              <a:rPr lang="en-US" sz="3200" dirty="0"/>
              <a:t>(based on ownership code) at another district or a county office of education </a:t>
            </a:r>
            <a:r>
              <a:rPr lang="en-US" sz="3200" i="1" dirty="0">
                <a:solidFill>
                  <a:srgbClr val="700000"/>
                </a:solidFill>
              </a:rPr>
              <a:t>or from a Non-Public School (NPS), </a:t>
            </a:r>
            <a:r>
              <a:rPr lang="en-US" sz="3200" dirty="0"/>
              <a:t>the assessment results are sent back to the </a:t>
            </a:r>
            <a:r>
              <a:rPr lang="en-US" sz="3200" b="1" dirty="0"/>
              <a:t>District of Special Education Accountability</a:t>
            </a:r>
            <a:r>
              <a:rPr lang="en-US" sz="3200" dirty="0"/>
              <a:t> (or the District of Residence) for inclusion in their Dashboard. </a:t>
            </a:r>
          </a:p>
          <a:p>
            <a:pPr lvl="1">
              <a:lnSpc>
                <a:spcPct val="120000"/>
              </a:lnSpc>
              <a:spcBef>
                <a:spcPts val="1200"/>
              </a:spcBef>
            </a:pPr>
            <a:r>
              <a:rPr lang="en-US" dirty="0"/>
              <a:t>Business rule was used in former accountability systems (i.e., API and AYP), including all Dashboard releases (i.e., 2017 and 2018 Dashboards) </a:t>
            </a:r>
          </a:p>
          <a:p>
            <a:pPr>
              <a:lnSpc>
                <a:spcPct val="120000"/>
              </a:lnSpc>
              <a:spcBef>
                <a:spcPts val="1200"/>
              </a:spcBef>
            </a:pPr>
            <a:r>
              <a:rPr lang="en-US" dirty="0"/>
              <a:t>A</a:t>
            </a:r>
            <a:r>
              <a:rPr lang="en-US" sz="3200" dirty="0"/>
              <a:t>ssessment results are </a:t>
            </a:r>
            <a:r>
              <a:rPr lang="en-US" sz="3200" i="1" dirty="0"/>
              <a:t>not included </a:t>
            </a:r>
            <a:r>
              <a:rPr lang="en-US" sz="3200" dirty="0"/>
              <a:t>in the Dashboard of the LEA providing services </a:t>
            </a:r>
          </a:p>
          <a:p>
            <a:endParaRPr lang="en-US" dirty="0"/>
          </a:p>
        </p:txBody>
      </p:sp>
      <p:sp>
        <p:nvSpPr>
          <p:cNvPr id="4" name="Footer Placeholder 3"/>
          <p:cNvSpPr>
            <a:spLocks noGrp="1"/>
          </p:cNvSpPr>
          <p:nvPr>
            <p:ph type="ftr" sz="quarter" idx="11"/>
          </p:nvPr>
        </p:nvSpPr>
        <p:spPr/>
        <p:txBody>
          <a:bodyPr/>
          <a:lstStyle/>
          <a:p>
            <a:r>
              <a:rPr lang="en-US"/>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67</a:t>
            </a:fld>
            <a:endParaRPr lang="en-US" dirty="0">
              <a:solidFill>
                <a:prstClr val="black">
                  <a:tint val="75000"/>
                </a:prstClr>
              </a:solidFill>
            </a:endParaRPr>
          </a:p>
        </p:txBody>
      </p:sp>
    </p:spTree>
    <p:extLst>
      <p:ext uri="{BB962C8B-B14F-4D97-AF65-F5344CB8AC3E}">
        <p14:creationId xmlns:p14="http://schemas.microsoft.com/office/powerpoint/2010/main" val="28693613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Proposed Changes for the 2019 Dashboard</a:t>
            </a:r>
          </a:p>
        </p:txBody>
      </p:sp>
      <p:sp>
        <p:nvSpPr>
          <p:cNvPr id="3" name="Content Placeholder 2"/>
          <p:cNvSpPr>
            <a:spLocks noGrp="1"/>
          </p:cNvSpPr>
          <p:nvPr>
            <p:ph idx="1"/>
          </p:nvPr>
        </p:nvSpPr>
        <p:spPr>
          <a:xfrm>
            <a:off x="211016" y="1409252"/>
            <a:ext cx="11740730" cy="5312223"/>
          </a:xfrm>
        </p:spPr>
        <p:txBody>
          <a:bodyPr>
            <a:normAutofit/>
          </a:bodyPr>
          <a:lstStyle/>
          <a:p>
            <a:pPr lvl="0">
              <a:lnSpc>
                <a:spcPct val="110000"/>
              </a:lnSpc>
              <a:spcBef>
                <a:spcPts val="600"/>
              </a:spcBef>
              <a:spcAft>
                <a:spcPts val="600"/>
              </a:spcAft>
            </a:pPr>
            <a:r>
              <a:rPr lang="en-US" dirty="0"/>
              <a:t>Expand the rule</a:t>
            </a:r>
          </a:p>
          <a:p>
            <a:pPr lvl="1">
              <a:lnSpc>
                <a:spcPct val="110000"/>
              </a:lnSpc>
              <a:spcBef>
                <a:spcPts val="600"/>
              </a:spcBef>
              <a:spcAft>
                <a:spcPts val="600"/>
              </a:spcAft>
            </a:pPr>
            <a:r>
              <a:rPr lang="en-US" dirty="0"/>
              <a:t>For the Academic Indicator only, the District of Special Education Accountability</a:t>
            </a:r>
            <a:r>
              <a:rPr lang="en-US" sz="3200" dirty="0"/>
              <a:t> </a:t>
            </a:r>
            <a:r>
              <a:rPr lang="en-US" dirty="0"/>
              <a:t>will be held accountable for </a:t>
            </a:r>
            <a:r>
              <a:rPr lang="en-US" b="1" dirty="0"/>
              <a:t>all</a:t>
            </a:r>
            <a:r>
              <a:rPr lang="en-US" dirty="0"/>
              <a:t> </a:t>
            </a:r>
            <a:r>
              <a:rPr lang="en-US" b="1" dirty="0"/>
              <a:t>SWDs</a:t>
            </a:r>
            <a:r>
              <a:rPr lang="en-US" dirty="0"/>
              <a:t>, not just those who receive services from a special education school or NPS school </a:t>
            </a:r>
          </a:p>
          <a:p>
            <a:pPr lvl="0">
              <a:lnSpc>
                <a:spcPct val="110000"/>
              </a:lnSpc>
              <a:spcBef>
                <a:spcPts val="600"/>
              </a:spcBef>
              <a:spcAft>
                <a:spcPts val="600"/>
              </a:spcAft>
            </a:pPr>
            <a:r>
              <a:rPr lang="en-US" sz="3200" dirty="0"/>
              <a:t>This ensures that the LEA receiving federal IDEA funding for these students is held accountable for the outcomes of </a:t>
            </a:r>
            <a:r>
              <a:rPr lang="en-US" sz="3200" i="1" dirty="0"/>
              <a:t>all SWDs.</a:t>
            </a:r>
            <a:r>
              <a:rPr lang="en-US" sz="3200" dirty="0"/>
              <a:t> </a:t>
            </a:r>
          </a:p>
          <a:p>
            <a:pPr marL="0" indent="0">
              <a:buNone/>
            </a:pPr>
            <a:endParaRPr lang="en-US" dirty="0"/>
          </a:p>
        </p:txBody>
      </p:sp>
      <p:sp>
        <p:nvSpPr>
          <p:cNvPr id="4" name="Footer Placeholder 3"/>
          <p:cNvSpPr>
            <a:spLocks noGrp="1"/>
          </p:cNvSpPr>
          <p:nvPr>
            <p:ph type="ftr" sz="quarter" idx="11"/>
          </p:nvPr>
        </p:nvSpPr>
        <p:spPr/>
        <p:txBody>
          <a:bodyPr/>
          <a:lstStyle/>
          <a:p>
            <a:r>
              <a:rPr lang="en-US"/>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68</a:t>
            </a:fld>
            <a:endParaRPr lang="en-US" dirty="0">
              <a:solidFill>
                <a:prstClr val="black">
                  <a:tint val="75000"/>
                </a:prstClr>
              </a:solidFill>
            </a:endParaRPr>
          </a:p>
        </p:txBody>
      </p:sp>
    </p:spTree>
    <p:extLst>
      <p:ext uri="{BB962C8B-B14F-4D97-AF65-F5344CB8AC3E}">
        <p14:creationId xmlns:p14="http://schemas.microsoft.com/office/powerpoint/2010/main" val="6052851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Entity Is Accountable for SWDs for the Dashboard?</a:t>
            </a:r>
          </a:p>
        </p:txBody>
      </p:sp>
      <p:graphicFrame>
        <p:nvGraphicFramePr>
          <p:cNvPr id="7" name="Content Placeholder 6" descr="Schools are always accountable for students with disabilities, whereas the district of residence is held accountable for the Academic Indicator only. "/>
          <p:cNvGraphicFramePr>
            <a:graphicFrameLocks noGrp="1"/>
          </p:cNvGraphicFramePr>
          <p:nvPr>
            <p:ph sz="half" idx="1"/>
            <p:extLst>
              <p:ext uri="{D42A27DB-BD31-4B8C-83A1-F6EECF244321}">
                <p14:modId xmlns:p14="http://schemas.microsoft.com/office/powerpoint/2010/main" val="3842057172"/>
              </p:ext>
            </p:extLst>
          </p:nvPr>
        </p:nvGraphicFramePr>
        <p:xfrm>
          <a:off x="159751" y="1390704"/>
          <a:ext cx="11479093" cy="4541520"/>
        </p:xfrm>
        <a:graphic>
          <a:graphicData uri="http://schemas.openxmlformats.org/drawingml/2006/table">
            <a:tbl>
              <a:tblPr firstRow="1" bandRow="1">
                <a:tableStyleId>{93296810-A885-4BE3-A3E7-6D5BEEA58F35}</a:tableStyleId>
              </a:tblPr>
              <a:tblGrid>
                <a:gridCol w="2651182">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3939822">
                  <a:extLst>
                    <a:ext uri="{9D8B030D-6E8A-4147-A177-3AD203B41FA5}">
                      <a16:colId xmlns:a16="http://schemas.microsoft.com/office/drawing/2014/main" val="20002"/>
                    </a:ext>
                  </a:extLst>
                </a:gridCol>
                <a:gridCol w="2754489">
                  <a:extLst>
                    <a:ext uri="{9D8B030D-6E8A-4147-A177-3AD203B41FA5}">
                      <a16:colId xmlns:a16="http://schemas.microsoft.com/office/drawing/2014/main" val="20003"/>
                    </a:ext>
                  </a:extLst>
                </a:gridCol>
              </a:tblGrid>
              <a:tr h="370840">
                <a:tc>
                  <a:txBody>
                    <a:bodyPr/>
                    <a:lstStyle/>
                    <a:p>
                      <a:pPr algn="ctr"/>
                      <a:r>
                        <a:rPr lang="en-US" sz="2600" dirty="0">
                          <a:solidFill>
                            <a:schemeClr val="tx1"/>
                          </a:solidFill>
                          <a:latin typeface="Arial" panose="020B0604020202020204" pitchFamily="34" charset="0"/>
                          <a:cs typeface="Arial" panose="020B0604020202020204" pitchFamily="34" charset="0"/>
                        </a:rPr>
                        <a:t>State</a:t>
                      </a:r>
                      <a:r>
                        <a:rPr lang="en-US" sz="2600" baseline="0" dirty="0">
                          <a:solidFill>
                            <a:schemeClr val="tx1"/>
                          </a:solidFill>
                          <a:latin typeface="Arial" panose="020B0604020202020204" pitchFamily="34" charset="0"/>
                          <a:cs typeface="Arial" panose="020B0604020202020204" pitchFamily="34" charset="0"/>
                        </a:rPr>
                        <a:t> Indicator </a:t>
                      </a:r>
                      <a:endParaRPr lang="en-US" sz="260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600" dirty="0">
                          <a:solidFill>
                            <a:schemeClr val="tx1"/>
                          </a:solidFill>
                          <a:latin typeface="Arial" panose="020B0604020202020204" pitchFamily="34" charset="0"/>
                          <a:cs typeface="Arial" panose="020B0604020202020204" pitchFamily="34" charset="0"/>
                        </a:rPr>
                        <a:t>School of Attendance</a:t>
                      </a:r>
                    </a:p>
                  </a:txBody>
                  <a:tcPr anchor="ctr"/>
                </a:tc>
                <a:tc>
                  <a:txBody>
                    <a:bodyPr/>
                    <a:lstStyle/>
                    <a:p>
                      <a:pPr algn="ctr"/>
                      <a:r>
                        <a:rPr lang="en-US" sz="2600" dirty="0">
                          <a:solidFill>
                            <a:schemeClr val="tx1"/>
                          </a:solidFill>
                          <a:latin typeface="Arial" panose="020B0604020202020204" pitchFamily="34" charset="0"/>
                          <a:cs typeface="Arial" panose="020B0604020202020204" pitchFamily="34" charset="0"/>
                        </a:rPr>
                        <a:t>District</a:t>
                      </a:r>
                      <a:r>
                        <a:rPr lang="en-US" sz="2600" baseline="0" dirty="0">
                          <a:solidFill>
                            <a:schemeClr val="tx1"/>
                          </a:solidFill>
                          <a:latin typeface="Arial" panose="020B0604020202020204" pitchFamily="34" charset="0"/>
                          <a:cs typeface="Arial" panose="020B0604020202020204" pitchFamily="34" charset="0"/>
                        </a:rPr>
                        <a:t> of Residence</a:t>
                      </a:r>
                    </a:p>
                    <a:p>
                      <a:pPr algn="ctr"/>
                      <a:r>
                        <a:rPr lang="en-US" sz="2400" b="0" baseline="0" dirty="0">
                          <a:solidFill>
                            <a:schemeClr val="tx1"/>
                          </a:solidFill>
                          <a:latin typeface="Arial" panose="020B0604020202020204" pitchFamily="34" charset="0"/>
                          <a:cs typeface="Arial" panose="020B0604020202020204" pitchFamily="34" charset="0"/>
                        </a:rPr>
                        <a:t>(District of Special Education Accountability) </a:t>
                      </a:r>
                      <a:endParaRPr lang="en-US" sz="2400" b="0" dirty="0">
                        <a:solidFill>
                          <a:schemeClr val="tx1"/>
                        </a:solidFill>
                        <a:latin typeface="Arial" panose="020B0604020202020204" pitchFamily="34" charset="0"/>
                        <a:cs typeface="Arial" panose="020B0604020202020204" pitchFamily="34" charset="0"/>
                      </a:endParaRPr>
                    </a:p>
                  </a:txBody>
                  <a:tcPr anchor="ctr"/>
                </a:tc>
                <a:tc>
                  <a:txBody>
                    <a:bodyPr/>
                    <a:lstStyle/>
                    <a:p>
                      <a:pPr algn="ctr"/>
                      <a:r>
                        <a:rPr lang="en-US" sz="2600" dirty="0">
                          <a:solidFill>
                            <a:schemeClr val="tx1"/>
                          </a:solidFill>
                          <a:latin typeface="Arial" panose="020B0604020202020204" pitchFamily="34" charset="0"/>
                          <a:cs typeface="Arial" panose="020B0604020202020204" pitchFamily="34" charset="0"/>
                        </a:rPr>
                        <a:t>LEA of Attendance</a:t>
                      </a:r>
                    </a:p>
                  </a:txBody>
                  <a:tcPr anchor="ctr"/>
                </a:tc>
                <a:extLst>
                  <a:ext uri="{0D108BD9-81ED-4DB2-BD59-A6C34878D82A}">
                    <a16:rowId xmlns:a16="http://schemas.microsoft.com/office/drawing/2014/main" val="10000"/>
                  </a:ext>
                </a:extLst>
              </a:tr>
              <a:tr h="370840">
                <a:tc>
                  <a:txBody>
                    <a:bodyPr/>
                    <a:lstStyle/>
                    <a:p>
                      <a:r>
                        <a:rPr lang="en-US" sz="2600" dirty="0">
                          <a:latin typeface="Arial" panose="020B0604020202020204" pitchFamily="34" charset="0"/>
                          <a:cs typeface="Arial" panose="020B0604020202020204" pitchFamily="34" charset="0"/>
                        </a:rPr>
                        <a:t>Academic</a:t>
                      </a:r>
                      <a:r>
                        <a:rPr lang="en-US" sz="2600" baseline="0" dirty="0">
                          <a:latin typeface="Arial" panose="020B0604020202020204" pitchFamily="34" charset="0"/>
                          <a:cs typeface="Arial" panose="020B0604020202020204" pitchFamily="34" charset="0"/>
                        </a:rPr>
                        <a:t> </a:t>
                      </a:r>
                      <a:endParaRPr lang="en-US" sz="2600" dirty="0">
                        <a:latin typeface="Arial" panose="020B0604020202020204" pitchFamily="34" charset="0"/>
                        <a:cs typeface="Arial" panose="020B0604020202020204" pitchFamily="34" charset="0"/>
                      </a:endParaRPr>
                    </a:p>
                  </a:txBody>
                  <a:tcPr/>
                </a:tc>
                <a:tc>
                  <a:txBody>
                    <a:bodyPr/>
                    <a:lstStyle/>
                    <a:p>
                      <a:pPr algn="ctr"/>
                      <a:r>
                        <a:rPr lang="en-US" sz="2600" dirty="0">
                          <a:latin typeface="Arial" panose="020B0604020202020204" pitchFamily="34" charset="0"/>
                          <a:cs typeface="Arial" panose="020B0604020202020204" pitchFamily="34" charset="0"/>
                        </a:rPr>
                        <a:t>Responsible </a:t>
                      </a:r>
                    </a:p>
                  </a:txBody>
                  <a:tcPr/>
                </a:tc>
                <a:tc>
                  <a:txBody>
                    <a:bodyPr/>
                    <a:lstStyle/>
                    <a:p>
                      <a:pPr algn="ctr"/>
                      <a:r>
                        <a:rPr lang="en-US" sz="2600" b="1" dirty="0">
                          <a:latin typeface="Arial" panose="020B0604020202020204" pitchFamily="34" charset="0"/>
                          <a:cs typeface="Arial" panose="020B0604020202020204" pitchFamily="34" charset="0"/>
                        </a:rPr>
                        <a:t>Responsible </a:t>
                      </a:r>
                    </a:p>
                  </a:txBody>
                  <a:tcPr anchor="ctr"/>
                </a:tc>
                <a:tc>
                  <a:txBody>
                    <a:bodyPr/>
                    <a:lstStyle/>
                    <a:p>
                      <a:pPr algn="ctr"/>
                      <a:r>
                        <a:rPr lang="en-US" sz="2600" i="1" dirty="0">
                          <a:latin typeface="Arial" panose="020B0604020202020204" pitchFamily="34" charset="0"/>
                          <a:cs typeface="Arial" panose="020B0604020202020204" pitchFamily="34" charset="0"/>
                        </a:rPr>
                        <a:t>Not Responsible</a:t>
                      </a:r>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dirty="0">
                          <a:latin typeface="Arial" panose="020B0604020202020204" pitchFamily="34" charset="0"/>
                          <a:cs typeface="Arial" panose="020B0604020202020204" pitchFamily="34" charset="0"/>
                        </a:rPr>
                        <a:t>Suspension</a:t>
                      </a:r>
                    </a:p>
                  </a:txBody>
                  <a:tcPr/>
                </a:tc>
                <a:tc>
                  <a:txBody>
                    <a:bodyPr/>
                    <a:lstStyle/>
                    <a:p>
                      <a:pPr algn="ctr"/>
                      <a:r>
                        <a:rPr lang="en-US" sz="2600" dirty="0">
                          <a:latin typeface="Arial" panose="020B0604020202020204" pitchFamily="34" charset="0"/>
                          <a:cs typeface="Arial" panose="020B0604020202020204" pitchFamily="34" charset="0"/>
                        </a:rPr>
                        <a:t>Responsible</a:t>
                      </a:r>
                    </a:p>
                  </a:txBody>
                  <a:tcPr/>
                </a:tc>
                <a:tc>
                  <a:txBody>
                    <a:bodyPr/>
                    <a:lstStyle/>
                    <a:p>
                      <a:pPr algn="ctr"/>
                      <a:r>
                        <a:rPr lang="en-US" sz="2600" i="1" dirty="0">
                          <a:latin typeface="Arial" panose="020B0604020202020204" pitchFamily="34" charset="0"/>
                          <a:cs typeface="Arial" panose="020B0604020202020204" pitchFamily="34" charset="0"/>
                        </a:rPr>
                        <a:t>Not Responsible</a:t>
                      </a:r>
                    </a:p>
                  </a:txBody>
                  <a:tcPr anchor="ctr"/>
                </a:tc>
                <a:tc>
                  <a:txBody>
                    <a:bodyPr/>
                    <a:lstStyle/>
                    <a:p>
                      <a:pPr algn="ctr"/>
                      <a:r>
                        <a:rPr lang="en-US" sz="2600" dirty="0">
                          <a:latin typeface="Arial" panose="020B0604020202020204" pitchFamily="34" charset="0"/>
                          <a:cs typeface="Arial" panose="020B0604020202020204" pitchFamily="34" charset="0"/>
                        </a:rPr>
                        <a:t>Responsible</a:t>
                      </a:r>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kern="1200" dirty="0">
                          <a:solidFill>
                            <a:schemeClr val="dk1"/>
                          </a:solidFill>
                          <a:latin typeface="Arial" panose="020B0604020202020204" pitchFamily="34" charset="0"/>
                          <a:ea typeface="+mn-ea"/>
                          <a:cs typeface="Arial" panose="020B0604020202020204" pitchFamily="34" charset="0"/>
                        </a:rPr>
                        <a:t>Chronic Absenteeism</a:t>
                      </a:r>
                    </a:p>
                  </a:txBody>
                  <a:tcPr/>
                </a:tc>
                <a:tc>
                  <a:txBody>
                    <a:bodyPr/>
                    <a:lstStyle/>
                    <a:p>
                      <a:pPr algn="ctr"/>
                      <a:r>
                        <a:rPr lang="en-US" sz="2600" dirty="0">
                          <a:latin typeface="Arial" panose="020B0604020202020204" pitchFamily="34" charset="0"/>
                          <a:cs typeface="Arial" panose="020B0604020202020204" pitchFamily="34" charset="0"/>
                        </a:rPr>
                        <a:t>Responsible</a:t>
                      </a:r>
                    </a:p>
                  </a:txBody>
                  <a:tcPr/>
                </a:tc>
                <a:tc>
                  <a:txBody>
                    <a:bodyPr/>
                    <a:lstStyle/>
                    <a:p>
                      <a:pPr algn="ctr"/>
                      <a:r>
                        <a:rPr lang="en-US" sz="2600" i="1" dirty="0">
                          <a:latin typeface="Arial" panose="020B0604020202020204" pitchFamily="34" charset="0"/>
                          <a:cs typeface="Arial" panose="020B0604020202020204" pitchFamily="34" charset="0"/>
                        </a:rPr>
                        <a:t>Not Responsible</a:t>
                      </a:r>
                    </a:p>
                  </a:txBody>
                  <a:tcPr anchor="ctr"/>
                </a:tc>
                <a:tc>
                  <a:txBody>
                    <a:bodyPr/>
                    <a:lstStyle/>
                    <a:p>
                      <a:pPr algn="ctr"/>
                      <a:r>
                        <a:rPr lang="en-US" sz="2600" dirty="0">
                          <a:latin typeface="Arial" panose="020B0604020202020204" pitchFamily="34" charset="0"/>
                          <a:cs typeface="Arial" panose="020B0604020202020204" pitchFamily="34" charset="0"/>
                        </a:rPr>
                        <a:t>Responsible</a:t>
                      </a:r>
                    </a:p>
                  </a:txBody>
                  <a:tcPr anchor="ct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kern="1200" dirty="0">
                          <a:solidFill>
                            <a:schemeClr val="dk1"/>
                          </a:solidFill>
                          <a:latin typeface="Arial" panose="020B0604020202020204" pitchFamily="34" charset="0"/>
                          <a:ea typeface="+mn-ea"/>
                          <a:cs typeface="Arial" panose="020B0604020202020204" pitchFamily="34" charset="0"/>
                        </a:rPr>
                        <a:t>Graduation Rate</a:t>
                      </a:r>
                    </a:p>
                  </a:txBody>
                  <a:tcPr/>
                </a:tc>
                <a:tc>
                  <a:txBody>
                    <a:bodyPr/>
                    <a:lstStyle/>
                    <a:p>
                      <a:pPr algn="ctr"/>
                      <a:r>
                        <a:rPr lang="en-US" sz="2600" dirty="0">
                          <a:latin typeface="Arial" panose="020B0604020202020204" pitchFamily="34" charset="0"/>
                          <a:cs typeface="Arial" panose="020B0604020202020204" pitchFamily="34" charset="0"/>
                        </a:rPr>
                        <a:t>Responsible</a:t>
                      </a:r>
                    </a:p>
                  </a:txBody>
                  <a:tcPr/>
                </a:tc>
                <a:tc>
                  <a:txBody>
                    <a:bodyPr/>
                    <a:lstStyle/>
                    <a:p>
                      <a:pPr algn="ctr"/>
                      <a:r>
                        <a:rPr lang="en-US" sz="2600" i="1" dirty="0">
                          <a:latin typeface="Arial" panose="020B0604020202020204" pitchFamily="34" charset="0"/>
                          <a:cs typeface="Arial" panose="020B0604020202020204" pitchFamily="34" charset="0"/>
                        </a:rPr>
                        <a:t>Not Responsible</a:t>
                      </a:r>
                    </a:p>
                  </a:txBody>
                  <a:tcPr anchor="ctr"/>
                </a:tc>
                <a:tc>
                  <a:txBody>
                    <a:bodyPr/>
                    <a:lstStyle/>
                    <a:p>
                      <a:pPr algn="ctr"/>
                      <a:r>
                        <a:rPr lang="en-US" sz="2600" dirty="0">
                          <a:latin typeface="Arial" panose="020B0604020202020204" pitchFamily="34" charset="0"/>
                          <a:cs typeface="Arial" panose="020B0604020202020204" pitchFamily="34" charset="0"/>
                        </a:rPr>
                        <a:t>Responsible</a:t>
                      </a:r>
                    </a:p>
                  </a:txBody>
                  <a:tcPr/>
                </a:tc>
                <a:extLst>
                  <a:ext uri="{0D108BD9-81ED-4DB2-BD59-A6C34878D82A}">
                    <a16:rowId xmlns:a16="http://schemas.microsoft.com/office/drawing/2014/main" val="10004"/>
                  </a:ext>
                </a:extLst>
              </a:tr>
              <a:tr h="370840">
                <a:tc>
                  <a:txBody>
                    <a:bodyPr/>
                    <a:lstStyle/>
                    <a:p>
                      <a:r>
                        <a:rPr lang="en-US" sz="2600" dirty="0">
                          <a:latin typeface="Arial" panose="020B0604020202020204" pitchFamily="34" charset="0"/>
                          <a:cs typeface="Arial" panose="020B0604020202020204" pitchFamily="34" charset="0"/>
                        </a:rPr>
                        <a:t>CCI </a:t>
                      </a:r>
                    </a:p>
                  </a:txBody>
                  <a:tcPr/>
                </a:tc>
                <a:tc>
                  <a:txBody>
                    <a:bodyPr/>
                    <a:lstStyle/>
                    <a:p>
                      <a:pPr algn="ctr"/>
                      <a:r>
                        <a:rPr lang="en-US" sz="2600" dirty="0">
                          <a:latin typeface="Arial" panose="020B0604020202020204" pitchFamily="34" charset="0"/>
                          <a:cs typeface="Arial" panose="020B0604020202020204" pitchFamily="34" charset="0"/>
                        </a:rPr>
                        <a:t>Responsible</a:t>
                      </a:r>
                    </a:p>
                  </a:txBody>
                  <a:tcPr/>
                </a:tc>
                <a:tc>
                  <a:txBody>
                    <a:bodyPr/>
                    <a:lstStyle/>
                    <a:p>
                      <a:pPr algn="ctr"/>
                      <a:r>
                        <a:rPr lang="en-US" sz="2600" i="1" dirty="0">
                          <a:latin typeface="Arial" panose="020B0604020202020204" pitchFamily="34" charset="0"/>
                          <a:cs typeface="Arial" panose="020B0604020202020204" pitchFamily="34" charset="0"/>
                        </a:rPr>
                        <a:t>Not Responsible</a:t>
                      </a:r>
                    </a:p>
                  </a:txBody>
                  <a:tcPr anchor="ctr"/>
                </a:tc>
                <a:tc>
                  <a:txBody>
                    <a:bodyPr/>
                    <a:lstStyle/>
                    <a:p>
                      <a:pPr algn="ctr"/>
                      <a:r>
                        <a:rPr lang="en-US" sz="2600" dirty="0">
                          <a:latin typeface="Arial" panose="020B0604020202020204" pitchFamily="34" charset="0"/>
                          <a:cs typeface="Arial" panose="020B0604020202020204" pitchFamily="34" charset="0"/>
                        </a:rPr>
                        <a:t>Responsible</a:t>
                      </a:r>
                    </a:p>
                  </a:txBody>
                  <a:tcPr/>
                </a:tc>
                <a:extLst>
                  <a:ext uri="{0D108BD9-81ED-4DB2-BD59-A6C34878D82A}">
                    <a16:rowId xmlns:a16="http://schemas.microsoft.com/office/drawing/2014/main" val="10005"/>
                  </a:ext>
                </a:extLst>
              </a:tr>
              <a:tr h="370840">
                <a:tc>
                  <a:txBody>
                    <a:bodyPr/>
                    <a:lstStyle/>
                    <a:p>
                      <a:r>
                        <a:rPr lang="en-US" sz="2600" dirty="0">
                          <a:latin typeface="Arial" panose="020B0604020202020204" pitchFamily="34" charset="0"/>
                          <a:cs typeface="Arial" panose="020B0604020202020204" pitchFamily="34" charset="0"/>
                        </a:rPr>
                        <a:t>ELPI</a:t>
                      </a:r>
                    </a:p>
                  </a:txBody>
                  <a:tcPr/>
                </a:tc>
                <a:tc>
                  <a:txBody>
                    <a:bodyPr/>
                    <a:lstStyle/>
                    <a:p>
                      <a:pPr algn="ctr"/>
                      <a:r>
                        <a:rPr lang="en-US" sz="2600" dirty="0">
                          <a:latin typeface="Arial" panose="020B0604020202020204" pitchFamily="34" charset="0"/>
                          <a:cs typeface="Arial" panose="020B0604020202020204" pitchFamily="34" charset="0"/>
                        </a:rPr>
                        <a:t>Responsible</a:t>
                      </a:r>
                    </a:p>
                  </a:txBody>
                  <a:tcPr/>
                </a:tc>
                <a:tc>
                  <a:txBody>
                    <a:bodyPr/>
                    <a:lstStyle/>
                    <a:p>
                      <a:pPr algn="ctr"/>
                      <a:r>
                        <a:rPr lang="en-US" sz="2600" i="1" dirty="0">
                          <a:latin typeface="Arial" panose="020B0604020202020204" pitchFamily="34" charset="0"/>
                          <a:cs typeface="Arial" panose="020B0604020202020204" pitchFamily="34" charset="0"/>
                        </a:rPr>
                        <a:t>Not Responsible</a:t>
                      </a:r>
                    </a:p>
                  </a:txBody>
                  <a:tcPr anchor="ctr"/>
                </a:tc>
                <a:tc>
                  <a:txBody>
                    <a:bodyPr/>
                    <a:lstStyle/>
                    <a:p>
                      <a:pPr algn="ctr"/>
                      <a:r>
                        <a:rPr lang="en-US" sz="2600" dirty="0">
                          <a:latin typeface="Arial" panose="020B0604020202020204" pitchFamily="34" charset="0"/>
                          <a:cs typeface="Arial" panose="020B0604020202020204" pitchFamily="34" charset="0"/>
                        </a:rPr>
                        <a:t>Responsible</a:t>
                      </a:r>
                    </a:p>
                  </a:txBody>
                  <a:tcPr/>
                </a:tc>
                <a:extLst>
                  <a:ext uri="{0D108BD9-81ED-4DB2-BD59-A6C34878D82A}">
                    <a16:rowId xmlns:a16="http://schemas.microsoft.com/office/drawing/2014/main" val="10006"/>
                  </a:ext>
                </a:extLst>
              </a:tr>
            </a:tbl>
          </a:graphicData>
        </a:graphic>
      </p:graphicFrame>
      <p:sp>
        <p:nvSpPr>
          <p:cNvPr id="5" name="Footer Placeholder 4"/>
          <p:cNvSpPr>
            <a:spLocks noGrp="1"/>
          </p:cNvSpPr>
          <p:nvPr>
            <p:ph type="ftr" sz="quarter" idx="11"/>
          </p:nvPr>
        </p:nvSpPr>
        <p:spPr/>
        <p:txBody>
          <a:bodyPr/>
          <a:lstStyle/>
          <a:p>
            <a:r>
              <a:rPr lang="en-US"/>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69</a:t>
            </a:fld>
            <a:endParaRPr lang="en-US" dirty="0">
              <a:solidFill>
                <a:prstClr val="black">
                  <a:tint val="75000"/>
                </a:prstClr>
              </a:solidFill>
            </a:endParaRPr>
          </a:p>
        </p:txBody>
      </p:sp>
    </p:spTree>
    <p:extLst>
      <p:ext uri="{BB962C8B-B14F-4D97-AF65-F5344CB8AC3E}">
        <p14:creationId xmlns:p14="http://schemas.microsoft.com/office/powerpoint/2010/main" val="2007684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of a Strong Accountability System</a:t>
            </a:r>
          </a:p>
        </p:txBody>
      </p:sp>
      <p:sp>
        <p:nvSpPr>
          <p:cNvPr id="3" name="Content Placeholder 2"/>
          <p:cNvSpPr>
            <a:spLocks noGrp="1"/>
          </p:cNvSpPr>
          <p:nvPr>
            <p:ph idx="1"/>
          </p:nvPr>
        </p:nvSpPr>
        <p:spPr/>
        <p:txBody>
          <a:bodyPr/>
          <a:lstStyle/>
          <a:p>
            <a:r>
              <a:rPr lang="en-US" dirty="0"/>
              <a:t>A strong accountability system should: </a:t>
            </a:r>
          </a:p>
          <a:p>
            <a:pPr lvl="1"/>
            <a:r>
              <a:rPr lang="en-US" dirty="0"/>
              <a:t>Identify measures that impact student success during their K-12 experience and impacts their success after graduating high school </a:t>
            </a:r>
          </a:p>
          <a:p>
            <a:pPr lvl="1"/>
            <a:r>
              <a:rPr lang="en-US" dirty="0"/>
              <a:t>Encourage LEAs and schools to use the data to leverage change that improves student outcomes.</a:t>
            </a:r>
          </a:p>
        </p:txBody>
      </p:sp>
      <p:sp>
        <p:nvSpPr>
          <p:cNvPr id="4" name="Footer Placeholder 3"/>
          <p:cNvSpPr>
            <a:spLocks noGrp="1"/>
          </p:cNvSpPr>
          <p:nvPr>
            <p:ph type="ftr" sz="quarter" idx="11"/>
          </p:nvPr>
        </p:nvSpPr>
        <p:spPr/>
        <p:txBody>
          <a:bodyPr/>
          <a:lstStyle/>
          <a:p>
            <a:r>
              <a:rPr lang="en-US"/>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t>7</a:t>
            </a:fld>
            <a:endParaRPr lang="en-US" dirty="0"/>
          </a:p>
        </p:txBody>
      </p:sp>
    </p:spTree>
    <p:extLst>
      <p:ext uri="{BB962C8B-B14F-4D97-AF65-F5344CB8AC3E}">
        <p14:creationId xmlns:p14="http://schemas.microsoft.com/office/powerpoint/2010/main" val="26399690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16" y="12001"/>
            <a:ext cx="12192000" cy="1582615"/>
          </a:xfrm>
        </p:spPr>
        <p:txBody>
          <a:bodyPr>
            <a:normAutofit/>
          </a:bodyPr>
          <a:lstStyle/>
          <a:p>
            <a:r>
              <a:rPr lang="en-US" sz="4000" dirty="0"/>
              <a:t>Changes Beyond the 2019 Dashboard: </a:t>
            </a:r>
            <a:br>
              <a:rPr lang="en-US" sz="4000" dirty="0"/>
            </a:br>
            <a:r>
              <a:rPr lang="en-US" sz="4000" dirty="0"/>
              <a:t> Expand Rule to All State Indicators </a:t>
            </a:r>
          </a:p>
        </p:txBody>
      </p:sp>
      <p:sp>
        <p:nvSpPr>
          <p:cNvPr id="3" name="Content Placeholder 2"/>
          <p:cNvSpPr>
            <a:spLocks noGrp="1"/>
          </p:cNvSpPr>
          <p:nvPr>
            <p:ph sz="half" idx="1"/>
          </p:nvPr>
        </p:nvSpPr>
        <p:spPr>
          <a:xfrm>
            <a:off x="429829" y="1830041"/>
            <a:ext cx="10665391" cy="4351338"/>
          </a:xfrm>
        </p:spPr>
        <p:txBody>
          <a:bodyPr>
            <a:normAutofit/>
          </a:bodyPr>
          <a:lstStyle/>
          <a:p>
            <a:pPr>
              <a:lnSpc>
                <a:spcPct val="120000"/>
              </a:lnSpc>
              <a:spcBef>
                <a:spcPts val="1200"/>
              </a:spcBef>
              <a:spcAft>
                <a:spcPts val="600"/>
              </a:spcAft>
            </a:pPr>
            <a:r>
              <a:rPr lang="en-US" dirty="0">
                <a:latin typeface="Arial" panose="020B0604020202020204" pitchFamily="34" charset="0"/>
                <a:cs typeface="Arial" panose="020B0604020202020204" pitchFamily="34" charset="0"/>
              </a:rPr>
              <a:t>The CDE is proposing to apply the District of Special Education Accountability rule to </a:t>
            </a:r>
            <a:r>
              <a:rPr lang="en-US" b="1" dirty="0">
                <a:latin typeface="Arial" panose="020B0604020202020204" pitchFamily="34" charset="0"/>
                <a:cs typeface="Arial" panose="020B0604020202020204" pitchFamily="34" charset="0"/>
              </a:rPr>
              <a:t>all the state indicators </a:t>
            </a:r>
            <a:r>
              <a:rPr lang="en-US" dirty="0">
                <a:latin typeface="Arial" panose="020B0604020202020204" pitchFamily="34" charset="0"/>
                <a:cs typeface="Arial" panose="020B0604020202020204" pitchFamily="34" charset="0"/>
              </a:rPr>
              <a:t>for the 2020 Dashboard to align with the transition from CASEMIS to CALPADS.</a:t>
            </a:r>
          </a:p>
          <a:p>
            <a:pPr lvl="1">
              <a:lnSpc>
                <a:spcPct val="120000"/>
              </a:lnSpc>
              <a:spcBef>
                <a:spcPts val="600"/>
              </a:spcBef>
              <a:spcAft>
                <a:spcPts val="0"/>
              </a:spcAft>
              <a:buFont typeface="Symbol" panose="05050102010706020507" pitchFamily="18" charset="2"/>
              <a:buChar char="-"/>
            </a:pPr>
            <a:r>
              <a:rPr lang="en-US" dirty="0">
                <a:latin typeface="Arial" panose="020B0604020202020204" pitchFamily="34" charset="0"/>
                <a:cs typeface="Arial" panose="020B0604020202020204" pitchFamily="34" charset="0"/>
              </a:rPr>
              <a:t>Provides sufficient notice</a:t>
            </a:r>
          </a:p>
          <a:p>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806390" y="5383436"/>
            <a:ext cx="11246194" cy="680624"/>
          </a:xfrm>
        </p:spPr>
        <p:txBody>
          <a:bodyPr>
            <a:noAutofit/>
          </a:bodyPr>
          <a:lstStyle/>
          <a:p>
            <a:pPr marL="0" indent="0">
              <a:buNone/>
            </a:pPr>
            <a:r>
              <a:rPr lang="en-US" sz="2000" dirty="0">
                <a:latin typeface="Arial" panose="020B0604020202020204" pitchFamily="34" charset="0"/>
                <a:cs typeface="Arial" panose="020B0604020202020204" pitchFamily="34" charset="0"/>
              </a:rPr>
              <a:t>CALPADS=California Longitudinal Pupil Achievement Data System</a:t>
            </a:r>
          </a:p>
          <a:p>
            <a:pPr marL="0" indent="0">
              <a:buNone/>
            </a:pPr>
            <a:r>
              <a:rPr lang="en-US" sz="2000" dirty="0">
                <a:latin typeface="Arial" panose="020B0604020202020204" pitchFamily="34" charset="0"/>
                <a:cs typeface="Arial" panose="020B0604020202020204" pitchFamily="34" charset="0"/>
              </a:rPr>
              <a:t>CASEMIS=California Special Education Management Information System  </a:t>
            </a:r>
          </a:p>
        </p:txBody>
      </p:sp>
      <p:sp>
        <p:nvSpPr>
          <p:cNvPr id="5" name="Footer Placeholder 4"/>
          <p:cNvSpPr>
            <a:spLocks noGrp="1"/>
          </p:cNvSpPr>
          <p:nvPr>
            <p:ph type="ftr" sz="quarter" idx="11"/>
          </p:nvPr>
        </p:nvSpPr>
        <p:spPr/>
        <p:txBody>
          <a:bodyPr/>
          <a:lstStyle/>
          <a:p>
            <a:r>
              <a:rPr lang="en-US"/>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t>70</a:t>
            </a:fld>
            <a:endParaRPr lang="en-US" dirty="0"/>
          </a:p>
        </p:txBody>
      </p:sp>
    </p:spTree>
    <p:extLst>
      <p:ext uri="{BB962C8B-B14F-4D97-AF65-F5344CB8AC3E}">
        <p14:creationId xmlns:p14="http://schemas.microsoft.com/office/powerpoint/2010/main" val="42045827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Automatic Assignment of Orange </a:t>
            </a:r>
            <a:br>
              <a:rPr lang="en-US" dirty="0"/>
            </a:br>
            <a:r>
              <a:rPr lang="en-US" dirty="0"/>
              <a:t>for Academic Indicator</a:t>
            </a:r>
          </a:p>
        </p:txBody>
      </p:sp>
      <p:sp>
        <p:nvSpPr>
          <p:cNvPr id="3" name="Content Placeholder 2"/>
          <p:cNvSpPr>
            <a:spLocks noGrp="1"/>
          </p:cNvSpPr>
          <p:nvPr>
            <p:ph idx="1"/>
          </p:nvPr>
        </p:nvSpPr>
        <p:spPr/>
        <p:txBody>
          <a:bodyPr/>
          <a:lstStyle/>
          <a:p>
            <a:r>
              <a:rPr lang="en-US" dirty="0"/>
              <a:t>LEAs and schools are automatically assigned an Orange performance level if they fail to test at least ten percent of their testing population. </a:t>
            </a:r>
          </a:p>
        </p:txBody>
      </p:sp>
      <p:sp>
        <p:nvSpPr>
          <p:cNvPr id="4" name="Footer Placeholder 3"/>
          <p:cNvSpPr>
            <a:spLocks noGrp="1"/>
          </p:cNvSpPr>
          <p:nvPr>
            <p:ph type="ftr" sz="quarter" idx="11"/>
          </p:nvPr>
        </p:nvSpPr>
        <p:spPr/>
        <p:txBody>
          <a:bodyPr/>
          <a:lstStyle/>
          <a:p>
            <a:r>
              <a:rPr lang="en-US"/>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t>71</a:t>
            </a:fld>
            <a:endParaRPr lang="en-US" dirty="0"/>
          </a:p>
        </p:txBody>
      </p:sp>
    </p:spTree>
    <p:extLst>
      <p:ext uri="{BB962C8B-B14F-4D97-AF65-F5344CB8AC3E}">
        <p14:creationId xmlns:p14="http://schemas.microsoft.com/office/powerpoint/2010/main" val="23626026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Academic: </a:t>
            </a:r>
            <a:br>
              <a:rPr lang="en-US" sz="4000" dirty="0"/>
            </a:br>
            <a:r>
              <a:rPr lang="en-US" sz="4000" dirty="0"/>
              <a:t>Status and Change for 2019 Dashboard</a:t>
            </a:r>
          </a:p>
        </p:txBody>
      </p:sp>
      <p:sp>
        <p:nvSpPr>
          <p:cNvPr id="3" name="Content Placeholder 2"/>
          <p:cNvSpPr>
            <a:spLocks noGrp="1"/>
          </p:cNvSpPr>
          <p:nvPr>
            <p:ph idx="1"/>
          </p:nvPr>
        </p:nvSpPr>
        <p:spPr>
          <a:xfrm>
            <a:off x="536448" y="2037719"/>
            <a:ext cx="11119103" cy="1265019"/>
          </a:xfrm>
          <a:solidFill>
            <a:schemeClr val="accent4">
              <a:lumMod val="40000"/>
              <a:lumOff val="60000"/>
            </a:schemeClr>
          </a:solidFill>
        </p:spPr>
        <p:txBody>
          <a:bodyPr anchor="ctr">
            <a:normAutofit/>
          </a:bodyPr>
          <a:lstStyle/>
          <a:p>
            <a:pPr marL="0" indent="0">
              <a:buNone/>
            </a:pPr>
            <a:r>
              <a:rPr lang="en-US" sz="2800" b="1" dirty="0"/>
              <a:t>Status: </a:t>
            </a:r>
            <a:r>
              <a:rPr lang="en-US" sz="2800" dirty="0"/>
              <a:t>Average DFS for All Students Who Took the 2019 Smarter Balanced Assessments or CAAs </a:t>
            </a:r>
            <a:r>
              <a:rPr lang="en-US" sz="2800" b="1" dirty="0"/>
              <a:t> </a:t>
            </a:r>
          </a:p>
        </p:txBody>
      </p:sp>
      <p:sp>
        <p:nvSpPr>
          <p:cNvPr id="4" name="Footer Placeholder 3"/>
          <p:cNvSpPr>
            <a:spLocks noGrp="1"/>
          </p:cNvSpPr>
          <p:nvPr>
            <p:ph type="ftr" sz="quarter" idx="11"/>
          </p:nvPr>
        </p:nvSpPr>
        <p:spPr/>
        <p:txBody>
          <a:bodyPr/>
          <a:lstStyle/>
          <a:p>
            <a:r>
              <a:rPr lang="en-US"/>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t>72</a:t>
            </a:fld>
            <a:endParaRPr lang="en-US" dirty="0"/>
          </a:p>
        </p:txBody>
      </p:sp>
      <p:sp>
        <p:nvSpPr>
          <p:cNvPr id="6" name="Content Placeholder 5"/>
          <p:cNvSpPr>
            <a:spLocks noGrp="1"/>
          </p:cNvSpPr>
          <p:nvPr>
            <p:ph idx="13"/>
          </p:nvPr>
        </p:nvSpPr>
        <p:spPr>
          <a:xfrm>
            <a:off x="536448" y="3811941"/>
            <a:ext cx="11119103" cy="1843791"/>
          </a:xfrm>
          <a:solidFill>
            <a:schemeClr val="accent6">
              <a:lumMod val="40000"/>
              <a:lumOff val="60000"/>
            </a:schemeClr>
          </a:solidFill>
        </p:spPr>
        <p:txBody>
          <a:bodyPr anchor="ctr">
            <a:normAutofit/>
          </a:bodyPr>
          <a:lstStyle/>
          <a:p>
            <a:pPr marL="0" indent="0">
              <a:buNone/>
            </a:pPr>
            <a:r>
              <a:rPr lang="en-US" sz="2800" b="1" dirty="0"/>
              <a:t>Change: </a:t>
            </a:r>
            <a:r>
              <a:rPr lang="en-US" sz="2800" dirty="0"/>
              <a:t>2019 Average DFS </a:t>
            </a:r>
            <a:r>
              <a:rPr lang="en-US" sz="2800" i="1" dirty="0"/>
              <a:t>minus </a:t>
            </a:r>
            <a:r>
              <a:rPr lang="en-US" sz="2800" dirty="0"/>
              <a:t>2018 Average DFS</a:t>
            </a:r>
          </a:p>
          <a:p>
            <a:pPr lvl="1"/>
            <a:r>
              <a:rPr lang="en-US" sz="2400" dirty="0"/>
              <a:t>To calculate Change, the 2018 Average DFS will be re-calculated for the 2019 Dashboard to incorporate the new revisions </a:t>
            </a:r>
          </a:p>
        </p:txBody>
      </p:sp>
    </p:spTree>
    <p:extLst>
      <p:ext uri="{BB962C8B-B14F-4D97-AF65-F5344CB8AC3E}">
        <p14:creationId xmlns:p14="http://schemas.microsoft.com/office/powerpoint/2010/main" val="246654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Questions Related to the Academic Indicator? </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73</a:t>
            </a:fld>
            <a:endParaRPr lang="en-US" dirty="0">
              <a:solidFill>
                <a:prstClr val="black">
                  <a:tint val="75000"/>
                </a:prstClr>
              </a:solidFill>
            </a:endParaRPr>
          </a:p>
        </p:txBody>
      </p:sp>
      <p:pic>
        <p:nvPicPr>
          <p:cNvPr id="8" name="Picture 4" descr="Picture of a Question Mark."/>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17267" y="2515164"/>
            <a:ext cx="2789054" cy="2971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03755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English Learner Progress Indicator (ELPI): </a:t>
            </a:r>
            <a:br>
              <a:rPr lang="en-US" dirty="0"/>
            </a:br>
            <a:r>
              <a:rPr lang="en-US" dirty="0"/>
              <a:t>Grades 1–12</a:t>
            </a:r>
            <a:endParaRPr lang="en-US" sz="2000" dirty="0"/>
          </a:p>
        </p:txBody>
      </p:sp>
      <p:sp>
        <p:nvSpPr>
          <p:cNvPr id="3" name="Content Placeholder 2"/>
          <p:cNvSpPr>
            <a:spLocks noGrp="1"/>
          </p:cNvSpPr>
          <p:nvPr>
            <p:ph idx="1"/>
          </p:nvPr>
        </p:nvSpPr>
        <p:spPr>
          <a:xfrm>
            <a:off x="211016" y="1582615"/>
            <a:ext cx="11582400" cy="5138861"/>
          </a:xfrm>
        </p:spPr>
        <p:txBody>
          <a:bodyPr>
            <a:normAutofit fontScale="92500" lnSpcReduction="10000"/>
          </a:bodyPr>
          <a:lstStyle/>
          <a:p>
            <a:pPr>
              <a:lnSpc>
                <a:spcPct val="120000"/>
              </a:lnSpc>
              <a:spcBef>
                <a:spcPts val="600"/>
              </a:spcBef>
              <a:spcAft>
                <a:spcPts val="600"/>
              </a:spcAft>
            </a:pPr>
            <a:r>
              <a:rPr lang="en-US" sz="3300" dirty="0"/>
              <a:t>Due to transition to the English Language Proficiency Assessments for California (ELPAC), the Department—with stakeholder input—has been reviewing the methodology used to determine EL progress toward proficiency for state and federal accountability purposes. </a:t>
            </a:r>
          </a:p>
          <a:p>
            <a:pPr>
              <a:lnSpc>
                <a:spcPct val="120000"/>
              </a:lnSpc>
              <a:spcBef>
                <a:spcPts val="600"/>
              </a:spcBef>
              <a:spcAft>
                <a:spcPts val="600"/>
              </a:spcAft>
            </a:pPr>
            <a:r>
              <a:rPr lang="en-US" sz="3300" dirty="0"/>
              <a:t>Current Timeline: Status only will be reported in the 2019 Dashboard </a:t>
            </a:r>
          </a:p>
          <a:p>
            <a:pPr lvl="1">
              <a:lnSpc>
                <a:spcPct val="120000"/>
              </a:lnSpc>
              <a:spcBef>
                <a:spcPts val="600"/>
              </a:spcBef>
              <a:spcAft>
                <a:spcPts val="600"/>
              </a:spcAft>
            </a:pPr>
            <a:r>
              <a:rPr lang="en-US" sz="3200" dirty="0"/>
              <a:t>Cut scores for Status will be proposed at November 2019 SBE meeting</a:t>
            </a:r>
          </a:p>
          <a:p>
            <a:endParaRPr lang="en-US" dirty="0"/>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74</a:t>
            </a:fld>
            <a:endParaRPr lang="en-US" dirty="0">
              <a:solidFill>
                <a:prstClr val="black">
                  <a:tint val="75000"/>
                </a:prstClr>
              </a:solidFill>
            </a:endParaRPr>
          </a:p>
        </p:txBody>
      </p:sp>
    </p:spTree>
    <p:extLst>
      <p:ext uri="{BB962C8B-B14F-4D97-AF65-F5344CB8AC3E}">
        <p14:creationId xmlns:p14="http://schemas.microsoft.com/office/powerpoint/2010/main" val="27458506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0" y="2378457"/>
            <a:ext cx="9144000" cy="1582615"/>
          </a:xfrm>
        </p:spPr>
        <p:txBody>
          <a:bodyPr>
            <a:noAutofit/>
          </a:bodyPr>
          <a:lstStyle/>
          <a:p>
            <a:r>
              <a:rPr lang="en-US" sz="5400" dirty="0"/>
              <a:t>Demographic Data for </a:t>
            </a:r>
            <a:br>
              <a:rPr lang="en-US" sz="5400" dirty="0"/>
            </a:br>
            <a:r>
              <a:rPr lang="en-US" sz="5400" dirty="0"/>
              <a:t>Student Groups</a:t>
            </a:r>
          </a:p>
        </p:txBody>
      </p:sp>
      <p:sp>
        <p:nvSpPr>
          <p:cNvPr id="4" name="Footer Placeholder 3"/>
          <p:cNvSpPr>
            <a:spLocks noGrp="1"/>
          </p:cNvSpPr>
          <p:nvPr>
            <p:ph type="ftr" sz="quarter" idx="11"/>
          </p:nvPr>
        </p:nvSpPr>
        <p:spPr/>
        <p:txBody>
          <a:bodyPr/>
          <a:lstStyle/>
          <a:p>
            <a:r>
              <a:rPr lang="en-US" dirty="0"/>
              <a:t>California Department of Education</a:t>
            </a:r>
          </a:p>
        </p:txBody>
      </p:sp>
      <p:sp>
        <p:nvSpPr>
          <p:cNvPr id="5" name="Slide Number Placeholder 4"/>
          <p:cNvSpPr>
            <a:spLocks noGrp="1"/>
          </p:cNvSpPr>
          <p:nvPr>
            <p:ph type="sldNum" sz="quarter" idx="12"/>
          </p:nvPr>
        </p:nvSpPr>
        <p:spPr/>
        <p:txBody>
          <a:bodyPr/>
          <a:lstStyle/>
          <a:p>
            <a:fld id="{E3F07B27-5348-4263-B67F-EF7FF0A6AD4A}" type="slidenum">
              <a:rPr lang="en-US" smtClean="0"/>
              <a:t>75</a:t>
            </a:fld>
            <a:endParaRPr lang="en-US" dirty="0"/>
          </a:p>
        </p:txBody>
      </p:sp>
    </p:spTree>
    <p:extLst>
      <p:ext uri="{BB962C8B-B14F-4D97-AF65-F5344CB8AC3E}">
        <p14:creationId xmlns:p14="http://schemas.microsoft.com/office/powerpoint/2010/main" val="31100906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Data Used for State Indicators</a:t>
            </a:r>
          </a:p>
        </p:txBody>
      </p:sp>
      <p:sp>
        <p:nvSpPr>
          <p:cNvPr id="3" name="Content Placeholder 2"/>
          <p:cNvSpPr>
            <a:spLocks noGrp="1"/>
          </p:cNvSpPr>
          <p:nvPr>
            <p:ph sz="half" idx="1"/>
          </p:nvPr>
        </p:nvSpPr>
        <p:spPr>
          <a:xfrm>
            <a:off x="419156" y="1747539"/>
            <a:ext cx="11479333" cy="3321172"/>
          </a:xfrm>
        </p:spPr>
        <p:txBody>
          <a:bodyPr>
            <a:normAutofit fontScale="85000" lnSpcReduction="10000"/>
          </a:bodyPr>
          <a:lstStyle/>
          <a:p>
            <a:pPr>
              <a:spcAft>
                <a:spcPts val="1200"/>
              </a:spcAft>
            </a:pPr>
            <a:r>
              <a:rPr lang="en-US" sz="3800" dirty="0"/>
              <a:t>Majority of state indicators use data derived from CALPADS, including demographic data for student group determinations. </a:t>
            </a:r>
          </a:p>
          <a:p>
            <a:pPr>
              <a:spcAft>
                <a:spcPts val="1200"/>
              </a:spcAft>
            </a:pPr>
            <a:r>
              <a:rPr lang="en-US" sz="3800" dirty="0"/>
              <a:t>Therefore, it is important that LEAs meet the CALPADS certification timelines </a:t>
            </a:r>
            <a:r>
              <a:rPr lang="en-US" sz="4000" dirty="0"/>
              <a:t>(August 30, 2019)</a:t>
            </a:r>
            <a:r>
              <a:rPr lang="en-US" sz="3800" dirty="0"/>
              <a:t>. Once the amendment windows close, there are </a:t>
            </a:r>
            <a:r>
              <a:rPr lang="en-US" sz="3800" dirty="0">
                <a:solidFill>
                  <a:srgbClr val="C00000"/>
                </a:solidFill>
              </a:rPr>
              <a:t>no additional opportunities to correct the data </a:t>
            </a:r>
            <a:r>
              <a:rPr lang="en-US" sz="3800" dirty="0"/>
              <a:t>for the Dashboard!</a:t>
            </a:r>
          </a:p>
          <a:p>
            <a:endParaRPr lang="en-US" dirty="0"/>
          </a:p>
        </p:txBody>
      </p:sp>
      <p:sp>
        <p:nvSpPr>
          <p:cNvPr id="5" name="Footer Placeholder 4"/>
          <p:cNvSpPr>
            <a:spLocks noGrp="1"/>
          </p:cNvSpPr>
          <p:nvPr>
            <p:ph type="ftr" sz="quarter" idx="11"/>
          </p:nvPr>
        </p:nvSpPr>
        <p:spPr/>
        <p:txBody>
          <a:bodyPr/>
          <a:lstStyle/>
          <a:p>
            <a:r>
              <a:rPr lang="en-US"/>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t>76</a:t>
            </a:fld>
            <a:endParaRPr lang="en-US" dirty="0"/>
          </a:p>
        </p:txBody>
      </p:sp>
    </p:spTree>
    <p:extLst>
      <p:ext uri="{BB962C8B-B14F-4D97-AF65-F5344CB8AC3E}">
        <p14:creationId xmlns:p14="http://schemas.microsoft.com/office/powerpoint/2010/main" val="24923914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156"/>
            <a:ext cx="12192000" cy="812799"/>
          </a:xfrm>
        </p:spPr>
        <p:txBody>
          <a:bodyPr/>
          <a:lstStyle/>
          <a:p>
            <a:r>
              <a:rPr lang="en-US" dirty="0"/>
              <a:t>Program Participation Revisions</a:t>
            </a:r>
          </a:p>
        </p:txBody>
      </p:sp>
      <p:sp>
        <p:nvSpPr>
          <p:cNvPr id="3" name="Content Placeholder 2"/>
          <p:cNvSpPr>
            <a:spLocks noGrp="1"/>
          </p:cNvSpPr>
          <p:nvPr>
            <p:ph idx="1"/>
          </p:nvPr>
        </p:nvSpPr>
        <p:spPr>
          <a:xfrm>
            <a:off x="293511" y="1001765"/>
            <a:ext cx="11582400" cy="5523213"/>
          </a:xfrm>
        </p:spPr>
        <p:txBody>
          <a:bodyPr>
            <a:normAutofit fontScale="92500" lnSpcReduction="20000"/>
          </a:bodyPr>
          <a:lstStyle/>
          <a:p>
            <a:r>
              <a:rPr lang="en-US" sz="3100" dirty="0"/>
              <a:t>Beginning with the 2019 Dashboard state indicators based on annual data, students that participate in a program at any point during the academic year, </a:t>
            </a:r>
            <a:r>
              <a:rPr lang="en-US" sz="3100" b="1" i="1" dirty="0"/>
              <a:t>at the school or LEA,</a:t>
            </a:r>
            <a:r>
              <a:rPr lang="en-US" sz="3100" dirty="0"/>
              <a:t> will be included in the appropriate student group:</a:t>
            </a:r>
          </a:p>
          <a:p>
            <a:pPr lvl="1"/>
            <a:r>
              <a:rPr lang="en-US" sz="2800" dirty="0"/>
              <a:t>Foster Youth</a:t>
            </a:r>
          </a:p>
          <a:p>
            <a:pPr lvl="1"/>
            <a:r>
              <a:rPr lang="en-US" sz="2800" dirty="0"/>
              <a:t>Homeless</a:t>
            </a:r>
          </a:p>
          <a:p>
            <a:pPr lvl="1"/>
            <a:r>
              <a:rPr lang="en-US" sz="2800" dirty="0"/>
              <a:t>English Learner</a:t>
            </a:r>
          </a:p>
          <a:p>
            <a:pPr lvl="1"/>
            <a:r>
              <a:rPr lang="en-US" sz="2800" dirty="0"/>
              <a:t>Socioeconomically disadvantaged</a:t>
            </a:r>
          </a:p>
          <a:p>
            <a:pPr lvl="1"/>
            <a:r>
              <a:rPr lang="en-US" sz="2800" dirty="0"/>
              <a:t>Students with disabilities </a:t>
            </a:r>
          </a:p>
          <a:p>
            <a:r>
              <a:rPr lang="en-US" sz="3100" dirty="0"/>
              <a:t>For graduation rate and CCI, students are placed in one of the groups above if they participated in that program any time during their four or five years of high school. </a:t>
            </a:r>
          </a:p>
          <a:p>
            <a:endParaRPr lang="en-US" dirty="0"/>
          </a:p>
        </p:txBody>
      </p:sp>
      <p:sp>
        <p:nvSpPr>
          <p:cNvPr id="4" name="Footer Placeholder 3"/>
          <p:cNvSpPr>
            <a:spLocks noGrp="1"/>
          </p:cNvSpPr>
          <p:nvPr>
            <p:ph type="ftr" sz="quarter" idx="11"/>
          </p:nvPr>
        </p:nvSpPr>
        <p:spPr/>
        <p:txBody>
          <a:bodyPr/>
          <a:lstStyle/>
          <a:p>
            <a:r>
              <a:rPr lang="en-US"/>
              <a:t>California Department of Education</a:t>
            </a:r>
            <a:endParaRPr lang="en-US" dirty="0"/>
          </a:p>
        </p:txBody>
      </p:sp>
      <p:sp>
        <p:nvSpPr>
          <p:cNvPr id="5" name="Slide Number Placeholder 4"/>
          <p:cNvSpPr>
            <a:spLocks noGrp="1"/>
          </p:cNvSpPr>
          <p:nvPr>
            <p:ph type="sldNum" sz="quarter" idx="12"/>
          </p:nvPr>
        </p:nvSpPr>
        <p:spPr/>
        <p:txBody>
          <a:bodyPr/>
          <a:lstStyle/>
          <a:p>
            <a:fld id="{E3F07B27-5348-4263-B67F-EF7FF0A6AD4A}" type="slidenum">
              <a:rPr lang="en-US" smtClean="0">
                <a:solidFill>
                  <a:prstClr val="black">
                    <a:tint val="75000"/>
                  </a:prstClr>
                </a:solidFill>
              </a:rPr>
              <a:pPr/>
              <a:t>77</a:t>
            </a:fld>
            <a:endParaRPr lang="en-US" dirty="0">
              <a:solidFill>
                <a:prstClr val="black">
                  <a:tint val="75000"/>
                </a:prstClr>
              </a:solidFill>
            </a:endParaRPr>
          </a:p>
        </p:txBody>
      </p:sp>
    </p:spTree>
    <p:extLst>
      <p:ext uri="{BB962C8B-B14F-4D97-AF65-F5344CB8AC3E}">
        <p14:creationId xmlns:p14="http://schemas.microsoft.com/office/powerpoint/2010/main" val="2263428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695"/>
            <a:ext cx="12192000" cy="1086778"/>
          </a:xfrm>
        </p:spPr>
        <p:txBody>
          <a:bodyPr>
            <a:normAutofit/>
          </a:bodyPr>
          <a:lstStyle/>
          <a:p>
            <a:r>
              <a:rPr lang="en-US" sz="4400" dirty="0"/>
              <a:t>Dashboard Resources</a:t>
            </a:r>
          </a:p>
        </p:txBody>
      </p:sp>
      <p:sp>
        <p:nvSpPr>
          <p:cNvPr id="3" name="Content Placeholder 2"/>
          <p:cNvSpPr>
            <a:spLocks noGrp="1"/>
          </p:cNvSpPr>
          <p:nvPr>
            <p:ph sz="half" idx="1"/>
          </p:nvPr>
        </p:nvSpPr>
        <p:spPr>
          <a:xfrm>
            <a:off x="5850721" y="1330602"/>
            <a:ext cx="6228390" cy="5228242"/>
          </a:xfrm>
        </p:spPr>
        <p:txBody>
          <a:bodyPr>
            <a:normAutofit fontScale="85000" lnSpcReduction="20000"/>
          </a:bodyPr>
          <a:lstStyle/>
          <a:p>
            <a:pPr marL="0" indent="0">
              <a:spcBef>
                <a:spcPts val="0"/>
              </a:spcBef>
              <a:buNone/>
            </a:pPr>
            <a:r>
              <a:rPr lang="en-US" b="1" dirty="0"/>
              <a:t>Additional Reports and Data</a:t>
            </a:r>
          </a:p>
          <a:p>
            <a:pPr marL="0" indent="0">
              <a:lnSpc>
                <a:spcPct val="110000"/>
              </a:lnSpc>
              <a:spcBef>
                <a:spcPts val="0"/>
              </a:spcBef>
              <a:buNone/>
            </a:pPr>
            <a:r>
              <a:rPr lang="en-US" sz="2600" dirty="0">
                <a:hlinkClick r:id="rId3"/>
              </a:rPr>
              <a:t>https://www6.cde.ca.gov/californiamodel/</a:t>
            </a:r>
            <a:endParaRPr lang="en-US" sz="2600" dirty="0"/>
          </a:p>
          <a:p>
            <a:pPr>
              <a:lnSpc>
                <a:spcPct val="110000"/>
              </a:lnSpc>
              <a:spcBef>
                <a:spcPts val="0"/>
              </a:spcBef>
            </a:pPr>
            <a:r>
              <a:rPr lang="en-US" sz="2600" dirty="0"/>
              <a:t>5x5s for Each Indicator </a:t>
            </a:r>
          </a:p>
          <a:p>
            <a:pPr>
              <a:lnSpc>
                <a:spcPct val="110000"/>
              </a:lnSpc>
              <a:spcBef>
                <a:spcPts val="0"/>
              </a:spcBef>
            </a:pPr>
            <a:r>
              <a:rPr lang="en-US" sz="2600" dirty="0"/>
              <a:t>CCI Measures Report (</a:t>
            </a:r>
            <a:r>
              <a:rPr lang="en-US" sz="2600" b="1" i="1" dirty="0"/>
              <a:t>new look!</a:t>
            </a:r>
            <a:r>
              <a:rPr lang="en-US" sz="2600" dirty="0"/>
              <a:t>)</a:t>
            </a:r>
          </a:p>
          <a:p>
            <a:pPr>
              <a:lnSpc>
                <a:spcPct val="110000"/>
              </a:lnSpc>
              <a:spcBef>
                <a:spcPts val="0"/>
              </a:spcBef>
            </a:pPr>
            <a:r>
              <a:rPr lang="en-US" sz="2600" dirty="0"/>
              <a:t>Participation Rate Report </a:t>
            </a:r>
          </a:p>
          <a:p>
            <a:pPr>
              <a:lnSpc>
                <a:spcPct val="110000"/>
              </a:lnSpc>
              <a:spcBef>
                <a:spcPts val="0"/>
              </a:spcBef>
            </a:pPr>
            <a:r>
              <a:rPr lang="en-US" sz="2600" dirty="0"/>
              <a:t>Student Group Report </a:t>
            </a:r>
          </a:p>
          <a:p>
            <a:pPr>
              <a:lnSpc>
                <a:spcPct val="110000"/>
              </a:lnSpc>
              <a:spcBef>
                <a:spcPts val="0"/>
              </a:spcBef>
            </a:pPr>
            <a:r>
              <a:rPr lang="en-US" sz="2600" dirty="0"/>
              <a:t>District Performance by County </a:t>
            </a:r>
          </a:p>
          <a:p>
            <a:pPr marL="0" indent="0">
              <a:lnSpc>
                <a:spcPct val="110000"/>
              </a:lnSpc>
              <a:buNone/>
            </a:pPr>
            <a:r>
              <a:rPr lang="en-US" b="1" dirty="0"/>
              <a:t>DASS</a:t>
            </a:r>
          </a:p>
          <a:p>
            <a:pPr marL="0" indent="0">
              <a:lnSpc>
                <a:spcPct val="110000"/>
              </a:lnSpc>
              <a:spcBef>
                <a:spcPts val="0"/>
              </a:spcBef>
              <a:buNone/>
            </a:pPr>
            <a:r>
              <a:rPr lang="en-US" sz="2600" dirty="0">
                <a:hlinkClick r:id="rId4"/>
              </a:rPr>
              <a:t>https://www.cde.ca.gov/ta/ac/dass.asp</a:t>
            </a:r>
            <a:endParaRPr lang="en-US" sz="2600" dirty="0"/>
          </a:p>
          <a:p>
            <a:pPr>
              <a:lnSpc>
                <a:spcPct val="110000"/>
              </a:lnSpc>
              <a:spcBef>
                <a:spcPts val="0"/>
              </a:spcBef>
            </a:pPr>
            <a:r>
              <a:rPr lang="en-US" sz="2800" dirty="0"/>
              <a:t>Current list, Background, and Eligibility Criteria</a:t>
            </a:r>
          </a:p>
          <a:p>
            <a:pPr>
              <a:lnSpc>
                <a:spcPct val="110000"/>
              </a:lnSpc>
              <a:spcBef>
                <a:spcPts val="0"/>
              </a:spcBef>
            </a:pPr>
            <a:r>
              <a:rPr lang="en-US" sz="2800" dirty="0"/>
              <a:t>Application Instructions</a:t>
            </a:r>
          </a:p>
          <a:p>
            <a:pPr>
              <a:lnSpc>
                <a:spcPct val="110000"/>
              </a:lnSpc>
              <a:spcBef>
                <a:spcPts val="0"/>
              </a:spcBef>
            </a:pPr>
            <a:r>
              <a:rPr lang="en-US" sz="2800" dirty="0"/>
              <a:t>Flyer: What is the DASS? </a:t>
            </a:r>
          </a:p>
          <a:p>
            <a:pPr>
              <a:lnSpc>
                <a:spcPct val="110000"/>
              </a:lnSpc>
              <a:spcBef>
                <a:spcPts val="0"/>
              </a:spcBef>
            </a:pPr>
            <a:r>
              <a:rPr lang="en-US" sz="2800" dirty="0"/>
              <a:t>DASS Graduation Rate PowerPoint</a:t>
            </a:r>
            <a:endParaRPr lang="en-US" sz="2800" b="1" dirty="0"/>
          </a:p>
          <a:p>
            <a:endParaRPr lang="en-US" sz="2800" dirty="0"/>
          </a:p>
        </p:txBody>
      </p:sp>
      <p:sp>
        <p:nvSpPr>
          <p:cNvPr id="4" name="Content Placeholder 3"/>
          <p:cNvSpPr>
            <a:spLocks noGrp="1"/>
          </p:cNvSpPr>
          <p:nvPr>
            <p:ph sz="half" idx="2"/>
          </p:nvPr>
        </p:nvSpPr>
        <p:spPr>
          <a:xfrm>
            <a:off x="121200" y="1230489"/>
            <a:ext cx="5608320" cy="5215467"/>
          </a:xfrm>
        </p:spPr>
        <p:txBody>
          <a:bodyPr>
            <a:normAutofit fontScale="85000" lnSpcReduction="20000"/>
          </a:bodyPr>
          <a:lstStyle/>
          <a:p>
            <a:pPr marL="0" indent="0">
              <a:lnSpc>
                <a:spcPct val="120000"/>
              </a:lnSpc>
              <a:spcBef>
                <a:spcPts val="0"/>
              </a:spcBef>
              <a:buNone/>
            </a:pPr>
            <a:r>
              <a:rPr lang="en-US" b="1" dirty="0"/>
              <a:t>California School Dashboard and System of Support </a:t>
            </a:r>
            <a:r>
              <a:rPr lang="en-US" sz="2700" dirty="0">
                <a:hlinkClick r:id="rId5"/>
              </a:rPr>
              <a:t>https://www.cde.ca.gov/ta/ac/cm/</a:t>
            </a:r>
            <a:r>
              <a:rPr lang="en-US" sz="2700" dirty="0"/>
              <a:t> </a:t>
            </a:r>
          </a:p>
          <a:p>
            <a:pPr>
              <a:lnSpc>
                <a:spcPct val="120000"/>
              </a:lnSpc>
              <a:spcBef>
                <a:spcPts val="0"/>
              </a:spcBef>
            </a:pPr>
            <a:r>
              <a:rPr lang="en-US" sz="2700" b="1" dirty="0"/>
              <a:t>Parent Tab: </a:t>
            </a:r>
          </a:p>
          <a:p>
            <a:pPr lvl="1">
              <a:lnSpc>
                <a:spcPct val="120000"/>
              </a:lnSpc>
              <a:spcBef>
                <a:spcPts val="0"/>
              </a:spcBef>
              <a:buFont typeface="Courier New" panose="02070309020205020404" pitchFamily="49" charset="0"/>
              <a:buChar char="o"/>
            </a:pPr>
            <a:r>
              <a:rPr lang="en-US" sz="2700" dirty="0"/>
              <a:t>Parent Guide and Flyers</a:t>
            </a:r>
          </a:p>
          <a:p>
            <a:pPr>
              <a:lnSpc>
                <a:spcPct val="120000"/>
              </a:lnSpc>
              <a:spcBef>
                <a:spcPts val="0"/>
              </a:spcBef>
            </a:pPr>
            <a:r>
              <a:rPr lang="en-US" sz="2700" b="1" dirty="0"/>
              <a:t>Resources Tab: </a:t>
            </a:r>
            <a:endParaRPr lang="en-US" sz="2700" dirty="0"/>
          </a:p>
          <a:p>
            <a:pPr lvl="1">
              <a:lnSpc>
                <a:spcPct val="120000"/>
              </a:lnSpc>
              <a:spcBef>
                <a:spcPts val="0"/>
              </a:spcBef>
              <a:buFont typeface="Courier New" panose="02070309020205020404" pitchFamily="49" charset="0"/>
              <a:buChar char="o"/>
            </a:pPr>
            <a:r>
              <a:rPr lang="en-US" sz="2700" dirty="0"/>
              <a:t>Webinar PowerPoints</a:t>
            </a:r>
          </a:p>
          <a:p>
            <a:pPr>
              <a:lnSpc>
                <a:spcPct val="120000"/>
              </a:lnSpc>
              <a:spcBef>
                <a:spcPts val="0"/>
              </a:spcBef>
            </a:pPr>
            <a:r>
              <a:rPr lang="en-US" sz="2700" b="1" dirty="0"/>
              <a:t>Toolkit Tab: </a:t>
            </a:r>
            <a:endParaRPr lang="en-US" sz="2700" dirty="0"/>
          </a:p>
          <a:p>
            <a:pPr lvl="1">
              <a:lnSpc>
                <a:spcPct val="120000"/>
              </a:lnSpc>
              <a:spcBef>
                <a:spcPts val="0"/>
              </a:spcBef>
              <a:buFont typeface="Courier New" panose="02070309020205020404" pitchFamily="49" charset="0"/>
              <a:buChar char="o"/>
            </a:pPr>
            <a:r>
              <a:rPr lang="en-US" sz="2700" dirty="0"/>
              <a:t>Dashboard: Key Points and Updates </a:t>
            </a:r>
          </a:p>
          <a:p>
            <a:pPr lvl="1">
              <a:lnSpc>
                <a:spcPct val="120000"/>
              </a:lnSpc>
              <a:spcBef>
                <a:spcPts val="0"/>
              </a:spcBef>
              <a:buFont typeface="Courier New" panose="02070309020205020404" pitchFamily="49" charset="0"/>
              <a:buChar char="o"/>
            </a:pPr>
            <a:r>
              <a:rPr lang="en-US" sz="2700" dirty="0"/>
              <a:t>Flyers for Educators</a:t>
            </a:r>
          </a:p>
          <a:p>
            <a:pPr>
              <a:lnSpc>
                <a:spcPct val="120000"/>
              </a:lnSpc>
              <a:spcBef>
                <a:spcPts val="0"/>
              </a:spcBef>
            </a:pPr>
            <a:r>
              <a:rPr lang="en-US" sz="2700" b="1" dirty="0"/>
              <a:t>Data Files and Guide Tab:</a:t>
            </a:r>
            <a:endParaRPr lang="en-US" sz="2700" dirty="0"/>
          </a:p>
          <a:p>
            <a:pPr lvl="1">
              <a:lnSpc>
                <a:spcPct val="120000"/>
              </a:lnSpc>
              <a:spcBef>
                <a:spcPts val="0"/>
              </a:spcBef>
              <a:buFont typeface="Courier New" panose="02070309020205020404" pitchFamily="49" charset="0"/>
              <a:buChar char="o"/>
            </a:pPr>
            <a:r>
              <a:rPr lang="en-US" sz="2700" dirty="0"/>
              <a:t>Data Files for each indicator</a:t>
            </a:r>
          </a:p>
          <a:p>
            <a:pPr lvl="1">
              <a:lnSpc>
                <a:spcPct val="120000"/>
              </a:lnSpc>
              <a:spcBef>
                <a:spcPts val="0"/>
              </a:spcBef>
              <a:buFont typeface="Courier New" panose="02070309020205020404" pitchFamily="49" charset="0"/>
              <a:buChar char="o"/>
            </a:pPr>
            <a:r>
              <a:rPr lang="en-US" sz="2700" dirty="0"/>
              <a:t>Dashboard Technical Guide</a:t>
            </a:r>
          </a:p>
          <a:p>
            <a:pPr>
              <a:lnSpc>
                <a:spcPct val="120000"/>
              </a:lnSpc>
              <a:spcBef>
                <a:spcPts val="0"/>
              </a:spcBef>
            </a:pPr>
            <a:r>
              <a:rPr lang="en-US" sz="2700" b="1" dirty="0"/>
              <a:t>FAQs Tab</a:t>
            </a:r>
            <a:endParaRPr lang="en-US" sz="2700" dirty="0"/>
          </a:p>
          <a:p>
            <a:endParaRPr lang="en-US" dirty="0"/>
          </a:p>
        </p:txBody>
      </p:sp>
      <p:sp>
        <p:nvSpPr>
          <p:cNvPr id="5" name="Footer Placeholder 4"/>
          <p:cNvSpPr>
            <a:spLocks noGrp="1"/>
          </p:cNvSpPr>
          <p:nvPr>
            <p:ph type="ftr" sz="quarter" idx="11"/>
          </p:nvPr>
        </p:nvSpPr>
        <p:spPr/>
        <p:txBody>
          <a:bodyPr/>
          <a:lstStyle/>
          <a:p>
            <a:r>
              <a:rPr lang="en-US"/>
              <a:t>California Department of Education</a:t>
            </a:r>
            <a:endParaRPr lang="en-US" dirty="0"/>
          </a:p>
        </p:txBody>
      </p:sp>
      <p:sp>
        <p:nvSpPr>
          <p:cNvPr id="6" name="Slide Number Placeholder 5"/>
          <p:cNvSpPr>
            <a:spLocks noGrp="1"/>
          </p:cNvSpPr>
          <p:nvPr>
            <p:ph type="sldNum" sz="quarter" idx="12"/>
          </p:nvPr>
        </p:nvSpPr>
        <p:spPr/>
        <p:txBody>
          <a:bodyPr/>
          <a:lstStyle/>
          <a:p>
            <a:fld id="{E3F07B27-5348-4263-B67F-EF7FF0A6AD4A}" type="slidenum">
              <a:rPr lang="en-US" smtClean="0">
                <a:solidFill>
                  <a:prstClr val="black">
                    <a:tint val="75000"/>
                  </a:prstClr>
                </a:solidFill>
              </a:rPr>
              <a:pPr/>
              <a:t>78</a:t>
            </a:fld>
            <a:endParaRPr lang="en-US" dirty="0">
              <a:solidFill>
                <a:prstClr val="black">
                  <a:tint val="75000"/>
                </a:prstClr>
              </a:solidFill>
            </a:endParaRPr>
          </a:p>
        </p:txBody>
      </p:sp>
    </p:spTree>
    <p:extLst>
      <p:ext uri="{BB962C8B-B14F-4D97-AF65-F5344CB8AC3E}">
        <p14:creationId xmlns:p14="http://schemas.microsoft.com/office/powerpoint/2010/main" val="2609291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Thank You! </a:t>
            </a:r>
            <a:endParaRPr lang="en-US" sz="5400" dirty="0">
              <a:solidFill>
                <a:srgbClr val="FF0000"/>
              </a:solidFill>
            </a:endParaRPr>
          </a:p>
        </p:txBody>
      </p:sp>
      <p:sp>
        <p:nvSpPr>
          <p:cNvPr id="3" name="Content Placeholder 2"/>
          <p:cNvSpPr>
            <a:spLocks noGrp="1"/>
          </p:cNvSpPr>
          <p:nvPr>
            <p:ph sz="half" idx="1"/>
          </p:nvPr>
        </p:nvSpPr>
        <p:spPr>
          <a:xfrm>
            <a:off x="478293" y="2005013"/>
            <a:ext cx="4954355" cy="4351338"/>
          </a:xfrm>
        </p:spPr>
        <p:txBody>
          <a:bodyPr>
            <a:normAutofit lnSpcReduction="10000"/>
          </a:bodyPr>
          <a:lstStyle/>
          <a:p>
            <a:pPr marL="0" indent="0" algn="ctr">
              <a:buNone/>
            </a:pPr>
            <a:r>
              <a:rPr lang="en-US" sz="3600" b="1" dirty="0">
                <a:latin typeface="Arial" panose="020B0604020202020204" pitchFamily="34" charset="0"/>
                <a:cs typeface="Arial" panose="020B0604020202020204" pitchFamily="34" charset="0"/>
              </a:rPr>
              <a:t>State Indicators </a:t>
            </a:r>
          </a:p>
          <a:p>
            <a:pPr marL="0" indent="0" algn="ctr">
              <a:buNone/>
            </a:pPr>
            <a:r>
              <a:rPr lang="en-US" sz="2800" dirty="0">
                <a:latin typeface="Arial" panose="020B0604020202020204" pitchFamily="34" charset="0"/>
                <a:cs typeface="Arial" panose="020B0604020202020204" pitchFamily="34" charset="0"/>
              </a:rPr>
              <a:t>Academic Accountability Unit</a:t>
            </a:r>
          </a:p>
          <a:p>
            <a:pPr marL="0" indent="0" algn="ctr">
              <a:buNone/>
            </a:pPr>
            <a:r>
              <a:rPr lang="en-US" sz="2800" dirty="0">
                <a:latin typeface="Arial" panose="020B0604020202020204" pitchFamily="34" charset="0"/>
                <a:cs typeface="Arial" panose="020B0604020202020204" pitchFamily="34" charset="0"/>
                <a:hlinkClick r:id="rId2"/>
              </a:rPr>
              <a:t>aau@cde.ca.gov </a:t>
            </a:r>
            <a:endParaRPr lang="en-US" sz="2800" dirty="0">
              <a:latin typeface="Arial" panose="020B0604020202020204" pitchFamily="34" charset="0"/>
              <a:cs typeface="Arial" panose="020B0604020202020204" pitchFamily="34" charset="0"/>
            </a:endParaRPr>
          </a:p>
          <a:p>
            <a:pPr marL="0" indent="0" algn="ctr">
              <a:buNone/>
            </a:pPr>
            <a:r>
              <a:rPr lang="en-US" sz="2800" dirty="0">
                <a:latin typeface="Arial" panose="020B0604020202020204" pitchFamily="34" charset="0"/>
                <a:cs typeface="Arial" panose="020B0604020202020204" pitchFamily="34" charset="0"/>
              </a:rPr>
              <a:t>916-319-0863</a:t>
            </a:r>
          </a:p>
          <a:p>
            <a:endParaRPr lang="en-US" dirty="0"/>
          </a:p>
        </p:txBody>
      </p:sp>
      <p:sp>
        <p:nvSpPr>
          <p:cNvPr id="4" name="Content Placeholder 3"/>
          <p:cNvSpPr>
            <a:spLocks noGrp="1"/>
          </p:cNvSpPr>
          <p:nvPr>
            <p:ph sz="half" idx="2"/>
          </p:nvPr>
        </p:nvSpPr>
        <p:spPr>
          <a:xfrm>
            <a:off x="5881056" y="1903413"/>
            <a:ext cx="5608320" cy="4351338"/>
          </a:xfrm>
        </p:spPr>
        <p:txBody>
          <a:bodyPr>
            <a:normAutofit lnSpcReduction="10000"/>
          </a:bodyPr>
          <a:lstStyle/>
          <a:p>
            <a:pPr marL="0" indent="0" algn="ctr">
              <a:buNone/>
            </a:pPr>
            <a:r>
              <a:rPr lang="en-US" sz="3600" b="1" dirty="0">
                <a:latin typeface="Arial" panose="020B0604020202020204" pitchFamily="34" charset="0"/>
                <a:cs typeface="Arial" panose="020B0604020202020204" pitchFamily="34" charset="0"/>
              </a:rPr>
              <a:t>Local Indicators</a:t>
            </a:r>
          </a:p>
          <a:p>
            <a:pPr marL="0" indent="0" algn="ctr">
              <a:buNone/>
            </a:pPr>
            <a:r>
              <a:rPr lang="en-US" sz="2800" dirty="0">
                <a:latin typeface="Arial" panose="020B0604020202020204" pitchFamily="34" charset="0"/>
                <a:cs typeface="Arial" panose="020B0604020202020204" pitchFamily="34" charset="0"/>
              </a:rPr>
              <a:t>Local Agency Systems Support Office </a:t>
            </a:r>
          </a:p>
          <a:p>
            <a:pPr marL="0" indent="0" algn="ctr">
              <a:buNone/>
            </a:pPr>
            <a:r>
              <a:rPr lang="en-US" sz="2800" dirty="0">
                <a:latin typeface="Arial" panose="020B0604020202020204" pitchFamily="34" charset="0"/>
                <a:cs typeface="Arial" panose="020B0604020202020204" pitchFamily="34" charset="0"/>
                <a:hlinkClick r:id="rId3"/>
              </a:rPr>
              <a:t>lcff@cde.ca.gov</a:t>
            </a:r>
            <a:endParaRPr lang="en-US" sz="2800" dirty="0">
              <a:latin typeface="Arial" panose="020B0604020202020204" pitchFamily="34" charset="0"/>
              <a:cs typeface="Arial" panose="020B0604020202020204" pitchFamily="34" charset="0"/>
            </a:endParaRPr>
          </a:p>
          <a:p>
            <a:pPr marL="0" indent="0" algn="ctr">
              <a:buNone/>
            </a:pPr>
            <a:endParaRPr lang="en-US" sz="2800" dirty="0"/>
          </a:p>
          <a:p>
            <a:pPr marL="0" indent="0" algn="ctr">
              <a:buNone/>
            </a:pPr>
            <a:r>
              <a:rPr lang="en-US" sz="3600" b="1" dirty="0"/>
              <a:t>CALPADS </a:t>
            </a:r>
          </a:p>
          <a:p>
            <a:pPr marL="0" indent="0" algn="ctr">
              <a:buNone/>
            </a:pPr>
            <a:r>
              <a:rPr lang="en-US" sz="2600" dirty="0">
                <a:hlinkClick r:id="rId4"/>
              </a:rPr>
              <a:t>calpads@cde.ca.gov</a:t>
            </a:r>
            <a:endParaRPr lang="en-US" sz="2600" dirty="0"/>
          </a:p>
          <a:p>
            <a:pPr marL="0" indent="0" algn="ctr">
              <a:buNone/>
            </a:pPr>
            <a:r>
              <a:rPr lang="en-US" sz="2600" dirty="0"/>
              <a:t>916-324-6738</a:t>
            </a:r>
            <a:endParaRPr lang="en-US" sz="2600" b="1" dirty="0"/>
          </a:p>
          <a:p>
            <a:endParaRPr lang="en-US" dirty="0"/>
          </a:p>
        </p:txBody>
      </p:sp>
      <p:sp>
        <p:nvSpPr>
          <p:cNvPr id="5" name="Footer Placeholder 4"/>
          <p:cNvSpPr>
            <a:spLocks noGrp="1"/>
          </p:cNvSpPr>
          <p:nvPr>
            <p:ph type="ftr" sz="quarter" idx="11"/>
          </p:nvPr>
        </p:nvSpPr>
        <p:spPr/>
        <p:txBody>
          <a:bodyPr/>
          <a:lstStyle/>
          <a:p>
            <a:r>
              <a:rPr lang="en-US" dirty="0"/>
              <a:t>California Department of Education</a:t>
            </a:r>
          </a:p>
        </p:txBody>
      </p:sp>
      <p:sp>
        <p:nvSpPr>
          <p:cNvPr id="6" name="Slide Number Placeholder 5"/>
          <p:cNvSpPr>
            <a:spLocks noGrp="1"/>
          </p:cNvSpPr>
          <p:nvPr>
            <p:ph type="sldNum" sz="quarter" idx="12"/>
          </p:nvPr>
        </p:nvSpPr>
        <p:spPr/>
        <p:txBody>
          <a:bodyPr/>
          <a:lstStyle/>
          <a:p>
            <a:fld id="{E3F07B27-5348-4263-B67F-EF7FF0A6AD4A}" type="slidenum">
              <a:rPr lang="en-US" smtClean="0"/>
              <a:t>79</a:t>
            </a:fld>
            <a:endParaRPr lang="en-US" dirty="0"/>
          </a:p>
        </p:txBody>
      </p:sp>
    </p:spTree>
    <p:extLst>
      <p:ext uri="{BB962C8B-B14F-4D97-AF65-F5344CB8AC3E}">
        <p14:creationId xmlns:p14="http://schemas.microsoft.com/office/powerpoint/2010/main" val="2758709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1201"/>
            <a:ext cx="12192000" cy="1582615"/>
          </a:xfrm>
        </p:spPr>
        <p:txBody>
          <a:bodyPr>
            <a:noAutofit/>
          </a:bodyPr>
          <a:lstStyle/>
          <a:p>
            <a:r>
              <a:rPr lang="en-US" sz="4400" dirty="0"/>
              <a:t>Overview and Update of </a:t>
            </a:r>
            <a:br>
              <a:rPr lang="en-US" sz="4400" dirty="0"/>
            </a:br>
            <a:r>
              <a:rPr lang="en-US" sz="4400" dirty="0"/>
              <a:t>State and Local</a:t>
            </a:r>
            <a:r>
              <a:rPr lang="en-US" sz="4400" dirty="0">
                <a:solidFill>
                  <a:srgbClr val="FF0000"/>
                </a:solidFill>
              </a:rPr>
              <a:t> </a:t>
            </a:r>
            <a:r>
              <a:rPr lang="en-US" sz="4400" dirty="0"/>
              <a:t>Indicators</a:t>
            </a:r>
          </a:p>
        </p:txBody>
      </p:sp>
      <p:sp>
        <p:nvSpPr>
          <p:cNvPr id="3" name="Footer Placeholder 2"/>
          <p:cNvSpPr>
            <a:spLocks noGrp="1"/>
          </p:cNvSpPr>
          <p:nvPr>
            <p:ph type="ftr" sz="quarter" idx="11"/>
          </p:nvPr>
        </p:nvSpPr>
        <p:spPr/>
        <p:txBody>
          <a:bodyPr/>
          <a:lstStyle/>
          <a:p>
            <a:r>
              <a:rPr lang="en-US" dirty="0"/>
              <a:t>California Department of Education</a:t>
            </a:r>
          </a:p>
        </p:txBody>
      </p:sp>
      <p:sp>
        <p:nvSpPr>
          <p:cNvPr id="4" name="Slide Number Placeholder 3"/>
          <p:cNvSpPr>
            <a:spLocks noGrp="1"/>
          </p:cNvSpPr>
          <p:nvPr>
            <p:ph type="sldNum" sz="quarter" idx="12"/>
          </p:nvPr>
        </p:nvSpPr>
        <p:spPr/>
        <p:txBody>
          <a:bodyPr/>
          <a:lstStyle/>
          <a:p>
            <a:fld id="{E3F07B27-5348-4263-B67F-EF7FF0A6AD4A}" type="slidenum">
              <a:rPr lang="en-US" smtClean="0"/>
              <a:t>8</a:t>
            </a:fld>
            <a:endParaRPr lang="en-US" dirty="0"/>
          </a:p>
        </p:txBody>
      </p:sp>
    </p:spTree>
    <p:extLst>
      <p:ext uri="{BB962C8B-B14F-4D97-AF65-F5344CB8AC3E}">
        <p14:creationId xmlns:p14="http://schemas.microsoft.com/office/powerpoint/2010/main" val="1359693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6B2C1-E7C1-4EC9-8F84-97372654D9B4}"/>
              </a:ext>
            </a:extLst>
          </p:cNvPr>
          <p:cNvSpPr>
            <a:spLocks noGrp="1"/>
          </p:cNvSpPr>
          <p:nvPr>
            <p:ph type="title"/>
          </p:nvPr>
        </p:nvSpPr>
        <p:spPr/>
        <p:txBody>
          <a:bodyPr>
            <a:normAutofit/>
          </a:bodyPr>
          <a:lstStyle/>
          <a:p>
            <a:r>
              <a:rPr lang="en-US" sz="4000" dirty="0">
                <a:sym typeface="Wingdings" panose="05000000000000000000" pitchFamily="2" charset="2"/>
              </a:rPr>
              <a:t>Local Indicators </a:t>
            </a:r>
            <a:endParaRPr lang="en-US" sz="4000" dirty="0"/>
          </a:p>
        </p:txBody>
      </p:sp>
      <p:graphicFrame>
        <p:nvGraphicFramePr>
          <p:cNvPr id="7" name="Content Placeholder 6">
            <a:extLst>
              <a:ext uri="{FF2B5EF4-FFF2-40B4-BE49-F238E27FC236}">
                <a16:creationId xmlns:a16="http://schemas.microsoft.com/office/drawing/2014/main" id="{6B3ED8AD-31FA-44D0-A1E1-FAFEB358A334}"/>
              </a:ext>
            </a:extLst>
          </p:cNvPr>
          <p:cNvGraphicFramePr>
            <a:graphicFrameLocks noGrp="1"/>
          </p:cNvGraphicFramePr>
          <p:nvPr>
            <p:ph sz="half" idx="1"/>
            <p:extLst>
              <p:ext uri="{D42A27DB-BD31-4B8C-83A1-F6EECF244321}">
                <p14:modId xmlns:p14="http://schemas.microsoft.com/office/powerpoint/2010/main" val="1636964067"/>
              </p:ext>
            </p:extLst>
          </p:nvPr>
        </p:nvGraphicFramePr>
        <p:xfrm>
          <a:off x="2253343" y="1377897"/>
          <a:ext cx="7398297" cy="2602092"/>
        </p:xfrm>
        <a:graphic>
          <a:graphicData uri="http://schemas.openxmlformats.org/drawingml/2006/table">
            <a:tbl>
              <a:tblPr firstRow="1" bandRow="1"/>
              <a:tblGrid>
                <a:gridCol w="7398297">
                  <a:extLst>
                    <a:ext uri="{9D8B030D-6E8A-4147-A177-3AD203B41FA5}">
                      <a16:colId xmlns:a16="http://schemas.microsoft.com/office/drawing/2014/main" val="3067374232"/>
                    </a:ext>
                  </a:extLst>
                </a:gridCol>
              </a:tblGrid>
              <a:tr h="426773">
                <a:tc>
                  <a:txBody>
                    <a:bodyPr/>
                    <a:lstStyle/>
                    <a:p>
                      <a:pPr marL="0" marR="0" algn="ctr">
                        <a:lnSpc>
                          <a:spcPct val="107000"/>
                        </a:lnSpc>
                        <a:spcBef>
                          <a:spcPts val="0"/>
                        </a:spcBef>
                        <a:spcAft>
                          <a:spcPts val="0"/>
                        </a:spcAft>
                      </a:pPr>
                      <a:r>
                        <a:rPr lang="en-US" sz="23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Local Indicators </a:t>
                      </a:r>
                      <a:endParaRPr lang="en-US" sz="11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85891" marR="85891" marT="42946" marB="429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val="3104684563"/>
                  </a:ext>
                </a:extLst>
              </a:tr>
              <a:tr h="426773">
                <a:tc>
                  <a:txBody>
                    <a:bodyPr/>
                    <a:lstStyle/>
                    <a:p>
                      <a:pPr marL="0" marR="0">
                        <a:lnSpc>
                          <a:spcPct val="107000"/>
                        </a:lnSpc>
                        <a:spcBef>
                          <a:spcPts val="0"/>
                        </a:spcBef>
                        <a:spcAft>
                          <a:spcPts val="0"/>
                        </a:spcAft>
                      </a:pPr>
                      <a:r>
                        <a:rPr lang="en-US" sz="23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Basics: Teachers, Instructional Materials, Facilities</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85891" marR="85891" marT="42946" marB="429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2703003479"/>
                  </a:ext>
                </a:extLst>
              </a:tr>
              <a:tr h="426773">
                <a:tc>
                  <a:txBody>
                    <a:bodyPr/>
                    <a:lstStyle/>
                    <a:p>
                      <a:pPr marL="0" marR="0">
                        <a:lnSpc>
                          <a:spcPct val="107000"/>
                        </a:lnSpc>
                        <a:spcBef>
                          <a:spcPts val="0"/>
                        </a:spcBef>
                        <a:spcAft>
                          <a:spcPts val="0"/>
                        </a:spcAft>
                      </a:pPr>
                      <a:r>
                        <a:rPr lang="en-US" sz="23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Implementation of Academic Standards</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85891" marR="85891" marT="42946" marB="429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3364575972"/>
                  </a:ext>
                </a:extLst>
              </a:tr>
              <a:tr h="426773">
                <a:tc>
                  <a:txBody>
                    <a:bodyPr/>
                    <a:lstStyle/>
                    <a:p>
                      <a:pPr marL="0" marR="0">
                        <a:lnSpc>
                          <a:spcPct val="107000"/>
                        </a:lnSpc>
                        <a:spcBef>
                          <a:spcPts val="0"/>
                        </a:spcBef>
                        <a:spcAft>
                          <a:spcPts val="0"/>
                        </a:spcAft>
                      </a:pPr>
                      <a:r>
                        <a:rPr lang="en-US" sz="23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Parent Engagement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85891" marR="85891" marT="42946" marB="429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3746896393"/>
                  </a:ext>
                </a:extLst>
              </a:tr>
              <a:tr h="426773">
                <a:tc>
                  <a:txBody>
                    <a:bodyPr/>
                    <a:lstStyle/>
                    <a:p>
                      <a:pPr marL="0" marR="0">
                        <a:lnSpc>
                          <a:spcPct val="107000"/>
                        </a:lnSpc>
                        <a:spcBef>
                          <a:spcPts val="0"/>
                        </a:spcBef>
                        <a:spcAft>
                          <a:spcPts val="0"/>
                        </a:spcAft>
                      </a:pPr>
                      <a:r>
                        <a:rPr lang="en-US" sz="23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Local Climate Survey </a:t>
                      </a:r>
                      <a:endParaRPr lang="en-US" sz="1100">
                        <a:effectLst/>
                        <a:latin typeface="Arial" panose="020B0604020202020204" pitchFamily="34" charset="0"/>
                        <a:ea typeface="Calibri" panose="020F0502020204030204" pitchFamily="34" charset="0"/>
                        <a:cs typeface="Times New Roman" panose="02020603050405020304" pitchFamily="18" charset="0"/>
                      </a:endParaRPr>
                    </a:p>
                  </a:txBody>
                  <a:tcPr marL="85891" marR="85891" marT="42946" marB="429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1E9"/>
                    </a:solidFill>
                  </a:tcPr>
                </a:tc>
                <a:extLst>
                  <a:ext uri="{0D108BD9-81ED-4DB2-BD59-A6C34878D82A}">
                    <a16:rowId xmlns:a16="http://schemas.microsoft.com/office/drawing/2014/main" val="3428468462"/>
                  </a:ext>
                </a:extLst>
              </a:tr>
              <a:tr h="426773">
                <a:tc>
                  <a:txBody>
                    <a:bodyPr/>
                    <a:lstStyle/>
                    <a:p>
                      <a:pPr marL="0" marR="0">
                        <a:lnSpc>
                          <a:spcPct val="107000"/>
                        </a:lnSpc>
                        <a:spcBef>
                          <a:spcPts val="0"/>
                        </a:spcBef>
                        <a:spcAft>
                          <a:spcPts val="0"/>
                        </a:spcAft>
                      </a:pPr>
                      <a:r>
                        <a:rPr lang="en-US" sz="23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Access to a Broad Course of Study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85891" marR="85891" marT="42946" marB="4294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E3CF"/>
                    </a:solidFill>
                  </a:tcPr>
                </a:tc>
                <a:extLst>
                  <a:ext uri="{0D108BD9-81ED-4DB2-BD59-A6C34878D82A}">
                    <a16:rowId xmlns:a16="http://schemas.microsoft.com/office/drawing/2014/main" val="2666356197"/>
                  </a:ext>
                </a:extLst>
              </a:tr>
            </a:tbl>
          </a:graphicData>
        </a:graphic>
      </p:graphicFrame>
      <p:sp>
        <p:nvSpPr>
          <p:cNvPr id="4" name="Content Placeholder 3">
            <a:extLst>
              <a:ext uri="{FF2B5EF4-FFF2-40B4-BE49-F238E27FC236}">
                <a16:creationId xmlns:a16="http://schemas.microsoft.com/office/drawing/2014/main" id="{0D64619F-0F2C-4778-B0F5-D9B52A513DFA}"/>
              </a:ext>
            </a:extLst>
          </p:cNvPr>
          <p:cNvSpPr>
            <a:spLocks noGrp="1"/>
          </p:cNvSpPr>
          <p:nvPr>
            <p:ph sz="half" idx="2"/>
          </p:nvPr>
        </p:nvSpPr>
        <p:spPr>
          <a:xfrm>
            <a:off x="362712" y="4594347"/>
            <a:ext cx="11487909" cy="1582615"/>
          </a:xfrm>
        </p:spPr>
        <p:txBody>
          <a:bodyPr/>
          <a:lstStyle/>
          <a:p>
            <a:r>
              <a:rPr lang="en-US" sz="2400" dirty="0"/>
              <a:t>LEAs are responsible for uploading information on local indicators in the Dashboard. </a:t>
            </a:r>
          </a:p>
          <a:p>
            <a:endParaRPr lang="en-US" dirty="0"/>
          </a:p>
        </p:txBody>
      </p:sp>
      <p:sp>
        <p:nvSpPr>
          <p:cNvPr id="5" name="Footer Placeholder 4">
            <a:extLst>
              <a:ext uri="{FF2B5EF4-FFF2-40B4-BE49-F238E27FC236}">
                <a16:creationId xmlns:a16="http://schemas.microsoft.com/office/drawing/2014/main" id="{1E65C91A-B7F9-41D4-9508-1F5EDD9D62A6}"/>
              </a:ext>
            </a:extLst>
          </p:cNvPr>
          <p:cNvSpPr>
            <a:spLocks noGrp="1"/>
          </p:cNvSpPr>
          <p:nvPr>
            <p:ph type="ftr" sz="quarter" idx="11"/>
          </p:nvPr>
        </p:nvSpPr>
        <p:spPr/>
        <p:txBody>
          <a:bodyPr/>
          <a:lstStyle/>
          <a:p>
            <a:r>
              <a:rPr lang="en-US"/>
              <a:t>California Department of Education</a:t>
            </a:r>
            <a:endParaRPr lang="en-US" dirty="0"/>
          </a:p>
        </p:txBody>
      </p:sp>
      <p:sp>
        <p:nvSpPr>
          <p:cNvPr id="6" name="Slide Number Placeholder 5">
            <a:extLst>
              <a:ext uri="{FF2B5EF4-FFF2-40B4-BE49-F238E27FC236}">
                <a16:creationId xmlns:a16="http://schemas.microsoft.com/office/drawing/2014/main" id="{FB257557-4682-4DED-97AA-12913E4E33F7}"/>
              </a:ext>
            </a:extLst>
          </p:cNvPr>
          <p:cNvSpPr>
            <a:spLocks noGrp="1"/>
          </p:cNvSpPr>
          <p:nvPr>
            <p:ph type="sldNum" sz="quarter" idx="12"/>
          </p:nvPr>
        </p:nvSpPr>
        <p:spPr/>
        <p:txBody>
          <a:bodyPr/>
          <a:lstStyle/>
          <a:p>
            <a:fld id="{E3F07B27-5348-4263-B67F-EF7FF0A6AD4A}" type="slidenum">
              <a:rPr lang="en-US" smtClean="0"/>
              <a:t>9</a:t>
            </a:fld>
            <a:endParaRPr lang="en-US" dirty="0"/>
          </a:p>
        </p:txBody>
      </p:sp>
    </p:spTree>
    <p:extLst>
      <p:ext uri="{BB962C8B-B14F-4D97-AF65-F5344CB8AC3E}">
        <p14:creationId xmlns:p14="http://schemas.microsoft.com/office/powerpoint/2010/main" val="995814755"/>
      </p:ext>
    </p:extLst>
  </p:cSld>
  <p:clrMapOvr>
    <a:masterClrMapping/>
  </p:clrMapOvr>
</p:sld>
</file>

<file path=ppt/theme/theme1.xml><?xml version="1.0" encoding="utf-8"?>
<a:theme xmlns:a="http://schemas.openxmlformats.org/drawingml/2006/main" name="ELPAC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rth-South.potx" id="{F7A549D7-2844-422A-8D4F-1FAB867A9694}" vid="{8FB7E066-49C3-45F9-825E-09AD583A2212}"/>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DA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rth-South.potx" id="{F7A549D7-2844-422A-8D4F-1FAB867A9694}" vid="{8C059306-29CE-48EE-A8B5-87A3B564F7A5}"/>
    </a:ext>
  </a:extLst>
</a:theme>
</file>

<file path=ppt/theme/theme3.xml><?xml version="1.0" encoding="utf-8"?>
<a:theme xmlns:a="http://schemas.openxmlformats.org/drawingml/2006/main" name="1_ADA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rth-South.potx" id="{F7A549D7-2844-422A-8D4F-1FAB867A9694}" vid="{8C059306-29CE-48EE-A8B5-87A3B564F7A5}"/>
    </a:ext>
  </a:extLst>
</a:theme>
</file>

<file path=ppt/theme/theme4.xml><?xml version="1.0" encoding="utf-8"?>
<a:theme xmlns:a="http://schemas.openxmlformats.org/drawingml/2006/main" name="1_AAU Slide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6BA2F52-3D79-4D5A-A2A8-7BFEC56B3DB1}" vid="{D36AF434-9944-480F-BA7C-28E2586817E5}"/>
    </a:ext>
  </a:extLst>
</a:theme>
</file>

<file path=ppt/theme/theme5.xml><?xml version="1.0" encoding="utf-8"?>
<a:theme xmlns:a="http://schemas.openxmlformats.org/drawingml/2006/main" name="2_ADAD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North-South.potx" id="{F7A549D7-2844-422A-8D4F-1FAB867A9694}" vid="{8C059306-29CE-48EE-A8B5-87A3B564F7A5}"/>
    </a:ext>
  </a:extLst>
</a:theme>
</file>

<file path=ppt/theme/theme6.xml><?xml version="1.0" encoding="utf-8"?>
<a:theme xmlns:a="http://schemas.openxmlformats.org/drawingml/2006/main" name="2_AAU Slide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6BA2F52-3D79-4D5A-A2A8-7BFEC56B3DB1}" vid="{D36AF434-9944-480F-BA7C-28E2586817E5}"/>
    </a:ext>
  </a:extLst>
</a:theme>
</file>

<file path=ppt/theme/theme7.xml><?xml version="1.0" encoding="utf-8"?>
<a:theme xmlns:a="http://schemas.openxmlformats.org/drawingml/2006/main" name="3_AAU Slide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6BA2F52-3D79-4D5A-A2A8-7BFEC56B3DB1}" vid="{D36AF434-9944-480F-BA7C-28E2586817E5}"/>
    </a:ext>
  </a:extLst>
</a:theme>
</file>

<file path=ppt/theme/theme8.xml><?xml version="1.0" encoding="utf-8"?>
<a:theme xmlns:a="http://schemas.openxmlformats.org/drawingml/2006/main" name="4_AAU Slide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6BA2F52-3D79-4D5A-A2A8-7BFEC56B3DB1}" vid="{D36AF434-9944-480F-BA7C-28E2586817E5}"/>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24611</TotalTime>
  <Words>4657</Words>
  <Application>Microsoft Office PowerPoint</Application>
  <PresentationFormat>Widescreen</PresentationFormat>
  <Paragraphs>636</Paragraphs>
  <Slides>79</Slides>
  <Notes>18</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79</vt:i4>
      </vt:variant>
    </vt:vector>
  </HeadingPairs>
  <TitlesOfParts>
    <vt:vector size="94" baseType="lpstr">
      <vt:lpstr>Arial</vt:lpstr>
      <vt:lpstr>Calibri</vt:lpstr>
      <vt:lpstr>Cambria Math</vt:lpstr>
      <vt:lpstr>Courier New</vt:lpstr>
      <vt:lpstr>Symbol</vt:lpstr>
      <vt:lpstr>Times New Roman</vt:lpstr>
      <vt:lpstr>Wingdings</vt:lpstr>
      <vt:lpstr>ELPAC Layout</vt:lpstr>
      <vt:lpstr>ADAD Layout</vt:lpstr>
      <vt:lpstr>1_ADAD Layout</vt:lpstr>
      <vt:lpstr>1_AAU Slide Master</vt:lpstr>
      <vt:lpstr>2_ADAD Layout</vt:lpstr>
      <vt:lpstr>2_AAU Slide Master</vt:lpstr>
      <vt:lpstr>3_AAU Slide Master</vt:lpstr>
      <vt:lpstr>4_AAU Slide Master</vt:lpstr>
      <vt:lpstr>Association of California School Administrators  What Administrators Need to Know about the California School Dashboard: Connecting Data to Performance</vt:lpstr>
      <vt:lpstr>Topics</vt:lpstr>
      <vt:lpstr>Dashboard Mobile App is now Available!</vt:lpstr>
      <vt:lpstr>Dashboard Purpose</vt:lpstr>
      <vt:lpstr>Purpose</vt:lpstr>
      <vt:lpstr>Use of the Indicator Data</vt:lpstr>
      <vt:lpstr>Goal of a Strong Accountability System</vt:lpstr>
      <vt:lpstr>Overview and Update of  State and Local Indicators</vt:lpstr>
      <vt:lpstr>Local Indicators </vt:lpstr>
      <vt:lpstr>Local Indicators: How Do You Get a Rating? </vt:lpstr>
      <vt:lpstr>State Indicators by Grade Span </vt:lpstr>
      <vt:lpstr>Core Rule Used Throughout the Dashboard</vt:lpstr>
      <vt:lpstr>N-Size Requirements for State Indicators</vt:lpstr>
      <vt:lpstr> Small Student Populations</vt:lpstr>
      <vt:lpstr>N Size for Small Student Populations</vt:lpstr>
      <vt:lpstr>Do Alternative Schools Get a Dashboard Too?</vt:lpstr>
      <vt:lpstr>Modified Methods for DASS Schools</vt:lpstr>
      <vt:lpstr> Chronic Absenteeism</vt:lpstr>
      <vt:lpstr>Chronic Absenteeism Indicator: Grades K-8</vt:lpstr>
      <vt:lpstr>LEA Concerns</vt:lpstr>
      <vt:lpstr>Automatic Assignment of Orange</vt:lpstr>
      <vt:lpstr>Status and Change for 2019 Dashboard</vt:lpstr>
      <vt:lpstr> Suspension Rate</vt:lpstr>
      <vt:lpstr> Suspension Rate Indicator: Grades K–12 </vt:lpstr>
      <vt:lpstr>Definition of Cumulative Enrollment</vt:lpstr>
      <vt:lpstr>Defining Suspension</vt:lpstr>
      <vt:lpstr>Suspensions do not include….</vt:lpstr>
      <vt:lpstr>Discipline Data Business Rule Changes (See CALPADS Flash #145 – November 2018)</vt:lpstr>
      <vt:lpstr>Automatic Assignment of Orange  for Suspension</vt:lpstr>
      <vt:lpstr>Suspension Rate:  Status and Change for 2019 Dashboard</vt:lpstr>
      <vt:lpstr>Separate Set of Cut Scores </vt:lpstr>
      <vt:lpstr>Any Questions? </vt:lpstr>
      <vt:lpstr> Graduation Rate</vt:lpstr>
      <vt:lpstr>Graduation Rate Updates for  2019 Dashboard</vt:lpstr>
      <vt:lpstr>Combined Four- and Five-Year  Graduation Rate </vt:lpstr>
      <vt:lpstr>Example of Combining  Four-and-Five Year Graduates</vt:lpstr>
      <vt:lpstr>DASS High Schools</vt:lpstr>
      <vt:lpstr>Student Transfers</vt:lpstr>
      <vt:lpstr>Who Counts as Graduates in the  Combined Rate?</vt:lpstr>
      <vt:lpstr>Status and Change for 2019 Dashboard for Comprehensive High Schools</vt:lpstr>
      <vt:lpstr>DASS Graduation Rate</vt:lpstr>
      <vt:lpstr>DASS Graduation Rate:  Based on Grade 12 Students</vt:lpstr>
      <vt:lpstr>Four-Year vs. DASS Graduation Rate </vt:lpstr>
      <vt:lpstr>New Transition Status Field </vt:lpstr>
      <vt:lpstr>Proposed Updates to Status Levels </vt:lpstr>
      <vt:lpstr>Questions Related to the Suspension Rate or Chronic Absenteeism Rate Indicators?</vt:lpstr>
      <vt:lpstr>College/Career Indicator (CCI)</vt:lpstr>
      <vt:lpstr>CCI: Grades 9-12</vt:lpstr>
      <vt:lpstr>CCI Levels</vt:lpstr>
      <vt:lpstr>Current CCI Measures </vt:lpstr>
      <vt:lpstr>Years of Data Used</vt:lpstr>
      <vt:lpstr>LEA Concerns </vt:lpstr>
      <vt:lpstr>CCI: Status and Change for 2019 Dashboard</vt:lpstr>
      <vt:lpstr>Career Measures Collected in 2018–19 </vt:lpstr>
      <vt:lpstr>Deadlines and Additional Information</vt:lpstr>
      <vt:lpstr>Career Measures Proposed for Collection in the 2020–21 School Year</vt:lpstr>
      <vt:lpstr>Questions Related to the Graduation Rate or CCI Indicators? </vt:lpstr>
      <vt:lpstr>Academic Indicator</vt:lpstr>
      <vt:lpstr>Academic Updates for 2019 Dashboard </vt:lpstr>
      <vt:lpstr>Academic Indicator: Grades 3–8 and Grade 11</vt:lpstr>
      <vt:lpstr>Distance from Standard (DFS) </vt:lpstr>
      <vt:lpstr>DFS Example: Grade 5 Smarter Balanced Summative Assessments in Mathematics</vt:lpstr>
      <vt:lpstr>Proposal to Include the CAAs</vt:lpstr>
      <vt:lpstr>Participation Rate Is Also a Factor</vt:lpstr>
      <vt:lpstr>Separate Cut Scores by Grade Spans </vt:lpstr>
      <vt:lpstr>Proposed Status Cut Scores for DASS Schools </vt:lpstr>
      <vt:lpstr>Current District of Residence Rule</vt:lpstr>
      <vt:lpstr>Proposed Changes for the 2019 Dashboard</vt:lpstr>
      <vt:lpstr>Which Entity Is Accountable for SWDs for the Dashboard?</vt:lpstr>
      <vt:lpstr>Changes Beyond the 2019 Dashboard:   Expand Rule to All State Indicators </vt:lpstr>
      <vt:lpstr>Automatic Assignment of Orange  for Academic Indicator</vt:lpstr>
      <vt:lpstr>Academic:  Status and Change for 2019 Dashboard</vt:lpstr>
      <vt:lpstr>Questions Related to the Academic Indicator? </vt:lpstr>
      <vt:lpstr>English Learner Progress Indicator (ELPI):  Grades 1–12</vt:lpstr>
      <vt:lpstr>Demographic Data for  Student Groups</vt:lpstr>
      <vt:lpstr>Data Used for State Indicators</vt:lpstr>
      <vt:lpstr>Program Participation Revisions</vt:lpstr>
      <vt:lpstr>Dashboard Resources</vt:lpstr>
      <vt:lpstr>Thank You! </vt:lpstr>
    </vt:vector>
  </TitlesOfParts>
  <Company>CA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Hooper</dc:creator>
  <cp:lastModifiedBy>Cindy Kazanis</cp:lastModifiedBy>
  <cp:revision>1441</cp:revision>
  <cp:lastPrinted>2019-07-18T22:55:11Z</cp:lastPrinted>
  <dcterms:created xsi:type="dcterms:W3CDTF">2016-07-20T23:58:10Z</dcterms:created>
  <dcterms:modified xsi:type="dcterms:W3CDTF">2019-07-31T22:41:07Z</dcterms:modified>
</cp:coreProperties>
</file>