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1"/>
  </p:sldMasterIdLst>
  <p:notesMasterIdLst>
    <p:notesMasterId r:id="rId27"/>
  </p:notesMasterIdLst>
  <p:handoutMasterIdLst>
    <p:handoutMasterId r:id="rId28"/>
  </p:handoutMasterIdLst>
  <p:sldIdLst>
    <p:sldId id="256" r:id="rId2"/>
    <p:sldId id="369" r:id="rId3"/>
    <p:sldId id="365" r:id="rId4"/>
    <p:sldId id="372" r:id="rId5"/>
    <p:sldId id="375" r:id="rId6"/>
    <p:sldId id="371" r:id="rId7"/>
    <p:sldId id="373" r:id="rId8"/>
    <p:sldId id="343" r:id="rId9"/>
    <p:sldId id="349" r:id="rId10"/>
    <p:sldId id="350" r:id="rId11"/>
    <p:sldId id="352" r:id="rId12"/>
    <p:sldId id="351" r:id="rId13"/>
    <p:sldId id="355" r:id="rId14"/>
    <p:sldId id="354" r:id="rId15"/>
    <p:sldId id="353" r:id="rId16"/>
    <p:sldId id="356" r:id="rId17"/>
    <p:sldId id="357" r:id="rId18"/>
    <p:sldId id="358" r:id="rId19"/>
    <p:sldId id="359" r:id="rId20"/>
    <p:sldId id="360" r:id="rId21"/>
    <p:sldId id="361" r:id="rId22"/>
    <p:sldId id="366" r:id="rId23"/>
    <p:sldId id="370" r:id="rId24"/>
    <p:sldId id="374" r:id="rId25"/>
    <p:sldId id="368" r:id="rId26"/>
  </p:sldIdLst>
  <p:sldSz cx="12192000" cy="68580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0" autoAdjust="0"/>
    <p:restoredTop sz="94660"/>
  </p:normalViewPr>
  <p:slideViewPr>
    <p:cSldViewPr snapToGrid="0">
      <p:cViewPr varScale="1">
        <p:scale>
          <a:sx n="109" d="100"/>
          <a:sy n="109" d="100"/>
        </p:scale>
        <p:origin x="78" y="78"/>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1655" cy="466088"/>
          </a:xfrm>
          <a:prstGeom prst="rect">
            <a:avLst/>
          </a:prstGeom>
        </p:spPr>
        <p:txBody>
          <a:bodyPr vert="horz" lIns="90407" tIns="45203" rIns="90407" bIns="45203" rtlCol="0"/>
          <a:lstStyle>
            <a:lvl1pPr algn="l">
              <a:defRPr sz="1200"/>
            </a:lvl1pPr>
          </a:lstStyle>
          <a:p>
            <a:endParaRPr lang="en-US" dirty="0"/>
          </a:p>
        </p:txBody>
      </p:sp>
      <p:sp>
        <p:nvSpPr>
          <p:cNvPr id="3" name="Date Placeholder 2"/>
          <p:cNvSpPr>
            <a:spLocks noGrp="1"/>
          </p:cNvSpPr>
          <p:nvPr>
            <p:ph type="dt" sz="quarter" idx="1"/>
          </p:nvPr>
        </p:nvSpPr>
        <p:spPr>
          <a:xfrm>
            <a:off x="3898610" y="1"/>
            <a:ext cx="2981654" cy="466088"/>
          </a:xfrm>
          <a:prstGeom prst="rect">
            <a:avLst/>
          </a:prstGeom>
        </p:spPr>
        <p:txBody>
          <a:bodyPr vert="horz" lIns="90407" tIns="45203" rIns="90407" bIns="45203" rtlCol="0"/>
          <a:lstStyle>
            <a:lvl1pPr algn="r">
              <a:defRPr sz="1200"/>
            </a:lvl1pPr>
          </a:lstStyle>
          <a:p>
            <a:fld id="{3DC1525C-2AA4-4D74-B9EC-00ED27B53E07}" type="datetimeFigureOut">
              <a:rPr lang="en-US" smtClean="0"/>
              <a:t>9/6/2019</a:t>
            </a:fld>
            <a:endParaRPr lang="en-US" dirty="0"/>
          </a:p>
        </p:txBody>
      </p:sp>
      <p:sp>
        <p:nvSpPr>
          <p:cNvPr id="4" name="Footer Placeholder 3"/>
          <p:cNvSpPr>
            <a:spLocks noGrp="1"/>
          </p:cNvSpPr>
          <p:nvPr>
            <p:ph type="ftr" sz="quarter" idx="2"/>
          </p:nvPr>
        </p:nvSpPr>
        <p:spPr>
          <a:xfrm>
            <a:off x="0" y="8830312"/>
            <a:ext cx="2981655" cy="466088"/>
          </a:xfrm>
          <a:prstGeom prst="rect">
            <a:avLst/>
          </a:prstGeom>
        </p:spPr>
        <p:txBody>
          <a:bodyPr vert="horz" lIns="90407" tIns="45203" rIns="90407" bIns="4520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610" y="8830312"/>
            <a:ext cx="2981654" cy="466088"/>
          </a:xfrm>
          <a:prstGeom prst="rect">
            <a:avLst/>
          </a:prstGeom>
        </p:spPr>
        <p:txBody>
          <a:bodyPr vert="horz" lIns="90407" tIns="45203" rIns="90407" bIns="45203" rtlCol="0" anchor="b"/>
          <a:lstStyle>
            <a:lvl1pPr algn="r">
              <a:defRPr sz="1200"/>
            </a:lvl1pPr>
          </a:lstStyle>
          <a:p>
            <a:fld id="{21825DF9-D7DD-4BB3-9E62-1FF46FF2C6F2}" type="slidenum">
              <a:rPr lang="en-US" smtClean="0"/>
              <a:t>‹#›</a:t>
            </a:fld>
            <a:endParaRPr lang="en-US" dirty="0"/>
          </a:p>
        </p:txBody>
      </p:sp>
    </p:spTree>
    <p:extLst>
      <p:ext uri="{BB962C8B-B14F-4D97-AF65-F5344CB8AC3E}">
        <p14:creationId xmlns:p14="http://schemas.microsoft.com/office/powerpoint/2010/main" val="26070440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85B2A69D-4340-4145-B5AF-A195941CE17E}" type="datetimeFigureOut">
              <a:rPr lang="en-US" smtClean="0"/>
              <a:t>9/6/2019</a:t>
            </a:fld>
            <a:endParaRPr lang="en-US" dirty="0"/>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457AF393-4243-47FA-9E1A-67861E25B962}" type="slidenum">
              <a:rPr lang="en-US" smtClean="0"/>
              <a:t>‹#›</a:t>
            </a:fld>
            <a:endParaRPr lang="en-US" dirty="0"/>
          </a:p>
        </p:txBody>
      </p:sp>
    </p:spTree>
    <p:extLst>
      <p:ext uri="{BB962C8B-B14F-4D97-AF65-F5344CB8AC3E}">
        <p14:creationId xmlns:p14="http://schemas.microsoft.com/office/powerpoint/2010/main" val="9229607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E45E974-0ACF-46A0-840D-084BB7A3A984}" type="datetime1">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3417244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CE9130-2389-45F7-86C8-CA5AB947313C}" type="datetime1">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328999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1A0506-F731-48BD-A1E3-C9C49A1210CE}" type="datetime1">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329038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49CBE7-955B-49FC-B780-58C741BD0C47}" type="datetime1">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3656844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17802B-FE4D-42BB-A779-ABA6217CB092}" type="datetime1">
              <a:rPr lang="en-US" smtClean="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3382599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987EA9-E6B4-4A41-AEAB-C5386A4526CB}" type="datetime1">
              <a:rPr lang="en-US" smtClean="0"/>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1660469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E6ABC-22D4-4CD0-8B72-61B030F06905}" type="datetime1">
              <a:rPr lang="en-US" smtClean="0"/>
              <a:t>9/6/2019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1772001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F6EB543-DA5A-4BE2-8E9C-7DCC962C7937}" type="datetime1">
              <a:rPr lang="en-US" smtClean="0"/>
              <a:t>9/6/2019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286829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87B116-0E78-46B8-8C26-5BAE385B3CF5}" type="datetime1">
              <a:rPr lang="en-US" smtClean="0"/>
              <a:t>9/6/2019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568380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38D9FBB-6A52-4EB5-9CDE-CF09ADC72B11}" type="datetime1">
              <a:rPr lang="en-US" smtClean="0"/>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2079898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1707CEA-1CED-4B44-AA77-02C29D1E9C85}" type="datetime1">
              <a:rPr lang="en-US" smtClean="0"/>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7AC6EC2-E45C-44D4-8C3E-54F4F5B23C90}" type="slidenum">
              <a:rPr lang="en-US" smtClean="0"/>
              <a:t>‹#›</a:t>
            </a:fld>
            <a:endParaRPr lang="en-US" dirty="0"/>
          </a:p>
        </p:txBody>
      </p:sp>
    </p:spTree>
    <p:extLst>
      <p:ext uri="{BB962C8B-B14F-4D97-AF65-F5344CB8AC3E}">
        <p14:creationId xmlns:p14="http://schemas.microsoft.com/office/powerpoint/2010/main" val="1870859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68D4E5-89D0-47FD-A22B-9AF952F9DA8E}" type="datetime1">
              <a:rPr lang="en-US" smtClean="0"/>
              <a:t>9/6/2019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C6EC2-E45C-44D4-8C3E-54F4F5B23C90}" type="slidenum">
              <a:rPr lang="en-US" smtClean="0"/>
              <a:t>‹#›</a:t>
            </a:fld>
            <a:endParaRPr lang="en-US" dirty="0"/>
          </a:p>
        </p:txBody>
      </p:sp>
    </p:spTree>
    <p:extLst>
      <p:ext uri="{BB962C8B-B14F-4D97-AF65-F5344CB8AC3E}">
        <p14:creationId xmlns:p14="http://schemas.microsoft.com/office/powerpoint/2010/main" val="674676739"/>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fabiusmaximus.com/2014/07/11/future-trends-america-69849/"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5361" y="2825976"/>
            <a:ext cx="9144000" cy="1291696"/>
          </a:xfrm>
        </p:spPr>
        <p:txBody>
          <a:bodyPr>
            <a:normAutofit/>
          </a:bodyPr>
          <a:lstStyle/>
          <a:p>
            <a:r>
              <a:rPr lang="en-US" sz="8000" b="1" dirty="0"/>
              <a:t>ACSA Strategic Plan</a:t>
            </a:r>
          </a:p>
        </p:txBody>
      </p:sp>
      <p:sp>
        <p:nvSpPr>
          <p:cNvPr id="4" name="Rectangle 3"/>
          <p:cNvSpPr txBox="1">
            <a:spLocks noChangeArrowheads="1"/>
          </p:cNvSpPr>
          <p:nvPr/>
        </p:nvSpPr>
        <p:spPr bwMode="auto">
          <a:xfrm>
            <a:off x="4653920" y="6048702"/>
            <a:ext cx="7366284" cy="1143000"/>
          </a:xfrm>
          <a:prstGeom prst="rect">
            <a:avLst/>
          </a:prstGeom>
        </p:spPr>
        <p:txBody>
          <a:bodyPr vert="horz" wrap="square" lIns="91440" tIns="45720" rIns="91440" bIns="45720" numCol="1" rtlCol="0" anchor="t" anchorCtr="0" compatLnSpc="1">
            <a:prstTxWarp prst="textNoShape">
              <a:avLst/>
            </a:prstTxWarp>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n-US" altLang="en-US" sz="2800" dirty="0">
                <a:latin typeface="+mj-lt"/>
              </a:rPr>
              <a:t>2019 </a:t>
            </a:r>
            <a:r>
              <a:rPr lang="en-US" altLang="en-US" sz="2800" dirty="0" smtClean="0">
                <a:latin typeface="+mj-lt"/>
              </a:rPr>
              <a:t>– 2020 State Committees &amp; Councils</a:t>
            </a:r>
            <a:endParaRPr lang="en-US" altLang="en-US" sz="1800" dirty="0">
              <a:latin typeface="+mj-lt"/>
            </a:endParaRPr>
          </a:p>
          <a:p>
            <a:pPr algn="r"/>
            <a:endParaRPr lang="en-US" altLang="en-US" sz="2000" dirty="0">
              <a:solidFill>
                <a:schemeClr val="accent6">
                  <a:lumMod val="75000"/>
                </a:schemeClr>
              </a:solidFill>
            </a:endParaRPr>
          </a:p>
        </p:txBody>
      </p:sp>
      <p:sp>
        <p:nvSpPr>
          <p:cNvPr id="11" name="Rectangle 10"/>
          <p:cNvSpPr/>
          <p:nvPr/>
        </p:nvSpPr>
        <p:spPr>
          <a:xfrm>
            <a:off x="3129063" y="1100667"/>
            <a:ext cx="5363004" cy="5259321"/>
          </a:xfrm>
          <a:prstGeom prst="rect">
            <a:avLst/>
          </a:prstGeom>
          <a:blipFill dpi="0" rotWithShape="1">
            <a:blip r:embed="rId2">
              <a:alphaModFix amt="2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629744" y="5204298"/>
            <a:ext cx="844404" cy="844404"/>
          </a:xfrm>
          <a:prstGeom prst="rect">
            <a:avLst/>
          </a:prstGeom>
        </p:spPr>
      </p:pic>
    </p:spTree>
    <p:extLst>
      <p:ext uri="{BB962C8B-B14F-4D97-AF65-F5344CB8AC3E}">
        <p14:creationId xmlns:p14="http://schemas.microsoft.com/office/powerpoint/2010/main" val="41300397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2" y="210663"/>
            <a:ext cx="10515600" cy="1325563"/>
          </a:xfrm>
        </p:spPr>
        <p:txBody>
          <a:bodyPr>
            <a:normAutofit/>
          </a:bodyPr>
          <a:lstStyle/>
          <a:p>
            <a:r>
              <a:rPr lang="en-US" sz="2400" cap="all" dirty="0">
                <a:solidFill>
                  <a:schemeClr val="tx2"/>
                </a:solidFill>
              </a:rPr>
              <a:t>Member Development and Support</a:t>
            </a:r>
            <a:br>
              <a:rPr lang="en-US" sz="2400" cap="all" dirty="0">
                <a:solidFill>
                  <a:schemeClr val="tx2"/>
                </a:solidFill>
              </a:rPr>
            </a:br>
            <a:r>
              <a:rPr lang="en-US" sz="3200" cap="all" dirty="0"/>
              <a:t>professional development – content </a:t>
            </a:r>
            <a:endParaRPr lang="en-US" sz="3200" dirty="0"/>
          </a:p>
        </p:txBody>
      </p:sp>
      <p:sp>
        <p:nvSpPr>
          <p:cNvPr id="5" name="Content Placeholder 4"/>
          <p:cNvSpPr>
            <a:spLocks noGrp="1"/>
          </p:cNvSpPr>
          <p:nvPr>
            <p:ph idx="1"/>
          </p:nvPr>
        </p:nvSpPr>
        <p:spPr/>
        <p:txBody>
          <a:bodyPr/>
          <a:lstStyle/>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432479415"/>
              </p:ext>
            </p:extLst>
          </p:nvPr>
        </p:nvGraphicFramePr>
        <p:xfrm>
          <a:off x="0" y="1554480"/>
          <a:ext cx="12191999" cy="5303520"/>
        </p:xfrm>
        <a:graphic>
          <a:graphicData uri="http://schemas.openxmlformats.org/drawingml/2006/table">
            <a:tbl>
              <a:tblPr firstRow="1" bandRow="1">
                <a:tableStyleId>{5C22544A-7EE6-4342-B048-85BDC9FD1C3A}</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6">
                  <a:extLst>
                    <a:ext uri="{9D8B030D-6E8A-4147-A177-3AD203B41FA5}">
                      <a16:colId xmlns:a16="http://schemas.microsoft.com/office/drawing/2014/main" val="535308839"/>
                    </a:ext>
                  </a:extLst>
                </a:gridCol>
                <a:gridCol w="470127">
                  <a:extLst>
                    <a:ext uri="{9D8B030D-6E8A-4147-A177-3AD203B41FA5}">
                      <a16:colId xmlns:a16="http://schemas.microsoft.com/office/drawing/2014/main" val="3598096286"/>
                    </a:ext>
                  </a:extLst>
                </a:gridCol>
                <a:gridCol w="3593873">
                  <a:extLst>
                    <a:ext uri="{9D8B030D-6E8A-4147-A177-3AD203B41FA5}">
                      <a16:colId xmlns:a16="http://schemas.microsoft.com/office/drawing/2014/main" val="2801818737"/>
                    </a:ext>
                  </a:extLst>
                </a:gridCol>
              </a:tblGrid>
              <a:tr h="1022641">
                <a:tc gridSpan="6">
                  <a:txBody>
                    <a:bodyPr/>
                    <a:lstStyle/>
                    <a:p>
                      <a:pPr algn="ctr"/>
                      <a:endParaRPr lang="en-US" b="0" dirty="0" smtClean="0"/>
                    </a:p>
                    <a:p>
                      <a:pPr algn="ctr"/>
                      <a:r>
                        <a:rPr lang="en-US" b="0" dirty="0" smtClean="0"/>
                        <a:t>Ensure the content of ACSA professional</a:t>
                      </a:r>
                      <a:r>
                        <a:rPr lang="en-US" b="0" baseline="0" dirty="0" smtClean="0"/>
                        <a:t> development</a:t>
                      </a:r>
                      <a:r>
                        <a:rPr lang="en-US" b="0" dirty="0" smtClean="0"/>
                        <a:t> offerings remains relevant to</a:t>
                      </a:r>
                      <a:r>
                        <a:rPr lang="en-US" b="0" baseline="0" dirty="0" smtClean="0"/>
                        <a:t> </a:t>
                      </a:r>
                    </a:p>
                    <a:p>
                      <a:pPr algn="ctr"/>
                      <a:r>
                        <a:rPr lang="en-US" b="0" baseline="0" dirty="0" smtClean="0"/>
                        <a:t>changing member needs and professional issues.</a:t>
                      </a:r>
                    </a:p>
                  </a:txBody>
                  <a:tcPr>
                    <a:solidFill>
                      <a:schemeClr val="accent1">
                        <a:lumMod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74968">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193081">
                <a:tc>
                  <a:txBody>
                    <a:bodyPr/>
                    <a:lstStyle/>
                    <a:p>
                      <a:endParaRPr lang="en-US" sz="1600" dirty="0"/>
                    </a:p>
                  </a:txBody>
                  <a:tcPr/>
                </a:tc>
                <a:tc>
                  <a:txBody>
                    <a:bodyPr/>
                    <a:lstStyle/>
                    <a:p>
                      <a:endParaRPr lang="en-US" sz="1600" dirty="0"/>
                    </a:p>
                  </a:txBody>
                  <a:tcPr/>
                </a:tc>
                <a:tc>
                  <a:txBody>
                    <a:bodyPr/>
                    <a:lstStyle/>
                    <a:p>
                      <a:r>
                        <a:rPr lang="en-US" sz="1600" dirty="0" smtClean="0">
                          <a:solidFill>
                            <a:srgbClr val="FF0000"/>
                          </a:solidFill>
                        </a:rPr>
                        <a:t>E  </a:t>
                      </a:r>
                      <a:endParaRPr lang="en-US" sz="1600" dirty="0">
                        <a:solidFill>
                          <a:srgbClr val="FF0000"/>
                        </a:solidFill>
                      </a:endParaRPr>
                    </a:p>
                  </a:txBody>
                  <a:tcPr/>
                </a:tc>
                <a:tc>
                  <a:txBody>
                    <a:bodyPr/>
                    <a:lstStyle/>
                    <a:p>
                      <a:r>
                        <a:rPr lang="en-US" sz="1600" dirty="0" smtClean="0">
                          <a:solidFill>
                            <a:srgbClr val="FF0000"/>
                          </a:solidFill>
                        </a:rPr>
                        <a:t>A</a:t>
                      </a:r>
                      <a:r>
                        <a:rPr lang="en-US" sz="1600" baseline="0" dirty="0" smtClean="0">
                          <a:solidFill>
                            <a:srgbClr val="FF0000"/>
                          </a:solidFill>
                        </a:rPr>
                        <a:t> system is in place to r</a:t>
                      </a:r>
                      <a:r>
                        <a:rPr lang="en-US" sz="1600" dirty="0" smtClean="0">
                          <a:solidFill>
                            <a:srgbClr val="FF0000"/>
                          </a:solidFill>
                        </a:rPr>
                        <a:t>egularly update the</a:t>
                      </a:r>
                      <a:r>
                        <a:rPr lang="en-US" sz="1600" baseline="0" dirty="0" smtClean="0">
                          <a:solidFill>
                            <a:srgbClr val="FF0000"/>
                          </a:solidFill>
                        </a:rPr>
                        <a:t> content of ACSA professional development offerings that includes input from members.</a:t>
                      </a:r>
                      <a:endParaRPr lang="en-US" sz="1600" dirty="0">
                        <a:solidFill>
                          <a:srgbClr val="FF0000"/>
                        </a:solidFill>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93347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84589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93347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8" name="Slide Number Placeholder 7"/>
          <p:cNvSpPr>
            <a:spLocks noGrp="1"/>
          </p:cNvSpPr>
          <p:nvPr>
            <p:ph type="sldNum" sz="quarter" idx="12"/>
          </p:nvPr>
        </p:nvSpPr>
        <p:spPr>
          <a:xfrm>
            <a:off x="9448799" y="6448108"/>
            <a:ext cx="2743200" cy="365125"/>
          </a:xfrm>
        </p:spPr>
        <p:txBody>
          <a:bodyPr/>
          <a:lstStyle/>
          <a:p>
            <a:fld id="{E7AC6EC2-E45C-44D4-8C3E-54F4F5B23C90}" type="slidenum">
              <a:rPr lang="en-US" smtClean="0">
                <a:solidFill>
                  <a:schemeClr val="accent5">
                    <a:lumMod val="75000"/>
                  </a:schemeClr>
                </a:solidFill>
              </a:rPr>
              <a:t>9</a:t>
            </a:fld>
            <a:endParaRPr lang="en-US" dirty="0">
              <a:solidFill>
                <a:schemeClr val="accent5">
                  <a:lumMod val="75000"/>
                </a:schemeClr>
              </a:solidFill>
            </a:endParaRPr>
          </a:p>
        </p:txBody>
      </p:sp>
      <p:pic>
        <p:nvPicPr>
          <p:cNvPr id="6"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1245327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979058211"/>
              </p:ext>
            </p:extLst>
          </p:nvPr>
        </p:nvGraphicFramePr>
        <p:xfrm>
          <a:off x="-1" y="1554481"/>
          <a:ext cx="12192000" cy="5303520"/>
        </p:xfrm>
        <a:graphic>
          <a:graphicData uri="http://schemas.openxmlformats.org/drawingml/2006/table">
            <a:tbl>
              <a:tblPr firstRow="1" bandRow="1">
                <a:tableStyleId>{5C22544A-7EE6-4342-B048-85BDC9FD1C3A}</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1008477">
                <a:tc gridSpan="6">
                  <a:txBody>
                    <a:bodyPr/>
                    <a:lstStyle/>
                    <a:p>
                      <a:pPr algn="ctr"/>
                      <a:endParaRPr lang="en-US" b="0" dirty="0" smtClean="0"/>
                    </a:p>
                    <a:p>
                      <a:pPr algn="ctr"/>
                      <a:r>
                        <a:rPr lang="en-US" b="0" dirty="0" smtClean="0"/>
                        <a:t>Improve member access to convenient, ongoing development</a:t>
                      </a:r>
                      <a:r>
                        <a:rPr lang="en-US" b="0" baseline="0" dirty="0" smtClean="0"/>
                        <a:t> opportunities that reflect the </a:t>
                      </a:r>
                    </a:p>
                    <a:p>
                      <a:pPr algn="ctr"/>
                      <a:r>
                        <a:rPr lang="en-US" b="0" baseline="0" dirty="0" smtClean="0"/>
                        <a:t>latest trends in professional learning.</a:t>
                      </a:r>
                    </a:p>
                  </a:txBody>
                  <a:tcPr>
                    <a:solidFill>
                      <a:schemeClr val="accent1">
                        <a:lumMod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403391">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138545">
                <a:tc>
                  <a:txBody>
                    <a:bodyPr/>
                    <a:lstStyle/>
                    <a:p>
                      <a:endParaRPr lang="en-US" sz="1600" dirty="0"/>
                    </a:p>
                  </a:txBody>
                  <a:tcPr/>
                </a:tc>
                <a:tc>
                  <a:txBody>
                    <a:bodyPr/>
                    <a:lstStyle/>
                    <a:p>
                      <a:endParaRPr lang="en-US" sz="1600" dirty="0"/>
                    </a:p>
                  </a:txBody>
                  <a:tcPr/>
                </a:tc>
                <a:tc>
                  <a:txBody>
                    <a:bodyPr/>
                    <a:lstStyle/>
                    <a:p>
                      <a:r>
                        <a:rPr lang="en-US" sz="1600" dirty="0" smtClean="0"/>
                        <a:t>I</a:t>
                      </a:r>
                      <a:endParaRPr lang="en-US" sz="1600" dirty="0"/>
                    </a:p>
                  </a:txBody>
                  <a:tcPr/>
                </a:tc>
                <a:tc>
                  <a:txBody>
                    <a:bodyPr/>
                    <a:lstStyle/>
                    <a:p>
                      <a:r>
                        <a:rPr lang="en-US" sz="1600" dirty="0" smtClean="0"/>
                        <a:t>ACSA</a:t>
                      </a:r>
                      <a:r>
                        <a:rPr lang="en-US" sz="1600" baseline="0" dirty="0" smtClean="0"/>
                        <a:t> has explored and tested s</a:t>
                      </a:r>
                      <a:r>
                        <a:rPr lang="en-US" sz="1600" dirty="0" smtClean="0"/>
                        <a:t>trategies</a:t>
                      </a:r>
                      <a:r>
                        <a:rPr lang="en-US" sz="1600" baseline="0" dirty="0" smtClean="0"/>
                        <a:t> </a:t>
                      </a:r>
                      <a:r>
                        <a:rPr lang="en-US" sz="1600" dirty="0" smtClean="0"/>
                        <a:t> to reinforce</a:t>
                      </a:r>
                      <a:r>
                        <a:rPr lang="en-US" sz="1600" baseline="0" dirty="0" smtClean="0"/>
                        <a:t> learning and support members in applying and demonstrating knowledge acquired.</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947330">
                <a:tc>
                  <a:txBody>
                    <a:bodyPr/>
                    <a:lstStyle/>
                    <a:p>
                      <a:endParaRPr lang="en-US" sz="1600" dirty="0"/>
                    </a:p>
                  </a:txBody>
                  <a:tcPr/>
                </a:tc>
                <a:tc>
                  <a:txBody>
                    <a:bodyPr/>
                    <a:lstStyle/>
                    <a:p>
                      <a:endParaRPr lang="en-US" sz="1600" dirty="0"/>
                    </a:p>
                  </a:txBody>
                  <a:tcPr/>
                </a:tc>
                <a:tc>
                  <a:txBody>
                    <a:bodyPr/>
                    <a:lstStyle/>
                    <a:p>
                      <a:r>
                        <a:rPr lang="en-US" sz="1600" dirty="0" smtClean="0"/>
                        <a:t>J</a:t>
                      </a:r>
                      <a:endParaRPr lang="en-US" sz="1600" dirty="0"/>
                    </a:p>
                  </a:txBody>
                  <a:tcPr/>
                </a:tc>
                <a:tc>
                  <a:txBody>
                    <a:bodyPr/>
                    <a:lstStyle/>
                    <a:p>
                      <a:r>
                        <a:rPr lang="en-US" sz="1600" dirty="0" smtClean="0"/>
                        <a:t>Members are recognized</a:t>
                      </a:r>
                      <a:r>
                        <a:rPr lang="en-US" sz="1600" baseline="0" dirty="0" smtClean="0"/>
                        <a:t> when they gain new competencies and reach new professional development milestones.</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85844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94733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390065"/>
            <a:ext cx="10515600" cy="1325563"/>
          </a:xfrm>
          <a:noFill/>
        </p:spPr>
        <p:txBody>
          <a:bodyPr>
            <a:normAutofit/>
          </a:bodyPr>
          <a:lstStyle/>
          <a:p>
            <a:r>
              <a:rPr lang="en-US" sz="2400" cap="all" dirty="0">
                <a:solidFill>
                  <a:schemeClr val="tx2"/>
                </a:solidFill>
              </a:rPr>
              <a:t>Member Development and support</a:t>
            </a:r>
            <a:r>
              <a:rPr lang="en-US" sz="3200" cap="all" dirty="0"/>
              <a:t/>
            </a:r>
            <a:br>
              <a:rPr lang="en-US" sz="3200" cap="all" dirty="0"/>
            </a:br>
            <a:r>
              <a:rPr lang="en-US" sz="3200" b="1" cap="all" dirty="0"/>
              <a:t>professional development – delivery/reinforcement</a:t>
            </a:r>
            <a:endParaRPr lang="en-US" sz="3200" dirty="0"/>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Grp="1" noChangeAspect="1"/>
          </p:cNvPicPr>
          <p:nvPr>
            <p:ph idx="1"/>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sp>
        <p:nvSpPr>
          <p:cNvPr id="7" name="Slide Number Placeholder 6"/>
          <p:cNvSpPr>
            <a:spLocks noGrp="1"/>
          </p:cNvSpPr>
          <p:nvPr>
            <p:ph type="sldNum" sz="quarter" idx="12"/>
          </p:nvPr>
        </p:nvSpPr>
        <p:spPr>
          <a:xfrm rot="21420534">
            <a:off x="9448799" y="6492875"/>
            <a:ext cx="2743200" cy="365125"/>
          </a:xfrm>
        </p:spPr>
        <p:txBody>
          <a:bodyPr/>
          <a:lstStyle/>
          <a:p>
            <a:fld id="{E7AC6EC2-E45C-44D4-8C3E-54F4F5B23C90}" type="slidenum">
              <a:rPr lang="en-US" smtClean="0">
                <a:solidFill>
                  <a:schemeClr val="accent5">
                    <a:lumMod val="75000"/>
                  </a:schemeClr>
                </a:solidFill>
              </a:rPr>
              <a:t>10</a:t>
            </a:fld>
            <a:endParaRPr lang="en-US" dirty="0">
              <a:solidFill>
                <a:schemeClr val="accent5">
                  <a:lumMod val="75000"/>
                </a:schemeClr>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3512735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738084150"/>
              </p:ext>
            </p:extLst>
          </p:nvPr>
        </p:nvGraphicFramePr>
        <p:xfrm>
          <a:off x="0" y="1554483"/>
          <a:ext cx="12192000" cy="5303519"/>
        </p:xfrm>
        <a:graphic>
          <a:graphicData uri="http://schemas.openxmlformats.org/drawingml/2006/table">
            <a:tbl>
              <a:tblPr firstRow="1" bandRow="1">
                <a:tableStyleId>{5C22544A-7EE6-4342-B048-85BDC9FD1C3A}</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966475">
                <a:tc gridSpan="6">
                  <a:txBody>
                    <a:bodyPr/>
                    <a:lstStyle/>
                    <a:p>
                      <a:pPr algn="ctr"/>
                      <a:endParaRPr lang="en-US" b="0" dirty="0" smtClean="0"/>
                    </a:p>
                    <a:p>
                      <a:pPr algn="ctr"/>
                      <a:r>
                        <a:rPr lang="en-US" b="0" dirty="0" smtClean="0"/>
                        <a:t>Make available easy-to-access resources addressing the</a:t>
                      </a:r>
                      <a:r>
                        <a:rPr lang="en-US" b="0" baseline="0" dirty="0" smtClean="0"/>
                        <a:t> latest research, tools and information pertinent to </a:t>
                      </a:r>
                    </a:p>
                    <a:p>
                      <a:pPr algn="ctr"/>
                      <a:r>
                        <a:rPr lang="en-US" b="0" baseline="0" dirty="0" smtClean="0"/>
                        <a:t>the role of the educational leader.</a:t>
                      </a:r>
                      <a:endParaRPr lang="en-US" b="0" dirty="0"/>
                    </a:p>
                  </a:txBody>
                  <a:tcPr>
                    <a:solidFill>
                      <a:schemeClr val="accent1">
                        <a:lumMod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54374">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045172">
                <a:tc>
                  <a:txBody>
                    <a:bodyPr/>
                    <a:lstStyle/>
                    <a:p>
                      <a:endParaRPr lang="en-US" sz="1600" dirty="0"/>
                    </a:p>
                  </a:txBody>
                  <a:tcPr/>
                </a:tc>
                <a:tc>
                  <a:txBody>
                    <a:bodyPr/>
                    <a:lstStyle/>
                    <a:p>
                      <a:endParaRPr lang="en-US" sz="1600" dirty="0"/>
                    </a:p>
                  </a:txBody>
                  <a:tcPr/>
                </a:tc>
                <a:tc>
                  <a:txBody>
                    <a:bodyPr/>
                    <a:lstStyle/>
                    <a:p>
                      <a:r>
                        <a:rPr lang="en-US" sz="1600" dirty="0" smtClean="0"/>
                        <a:t>K</a:t>
                      </a:r>
                      <a:endParaRPr lang="en-US" sz="1600" dirty="0"/>
                    </a:p>
                  </a:txBody>
                  <a:tcPr/>
                </a:tc>
                <a:tc>
                  <a:txBody>
                    <a:bodyPr/>
                    <a:lstStyle/>
                    <a:p>
                      <a:r>
                        <a:rPr lang="en-US" sz="1600" dirty="0" smtClean="0"/>
                        <a:t>Members are accessing the online Resource Hub on a regular basis to help address daily professional challenges.</a:t>
                      </a:r>
                      <a:r>
                        <a:rPr lang="en-US" sz="1600" baseline="0" dirty="0" smtClean="0"/>
                        <a:t> </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1127554">
                <a:tc>
                  <a:txBody>
                    <a:bodyPr/>
                    <a:lstStyle/>
                    <a:p>
                      <a:endParaRPr lang="en-US" sz="1600" dirty="0"/>
                    </a:p>
                  </a:txBody>
                  <a:tcPr/>
                </a:tc>
                <a:tc>
                  <a:txBody>
                    <a:bodyPr/>
                    <a:lstStyle/>
                    <a:p>
                      <a:endParaRPr lang="en-US" sz="1600" dirty="0"/>
                    </a:p>
                  </a:txBody>
                  <a:tcPr/>
                </a:tc>
                <a:tc>
                  <a:txBody>
                    <a:bodyPr/>
                    <a:lstStyle/>
                    <a:p>
                      <a:r>
                        <a:rPr lang="en-US" sz="1600" dirty="0" smtClean="0">
                          <a:solidFill>
                            <a:srgbClr val="C00000"/>
                          </a:solidFill>
                        </a:rPr>
                        <a:t>L</a:t>
                      </a:r>
                      <a:endParaRPr lang="en-US" sz="1600" dirty="0">
                        <a:solidFill>
                          <a:srgbClr val="C00000"/>
                        </a:solidFill>
                      </a:endParaRPr>
                    </a:p>
                  </a:txBody>
                  <a:tcPr/>
                </a:tc>
                <a:tc>
                  <a:txBody>
                    <a:bodyPr/>
                    <a:lstStyle/>
                    <a:p>
                      <a:r>
                        <a:rPr lang="en-US" sz="1600" dirty="0" smtClean="0">
                          <a:solidFill>
                            <a:srgbClr val="C00000"/>
                          </a:solidFill>
                        </a:rPr>
                        <a:t>Content on the Resource</a:t>
                      </a:r>
                      <a:r>
                        <a:rPr lang="en-US" sz="1600" baseline="0" dirty="0" smtClean="0">
                          <a:solidFill>
                            <a:srgbClr val="C00000"/>
                          </a:solidFill>
                        </a:rPr>
                        <a:t> Hub is increasingly member-directed and vetted to address the most critical needs.</a:t>
                      </a:r>
                      <a:endParaRPr lang="en-US" sz="1600" dirty="0">
                        <a:solidFill>
                          <a:srgbClr val="C00000"/>
                        </a:solidFill>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86042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949515">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331876"/>
            <a:ext cx="10515600" cy="1325563"/>
          </a:xfrm>
        </p:spPr>
        <p:txBody>
          <a:bodyPr>
            <a:normAutofit/>
          </a:bodyPr>
          <a:lstStyle/>
          <a:p>
            <a:r>
              <a:rPr lang="en-US" sz="2400" cap="all" dirty="0">
                <a:solidFill>
                  <a:schemeClr val="tx2"/>
                </a:solidFill>
              </a:rPr>
              <a:t>Member Development and support</a:t>
            </a:r>
            <a:r>
              <a:rPr lang="en-US" sz="2000" cap="all" dirty="0"/>
              <a:t/>
            </a:r>
            <a:br>
              <a:rPr lang="en-US" sz="2000" cap="all" dirty="0"/>
            </a:br>
            <a:r>
              <a:rPr lang="en-US" sz="3200" b="1" cap="all" dirty="0"/>
              <a:t>professional practice resources</a:t>
            </a:r>
            <a:endParaRPr lang="en-US" sz="2200" dirty="0"/>
          </a:p>
        </p:txBody>
      </p:sp>
      <p:sp>
        <p:nvSpPr>
          <p:cNvPr id="7" name="Slide Number Placeholder 6"/>
          <p:cNvSpPr>
            <a:spLocks noGrp="1"/>
          </p:cNvSpPr>
          <p:nvPr>
            <p:ph type="sldNum" sz="quarter" idx="12"/>
          </p:nvPr>
        </p:nvSpPr>
        <p:spPr>
          <a:xfrm>
            <a:off x="9448800" y="6492877"/>
            <a:ext cx="2743200" cy="365125"/>
          </a:xfrm>
        </p:spPr>
        <p:txBody>
          <a:bodyPr/>
          <a:lstStyle/>
          <a:p>
            <a:fld id="{E7AC6EC2-E45C-44D4-8C3E-54F4F5B23C90}" type="slidenum">
              <a:rPr lang="en-US" smtClean="0">
                <a:solidFill>
                  <a:schemeClr val="accent5">
                    <a:lumMod val="75000"/>
                  </a:schemeClr>
                </a:solidFill>
              </a:rPr>
              <a:t>11</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1707723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68183651"/>
              </p:ext>
            </p:extLst>
          </p:nvPr>
        </p:nvGraphicFramePr>
        <p:xfrm>
          <a:off x="-1" y="1554483"/>
          <a:ext cx="12192000" cy="5303519"/>
        </p:xfrm>
        <a:graphic>
          <a:graphicData uri="http://schemas.openxmlformats.org/drawingml/2006/table">
            <a:tbl>
              <a:tblPr firstRow="1" bandRow="1">
                <a:tableStyleId>{5C22544A-7EE6-4342-B048-85BDC9FD1C3A}</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742007">
                <a:tc gridSpan="6">
                  <a:txBody>
                    <a:bodyPr/>
                    <a:lstStyle/>
                    <a:p>
                      <a:pPr algn="ctr"/>
                      <a:endParaRPr lang="en-US" b="0" dirty="0" smtClean="0"/>
                    </a:p>
                    <a:p>
                      <a:pPr algn="ctr"/>
                      <a:r>
                        <a:rPr lang="en-US" b="0" dirty="0" smtClean="0"/>
                        <a:t>Build</a:t>
                      </a:r>
                      <a:r>
                        <a:rPr lang="en-US" b="0" baseline="0" dirty="0" smtClean="0"/>
                        <a:t> dynamic professional communities where members can learn and collaborate.</a:t>
                      </a:r>
                      <a:endParaRPr lang="en-US" b="0" dirty="0"/>
                    </a:p>
                  </a:txBody>
                  <a:tcPr>
                    <a:solidFill>
                      <a:schemeClr val="accent1">
                        <a:lumMod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88670">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146323">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104140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943701">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104140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381753"/>
            <a:ext cx="10515600" cy="1325563"/>
          </a:xfrm>
        </p:spPr>
        <p:txBody>
          <a:bodyPr>
            <a:normAutofit/>
          </a:bodyPr>
          <a:lstStyle/>
          <a:p>
            <a:r>
              <a:rPr lang="en-US" sz="2400" cap="all" dirty="0">
                <a:solidFill>
                  <a:schemeClr val="tx2"/>
                </a:solidFill>
              </a:rPr>
              <a:t>Member Development and support</a:t>
            </a:r>
            <a:r>
              <a:rPr lang="en-US" sz="2000" cap="all" dirty="0"/>
              <a:t/>
            </a:r>
            <a:br>
              <a:rPr lang="en-US" sz="2000" cap="all" dirty="0"/>
            </a:br>
            <a:r>
              <a:rPr lang="en-US" sz="3200" b="1" cap="all" dirty="0"/>
              <a:t>member networking and collaboration</a:t>
            </a:r>
            <a:endParaRPr lang="en-US" sz="2200" dirty="0"/>
          </a:p>
        </p:txBody>
      </p:sp>
      <p:sp>
        <p:nvSpPr>
          <p:cNvPr id="7" name="Slide Number Placeholder 6"/>
          <p:cNvSpPr>
            <a:spLocks noGrp="1"/>
          </p:cNvSpPr>
          <p:nvPr>
            <p:ph type="sldNum" sz="quarter" idx="12"/>
          </p:nvPr>
        </p:nvSpPr>
        <p:spPr>
          <a:xfrm>
            <a:off x="9448799" y="6492875"/>
            <a:ext cx="2743200" cy="365125"/>
          </a:xfrm>
        </p:spPr>
        <p:txBody>
          <a:bodyPr/>
          <a:lstStyle/>
          <a:p>
            <a:fld id="{E7AC6EC2-E45C-44D4-8C3E-54F4F5B23C90}" type="slidenum">
              <a:rPr lang="en-US" smtClean="0">
                <a:solidFill>
                  <a:schemeClr val="accent5">
                    <a:lumMod val="75000"/>
                  </a:schemeClr>
                </a:solidFill>
              </a:rPr>
              <a:t>12</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2882824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622130714"/>
              </p:ext>
            </p:extLst>
          </p:nvPr>
        </p:nvGraphicFramePr>
        <p:xfrm>
          <a:off x="-1" y="1554481"/>
          <a:ext cx="12192000" cy="5303518"/>
        </p:xfrm>
        <a:graphic>
          <a:graphicData uri="http://schemas.openxmlformats.org/drawingml/2006/table">
            <a:tbl>
              <a:tblPr firstRow="1" bandRow="1">
                <a:tableStyleId>{5C22544A-7EE6-4342-B048-85BDC9FD1C3A}</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1000046">
                <a:tc gridSpan="6">
                  <a:txBody>
                    <a:bodyPr/>
                    <a:lstStyle/>
                    <a:p>
                      <a:pPr algn="ctr"/>
                      <a:endParaRPr lang="en-US" b="0" dirty="0" smtClean="0"/>
                    </a:p>
                    <a:p>
                      <a:pPr algn="ctr"/>
                      <a:r>
                        <a:rPr lang="en-US" b="0" dirty="0" smtClean="0"/>
                        <a:t>Better</a:t>
                      </a:r>
                      <a:r>
                        <a:rPr lang="en-US" b="0" baseline="0" dirty="0" smtClean="0"/>
                        <a:t> connect the value of ACSA to administrators at the site, county and district levels, tailoring ACSA services and engagement opportunities to the different needs and dynamics of each area as identified by state and local indicator</a:t>
                      </a:r>
                      <a:r>
                        <a:rPr lang="en-US" baseline="0" dirty="0" smtClean="0"/>
                        <a:t>s.</a:t>
                      </a:r>
                      <a:endParaRPr lang="en-US" dirty="0"/>
                    </a:p>
                  </a:txBody>
                  <a:tcPr>
                    <a:solidFill>
                      <a:schemeClr val="accent1">
                        <a:lumMod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66684">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081477">
                <a:tc>
                  <a:txBody>
                    <a:bodyPr/>
                    <a:lstStyle/>
                    <a:p>
                      <a:endParaRPr lang="en-US" sz="1600" dirty="0"/>
                    </a:p>
                  </a:txBody>
                  <a:tcPr/>
                </a:tc>
                <a:tc>
                  <a:txBody>
                    <a:bodyPr/>
                    <a:lstStyle/>
                    <a:p>
                      <a:endParaRPr lang="en-US" sz="1600" dirty="0"/>
                    </a:p>
                  </a:txBody>
                  <a:tcPr/>
                </a:tc>
                <a:tc>
                  <a:txBody>
                    <a:bodyPr/>
                    <a:lstStyle/>
                    <a:p>
                      <a:r>
                        <a:rPr lang="en-US" sz="1600" dirty="0" smtClean="0"/>
                        <a:t>N </a:t>
                      </a:r>
                      <a:endParaRPr lang="en-US" sz="1600" dirty="0"/>
                    </a:p>
                  </a:txBody>
                  <a:tcPr/>
                </a:tc>
                <a:tc>
                  <a:txBody>
                    <a:bodyPr/>
                    <a:lstStyle/>
                    <a:p>
                      <a:r>
                        <a:rPr lang="en-US" sz="1600" dirty="0" smtClean="0"/>
                        <a:t>Differentiated assistance has been developed to</a:t>
                      </a:r>
                      <a:r>
                        <a:rPr lang="en-US" sz="1600" baseline="0" dirty="0" smtClean="0"/>
                        <a:t> meet top needs based on state and local indicators.</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982497">
                <a:tc>
                  <a:txBody>
                    <a:bodyPr/>
                    <a:lstStyle/>
                    <a:p>
                      <a:endParaRPr lang="en-US" sz="1600" dirty="0"/>
                    </a:p>
                  </a:txBody>
                  <a:tcPr/>
                </a:tc>
                <a:tc>
                  <a:txBody>
                    <a:bodyPr/>
                    <a:lstStyle/>
                    <a:p>
                      <a:endParaRPr lang="en-US" sz="1600" dirty="0"/>
                    </a:p>
                  </a:txBody>
                  <a:tcPr/>
                </a:tc>
                <a:tc>
                  <a:txBody>
                    <a:bodyPr/>
                    <a:lstStyle/>
                    <a:p>
                      <a:endParaRPr lang="en-US" dirty="0"/>
                    </a:p>
                  </a:txBody>
                  <a:tcPr/>
                </a:tc>
                <a:tc>
                  <a:txBody>
                    <a:bodyPr/>
                    <a:lstStyle/>
                    <a:p>
                      <a:endParaRPr lang="en-US"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89031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98249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298625"/>
            <a:ext cx="10515600" cy="1325563"/>
          </a:xfrm>
        </p:spPr>
        <p:txBody>
          <a:bodyPr>
            <a:normAutofit/>
          </a:bodyPr>
          <a:lstStyle/>
          <a:p>
            <a:r>
              <a:rPr lang="en-US" sz="2400" cap="all" dirty="0">
                <a:solidFill>
                  <a:schemeClr val="tx2"/>
                </a:solidFill>
              </a:rPr>
              <a:t>Member Development and support</a:t>
            </a:r>
            <a:r>
              <a:rPr lang="en-US" sz="2000" cap="all" dirty="0"/>
              <a:t/>
            </a:r>
            <a:br>
              <a:rPr lang="en-US" sz="2000" cap="all" dirty="0"/>
            </a:br>
            <a:r>
              <a:rPr lang="en-US" sz="3200" b="1" cap="all" dirty="0"/>
              <a:t>DISTRICT/COUNTY/SCHOOL SITE SUPPORT SERVICES</a:t>
            </a:r>
            <a:endParaRPr lang="en-US" sz="2200" dirty="0"/>
          </a:p>
        </p:txBody>
      </p:sp>
      <p:sp>
        <p:nvSpPr>
          <p:cNvPr id="7" name="Slide Number Placeholder 6"/>
          <p:cNvSpPr>
            <a:spLocks noGrp="1"/>
          </p:cNvSpPr>
          <p:nvPr>
            <p:ph type="sldNum" sz="quarter" idx="12"/>
          </p:nvPr>
        </p:nvSpPr>
        <p:spPr>
          <a:xfrm>
            <a:off x="9448799" y="6492874"/>
            <a:ext cx="2743200" cy="365125"/>
          </a:xfrm>
        </p:spPr>
        <p:txBody>
          <a:bodyPr/>
          <a:lstStyle/>
          <a:p>
            <a:fld id="{E7AC6EC2-E45C-44D4-8C3E-54F4F5B23C90}" type="slidenum">
              <a:rPr lang="en-US" smtClean="0">
                <a:solidFill>
                  <a:schemeClr val="accent5">
                    <a:lumMod val="75000"/>
                  </a:schemeClr>
                </a:solidFill>
              </a:rPr>
              <a:t>13</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2237548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276344346"/>
              </p:ext>
            </p:extLst>
          </p:nvPr>
        </p:nvGraphicFramePr>
        <p:xfrm>
          <a:off x="0" y="1554481"/>
          <a:ext cx="12192000" cy="5303518"/>
        </p:xfrm>
        <a:graphic>
          <a:graphicData uri="http://schemas.openxmlformats.org/drawingml/2006/table">
            <a:tbl>
              <a:tblPr firstRow="1" bandRow="1">
                <a:tableStyleId>{21E4AEA4-8DFA-4A89-87EB-49C32662AFE0}</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693247">
                <a:tc gridSpan="6">
                  <a:txBody>
                    <a:bodyPr/>
                    <a:lstStyle/>
                    <a:p>
                      <a:pPr algn="ctr"/>
                      <a:endParaRPr lang="en-US" b="0" dirty="0" smtClean="0"/>
                    </a:p>
                    <a:p>
                      <a:pPr algn="ctr"/>
                      <a:r>
                        <a:rPr lang="en-US" b="0" dirty="0" smtClean="0"/>
                        <a:t>ACSA</a:t>
                      </a:r>
                      <a:r>
                        <a:rPr lang="en-US" b="0" baseline="0" dirty="0" smtClean="0"/>
                        <a:t> is proactive in identifying and engaging stakeholders around current and emerging educational issues.</a:t>
                      </a:r>
                      <a:endParaRPr lang="en-US" b="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63130">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419506">
                <a:tc>
                  <a:txBody>
                    <a:bodyPr/>
                    <a:lstStyle/>
                    <a:p>
                      <a:endParaRPr lang="en-US" sz="1600" dirty="0"/>
                    </a:p>
                  </a:txBody>
                  <a:tcPr/>
                </a:tc>
                <a:tc>
                  <a:txBody>
                    <a:bodyPr/>
                    <a:lstStyle/>
                    <a:p>
                      <a:endParaRPr lang="en-US" sz="1600" dirty="0"/>
                    </a:p>
                  </a:txBody>
                  <a:tcPr/>
                </a:tc>
                <a:tc>
                  <a:txBody>
                    <a:bodyPr/>
                    <a:lstStyle/>
                    <a:p>
                      <a:r>
                        <a:rPr lang="en-US" sz="1600" dirty="0" smtClean="0">
                          <a:solidFill>
                            <a:srgbClr val="FF0000"/>
                          </a:solidFill>
                        </a:rPr>
                        <a:t>R</a:t>
                      </a:r>
                      <a:endParaRPr lang="en-US" sz="1600" dirty="0">
                        <a:solidFill>
                          <a:srgbClr val="FF0000"/>
                        </a:solidFill>
                      </a:endParaRPr>
                    </a:p>
                  </a:txBody>
                  <a:tcPr/>
                </a:tc>
                <a:tc>
                  <a:txBody>
                    <a:bodyPr/>
                    <a:lstStyle/>
                    <a:p>
                      <a:r>
                        <a:rPr lang="en-US" sz="1600" dirty="0" smtClean="0">
                          <a:solidFill>
                            <a:srgbClr val="FF0000"/>
                          </a:solidFill>
                        </a:rPr>
                        <a:t>ACSA has built and nurtured partnerships, including appropriate non-education related partners, to address issues that impact student learning, in and outside of the classroom.</a:t>
                      </a:r>
                      <a:endParaRPr lang="en-US" sz="1600" dirty="0">
                        <a:solidFill>
                          <a:srgbClr val="FF0000"/>
                        </a:solidFill>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972974">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88168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972974">
                <a:tc>
                  <a:txBody>
                    <a:bodyPr/>
                    <a:lstStyle/>
                    <a:p>
                      <a:endParaRPr lang="en-US" sz="1600" dirty="0"/>
                    </a:p>
                  </a:txBody>
                  <a:tcPr/>
                </a:tc>
                <a:tc>
                  <a:txBody>
                    <a:bodyPr/>
                    <a:lstStyle/>
                    <a:p>
                      <a:endParaRPr lang="en-US" sz="1600" dirty="0"/>
                    </a:p>
                  </a:txBody>
                  <a:tcPr/>
                </a:tc>
                <a:tc>
                  <a:txBody>
                    <a:bodyPr/>
                    <a:lstStyle/>
                    <a:p>
                      <a:endParaRPr lang="en-US" dirty="0"/>
                    </a:p>
                  </a:txBody>
                  <a:tcPr/>
                </a:tc>
                <a:tc>
                  <a:txBody>
                    <a:bodyPr/>
                    <a:lstStyle/>
                    <a:p>
                      <a:endParaRPr lang="en-US"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365127"/>
            <a:ext cx="10515600" cy="1325563"/>
          </a:xfrm>
        </p:spPr>
        <p:txBody>
          <a:bodyPr>
            <a:normAutofit/>
          </a:bodyPr>
          <a:lstStyle/>
          <a:p>
            <a:r>
              <a:rPr lang="en-US" sz="2400" cap="all" dirty="0">
                <a:solidFill>
                  <a:schemeClr val="tx2"/>
                </a:solidFill>
              </a:rPr>
              <a:t>ADVOCACY AND INFLUENCE</a:t>
            </a:r>
            <a:r>
              <a:rPr lang="en-US" sz="2400" cap="all" dirty="0"/>
              <a:t/>
            </a:r>
            <a:br>
              <a:rPr lang="en-US" sz="2400" cap="all" dirty="0"/>
            </a:br>
            <a:r>
              <a:rPr lang="en-US" sz="3600" b="1" cap="all" dirty="0"/>
              <a:t>Acsa in a leadership role</a:t>
            </a:r>
            <a:endParaRPr lang="en-US" sz="3600" b="1" dirty="0"/>
          </a:p>
        </p:txBody>
      </p:sp>
      <p:sp>
        <p:nvSpPr>
          <p:cNvPr id="7" name="Slide Number Placeholder 6"/>
          <p:cNvSpPr>
            <a:spLocks noGrp="1"/>
          </p:cNvSpPr>
          <p:nvPr>
            <p:ph type="sldNum" sz="quarter" idx="12"/>
          </p:nvPr>
        </p:nvSpPr>
        <p:spPr>
          <a:xfrm>
            <a:off x="9448800" y="6492874"/>
            <a:ext cx="2743200" cy="365125"/>
          </a:xfrm>
        </p:spPr>
        <p:txBody>
          <a:bodyPr/>
          <a:lstStyle/>
          <a:p>
            <a:fld id="{E7AC6EC2-E45C-44D4-8C3E-54F4F5B23C90}" type="slidenum">
              <a:rPr lang="en-US" smtClean="0">
                <a:solidFill>
                  <a:schemeClr val="accent5">
                    <a:lumMod val="75000"/>
                  </a:schemeClr>
                </a:solidFill>
              </a:rPr>
              <a:t>14</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1874445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121166082"/>
              </p:ext>
            </p:extLst>
          </p:nvPr>
        </p:nvGraphicFramePr>
        <p:xfrm>
          <a:off x="0" y="1554483"/>
          <a:ext cx="12192000" cy="5303519"/>
        </p:xfrm>
        <a:graphic>
          <a:graphicData uri="http://schemas.openxmlformats.org/drawingml/2006/table">
            <a:tbl>
              <a:tblPr firstRow="1" bandRow="1">
                <a:tableStyleId>{21E4AEA4-8DFA-4A89-87EB-49C32662AFE0}</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894459">
                <a:tc gridSpan="6">
                  <a:txBody>
                    <a:bodyPr/>
                    <a:lstStyle/>
                    <a:p>
                      <a:pPr algn="ctr"/>
                      <a:endParaRPr lang="en-US" b="0" dirty="0" smtClean="0"/>
                    </a:p>
                    <a:p>
                      <a:pPr algn="ctr"/>
                      <a:r>
                        <a:rPr lang="en-US" b="0" dirty="0" smtClean="0"/>
                        <a:t>Amplify the voice of the profession at the local, state and federal levels by fully leveraging the influence</a:t>
                      </a:r>
                      <a:r>
                        <a:rPr lang="en-US" b="0" baseline="0" dirty="0" smtClean="0"/>
                        <a:t> of educational leaders</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57784">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162796">
                <a:tc>
                  <a:txBody>
                    <a:bodyPr/>
                    <a:lstStyle/>
                    <a:p>
                      <a:endParaRPr lang="en-US" sz="1600" dirty="0"/>
                    </a:p>
                  </a:txBody>
                  <a:tcPr/>
                </a:tc>
                <a:tc>
                  <a:txBody>
                    <a:bodyPr/>
                    <a:lstStyle/>
                    <a:p>
                      <a:endParaRPr lang="en-US" sz="1600" dirty="0"/>
                    </a:p>
                  </a:txBody>
                  <a:tcPr/>
                </a:tc>
                <a:tc>
                  <a:txBody>
                    <a:bodyPr/>
                    <a:lstStyle/>
                    <a:p>
                      <a:r>
                        <a:rPr lang="en-US" sz="1600" dirty="0" smtClean="0"/>
                        <a:t>T</a:t>
                      </a:r>
                      <a:endParaRPr lang="en-US" sz="1600" dirty="0"/>
                    </a:p>
                  </a:txBody>
                  <a:tcPr/>
                </a:tc>
                <a:tc>
                  <a:txBody>
                    <a:bodyPr/>
                    <a:lstStyle/>
                    <a:p>
                      <a:r>
                        <a:rPr lang="en-US" sz="1600" dirty="0" smtClean="0"/>
                        <a:t>ACSA members are empowered to organize education stakeholders</a:t>
                      </a:r>
                      <a:r>
                        <a:rPr lang="en-US" sz="1600" baseline="0" dirty="0" smtClean="0"/>
                        <a:t> through ongoing training, tools and support.</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1699471">
                <a:tc>
                  <a:txBody>
                    <a:bodyPr/>
                    <a:lstStyle/>
                    <a:p>
                      <a:endParaRPr lang="en-US" sz="1600" dirty="0"/>
                    </a:p>
                  </a:txBody>
                  <a:tcPr/>
                </a:tc>
                <a:tc>
                  <a:txBody>
                    <a:bodyPr/>
                    <a:lstStyle/>
                    <a:p>
                      <a:endParaRPr lang="en-US" sz="1600" dirty="0"/>
                    </a:p>
                  </a:txBody>
                  <a:tcPr/>
                </a:tc>
                <a:tc>
                  <a:txBody>
                    <a:bodyPr/>
                    <a:lstStyle/>
                    <a:p>
                      <a:r>
                        <a:rPr lang="en-US" sz="1600" dirty="0" smtClean="0">
                          <a:solidFill>
                            <a:schemeClr val="bg1"/>
                          </a:solidFill>
                        </a:rPr>
                        <a:t>U</a:t>
                      </a:r>
                      <a:endParaRPr lang="en-US" sz="1600" dirty="0">
                        <a:solidFill>
                          <a:schemeClr val="bg1"/>
                        </a:solidFill>
                      </a:endParaRPr>
                    </a:p>
                  </a:txBody>
                  <a:tcPr/>
                </a:tc>
                <a:tc>
                  <a:txBody>
                    <a:bodyPr/>
                    <a:lstStyle/>
                    <a:p>
                      <a:r>
                        <a:rPr lang="en-US" sz="1600" dirty="0" smtClean="0">
                          <a:solidFill>
                            <a:schemeClr val="bg1"/>
                          </a:solidFill>
                        </a:rPr>
                        <a:t>State, regions and charters have developed and are implementing</a:t>
                      </a:r>
                      <a:r>
                        <a:rPr lang="en-US" sz="1600" baseline="0" dirty="0" smtClean="0">
                          <a:solidFill>
                            <a:schemeClr val="bg1"/>
                          </a:solidFill>
                        </a:rPr>
                        <a:t> year-round strategies for communication and engagement of elected officials and community stakeholders.</a:t>
                      </a:r>
                      <a:endParaRPr lang="en-US" sz="1600" dirty="0">
                        <a:solidFill>
                          <a:schemeClr val="bg1"/>
                        </a:solidFill>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50789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681112">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773676" y="377685"/>
            <a:ext cx="10515600" cy="1325563"/>
          </a:xfrm>
          <a:noFill/>
        </p:spPr>
        <p:txBody>
          <a:bodyPr>
            <a:normAutofit/>
          </a:bodyPr>
          <a:lstStyle/>
          <a:p>
            <a:r>
              <a:rPr lang="en-US" sz="2400" cap="all" dirty="0">
                <a:solidFill>
                  <a:schemeClr val="tx2"/>
                </a:solidFill>
              </a:rPr>
              <a:t>ADVOCACY AND INFLUENCE</a:t>
            </a:r>
            <a:r>
              <a:rPr lang="en-US" sz="2400" cap="all" dirty="0"/>
              <a:t/>
            </a:r>
            <a:br>
              <a:rPr lang="en-US" sz="2400" cap="all" dirty="0"/>
            </a:br>
            <a:r>
              <a:rPr lang="en-US" sz="3600" b="1" cap="all" dirty="0"/>
              <a:t>grassroots advocacy and influence</a:t>
            </a:r>
            <a:endParaRPr lang="en-US" sz="3600" b="1" dirty="0"/>
          </a:p>
        </p:txBody>
      </p:sp>
      <p:sp>
        <p:nvSpPr>
          <p:cNvPr id="7" name="Slide Number Placeholder 6"/>
          <p:cNvSpPr>
            <a:spLocks noGrp="1"/>
          </p:cNvSpPr>
          <p:nvPr>
            <p:ph type="sldNum" sz="quarter" idx="12"/>
          </p:nvPr>
        </p:nvSpPr>
        <p:spPr>
          <a:xfrm>
            <a:off x="9448800" y="6492875"/>
            <a:ext cx="2743200" cy="365125"/>
          </a:xfrm>
        </p:spPr>
        <p:txBody>
          <a:bodyPr/>
          <a:lstStyle/>
          <a:p>
            <a:fld id="{E7AC6EC2-E45C-44D4-8C3E-54F4F5B23C90}" type="slidenum">
              <a:rPr lang="en-US" smtClean="0">
                <a:solidFill>
                  <a:schemeClr val="accent5">
                    <a:lumMod val="75000"/>
                  </a:schemeClr>
                </a:solidFill>
              </a:rPr>
              <a:t>15</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3396683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313238233"/>
              </p:ext>
            </p:extLst>
          </p:nvPr>
        </p:nvGraphicFramePr>
        <p:xfrm>
          <a:off x="0" y="1554483"/>
          <a:ext cx="12192000" cy="5303519"/>
        </p:xfrm>
        <a:graphic>
          <a:graphicData uri="http://schemas.openxmlformats.org/drawingml/2006/table">
            <a:tbl>
              <a:tblPr firstRow="1" bandRow="1">
                <a:tableStyleId>{21E4AEA4-8DFA-4A89-87EB-49C32662AFE0}</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928517">
                <a:tc gridSpan="6">
                  <a:txBody>
                    <a:bodyPr/>
                    <a:lstStyle/>
                    <a:p>
                      <a:pPr algn="ctr"/>
                      <a:endParaRPr lang="en-US" baseline="0" dirty="0" smtClean="0"/>
                    </a:p>
                    <a:p>
                      <a:pPr algn="ctr"/>
                      <a:r>
                        <a:rPr lang="en-US" b="0" baseline="0" dirty="0" smtClean="0"/>
                        <a:t>Raise ACSA’s reputation as the authority on education issues and as an influential spokesperson at the </a:t>
                      </a:r>
                    </a:p>
                    <a:p>
                      <a:pPr algn="ctr"/>
                      <a:r>
                        <a:rPr lang="en-US" b="0" baseline="0" dirty="0" smtClean="0"/>
                        <a:t>local, state and federal levels</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90527">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2147896">
                <a:tc>
                  <a:txBody>
                    <a:bodyPr/>
                    <a:lstStyle/>
                    <a:p>
                      <a:endParaRPr lang="en-US" sz="1600" dirty="0"/>
                    </a:p>
                  </a:txBody>
                  <a:tcPr/>
                </a:tc>
                <a:tc>
                  <a:txBody>
                    <a:bodyPr/>
                    <a:lstStyle/>
                    <a:p>
                      <a:endParaRPr lang="en-US" sz="1600" dirty="0"/>
                    </a:p>
                  </a:txBody>
                  <a:tcPr/>
                </a:tc>
                <a:tc>
                  <a:txBody>
                    <a:bodyPr/>
                    <a:lstStyle/>
                    <a:p>
                      <a:r>
                        <a:rPr lang="en-US" sz="1600" dirty="0" smtClean="0">
                          <a:solidFill>
                            <a:srgbClr val="C00000"/>
                          </a:solidFill>
                        </a:rPr>
                        <a:t>W</a:t>
                      </a:r>
                      <a:endParaRPr lang="en-US" sz="1600" dirty="0">
                        <a:solidFill>
                          <a:srgbClr val="C00000"/>
                        </a:solidFill>
                      </a:endParaRPr>
                    </a:p>
                  </a:txBody>
                  <a:tcPr/>
                </a:tc>
                <a:tc>
                  <a:txBody>
                    <a:bodyPr/>
                    <a:lstStyle/>
                    <a:p>
                      <a:r>
                        <a:rPr lang="en-US" sz="1600" dirty="0" smtClean="0">
                          <a:solidFill>
                            <a:srgbClr val="C00000"/>
                          </a:solidFill>
                        </a:rPr>
                        <a:t>Spokespersons</a:t>
                      </a:r>
                      <a:r>
                        <a:rPr lang="en-US" sz="1600" baseline="0" dirty="0" smtClean="0">
                          <a:solidFill>
                            <a:srgbClr val="C00000"/>
                          </a:solidFill>
                        </a:rPr>
                        <a:t> have been identified in each region (starting with the VPLAs) and training is being provided on a regular basis to support effective media relations and communication of key messages.</a:t>
                      </a:r>
                      <a:endParaRPr lang="en-US" sz="1600" dirty="0">
                        <a:solidFill>
                          <a:srgbClr val="C00000"/>
                        </a:solidFill>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63195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572665">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63195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228920"/>
            <a:ext cx="10515600" cy="1325563"/>
          </a:xfrm>
        </p:spPr>
        <p:txBody>
          <a:bodyPr>
            <a:normAutofit/>
          </a:bodyPr>
          <a:lstStyle/>
          <a:p>
            <a:r>
              <a:rPr lang="en-US" sz="2400" cap="all" dirty="0">
                <a:solidFill>
                  <a:schemeClr val="tx2"/>
                </a:solidFill>
              </a:rPr>
              <a:t>ADVOCACY AND INFLUENCE</a:t>
            </a:r>
            <a:r>
              <a:rPr lang="en-US" sz="2400" cap="all" dirty="0"/>
              <a:t/>
            </a:r>
            <a:br>
              <a:rPr lang="en-US" sz="2400" cap="all" dirty="0"/>
            </a:br>
            <a:r>
              <a:rPr lang="en-US" sz="3600" b="1" cap="all" dirty="0"/>
              <a:t>media relations</a:t>
            </a:r>
            <a:endParaRPr lang="en-US" sz="3600" b="1" dirty="0"/>
          </a:p>
        </p:txBody>
      </p:sp>
      <p:sp>
        <p:nvSpPr>
          <p:cNvPr id="7" name="Slide Number Placeholder 6"/>
          <p:cNvSpPr>
            <a:spLocks noGrp="1"/>
          </p:cNvSpPr>
          <p:nvPr>
            <p:ph type="sldNum" sz="quarter" idx="12"/>
          </p:nvPr>
        </p:nvSpPr>
        <p:spPr>
          <a:xfrm>
            <a:off x="9448800" y="6492875"/>
            <a:ext cx="2743200" cy="365125"/>
          </a:xfrm>
        </p:spPr>
        <p:txBody>
          <a:bodyPr/>
          <a:lstStyle/>
          <a:p>
            <a:fld id="{E7AC6EC2-E45C-44D4-8C3E-54F4F5B23C90}" type="slidenum">
              <a:rPr lang="en-US" smtClean="0">
                <a:solidFill>
                  <a:schemeClr val="accent5">
                    <a:lumMod val="75000"/>
                  </a:schemeClr>
                </a:solidFill>
              </a:rPr>
              <a:t>16</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848507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59679309"/>
              </p:ext>
            </p:extLst>
          </p:nvPr>
        </p:nvGraphicFramePr>
        <p:xfrm>
          <a:off x="-1" y="1554482"/>
          <a:ext cx="12192000" cy="5303519"/>
        </p:xfrm>
        <a:graphic>
          <a:graphicData uri="http://schemas.openxmlformats.org/drawingml/2006/table">
            <a:tbl>
              <a:tblPr firstRow="1" bandRow="1">
                <a:tableStyleId>{93296810-A885-4BE3-A3E7-6D5BEEA58F35}</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945885">
                <a:tc gridSpan="6">
                  <a:txBody>
                    <a:bodyPr/>
                    <a:lstStyle/>
                    <a:p>
                      <a:pPr algn="ctr"/>
                      <a:endParaRPr lang="en-US" dirty="0" smtClean="0"/>
                    </a:p>
                    <a:p>
                      <a:pPr algn="ctr"/>
                      <a:r>
                        <a:rPr lang="en-US" b="0" dirty="0" smtClean="0"/>
                        <a:t>Tap the full potential of ACSA to effect positive change for the profession and for students through better alignment of                     roles, goals and resources at all levels of the Association.</a:t>
                      </a:r>
                      <a:endParaRPr lang="en-US" b="0" baseline="0" dirty="0" smtClean="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73032">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179794">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1237203">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876536">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691069">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331876"/>
            <a:ext cx="10515600" cy="1325563"/>
          </a:xfrm>
          <a:solidFill>
            <a:schemeClr val="accent5">
              <a:lumMod val="50000"/>
            </a:schemeClr>
          </a:solidFill>
        </p:spPr>
        <p:txBody>
          <a:bodyPr>
            <a:normAutofit/>
          </a:bodyPr>
          <a:lstStyle/>
          <a:p>
            <a:r>
              <a:rPr lang="en-US" sz="2400" cap="all" dirty="0">
                <a:solidFill>
                  <a:schemeClr val="tx2"/>
                </a:solidFill>
              </a:rPr>
              <a:t>ORGANIZATIONAL DEVELOPMENT AND SUSTAINABILITY</a:t>
            </a:r>
            <a:r>
              <a:rPr lang="en-US" sz="2400" cap="all" dirty="0"/>
              <a:t/>
            </a:r>
            <a:br>
              <a:rPr lang="en-US" sz="2400" cap="all" dirty="0"/>
            </a:br>
            <a:r>
              <a:rPr lang="en-US" sz="3600" b="1" cap="all" dirty="0"/>
              <a:t>ORGANIZATIONAL ALIGNMENT AND ACCOUNTABILITY</a:t>
            </a:r>
            <a:endParaRPr lang="en-US" sz="3600" b="1" dirty="0"/>
          </a:p>
        </p:txBody>
      </p:sp>
      <p:sp>
        <p:nvSpPr>
          <p:cNvPr id="7" name="Slide Number Placeholder 6"/>
          <p:cNvSpPr>
            <a:spLocks noGrp="1"/>
          </p:cNvSpPr>
          <p:nvPr>
            <p:ph type="sldNum" sz="quarter" idx="12"/>
          </p:nvPr>
        </p:nvSpPr>
        <p:spPr>
          <a:xfrm>
            <a:off x="9448799" y="6492875"/>
            <a:ext cx="2743200" cy="365125"/>
          </a:xfrm>
        </p:spPr>
        <p:txBody>
          <a:bodyPr/>
          <a:lstStyle/>
          <a:p>
            <a:fld id="{E7AC6EC2-E45C-44D4-8C3E-54F4F5B23C90}" type="slidenum">
              <a:rPr lang="en-US" smtClean="0">
                <a:solidFill>
                  <a:schemeClr val="accent5">
                    <a:lumMod val="75000"/>
                  </a:schemeClr>
                </a:solidFill>
              </a:rPr>
              <a:t>17</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85312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045733998"/>
              </p:ext>
            </p:extLst>
          </p:nvPr>
        </p:nvGraphicFramePr>
        <p:xfrm>
          <a:off x="0" y="1578822"/>
          <a:ext cx="12192000" cy="5295608"/>
        </p:xfrm>
        <a:graphic>
          <a:graphicData uri="http://schemas.openxmlformats.org/drawingml/2006/table">
            <a:tbl>
              <a:tblPr firstRow="1" bandRow="1">
                <a:tableStyleId>{93296810-A885-4BE3-A3E7-6D5BEEA58F35}</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1035455">
                <a:tc gridSpan="6">
                  <a:txBody>
                    <a:bodyPr/>
                    <a:lstStyle/>
                    <a:p>
                      <a:pPr algn="ctr"/>
                      <a:endParaRPr lang="en-US" dirty="0" smtClean="0"/>
                    </a:p>
                    <a:p>
                      <a:pPr algn="ctr"/>
                      <a:r>
                        <a:rPr lang="en-US" b="0" dirty="0" smtClean="0"/>
                        <a:t>Provide members with a wide range of meaningful opportunities to contribute their diverse talent, experience and                      perspective to further the</a:t>
                      </a:r>
                      <a:r>
                        <a:rPr lang="en-US" b="0" baseline="0" dirty="0" smtClean="0"/>
                        <a:t> </a:t>
                      </a:r>
                      <a:r>
                        <a:rPr lang="en-US" b="0" dirty="0" smtClean="0"/>
                        <a:t>mission, goals and priorities of ACSA.</a:t>
                      </a:r>
                      <a:endParaRPr lang="en-US" b="0" baseline="0" dirty="0" smtClean="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414183">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296663">
                <a:tc>
                  <a:txBody>
                    <a:bodyPr/>
                    <a:lstStyle/>
                    <a:p>
                      <a:endParaRPr lang="en-US" sz="1600" dirty="0"/>
                    </a:p>
                  </a:txBody>
                  <a:tcPr/>
                </a:tc>
                <a:tc>
                  <a:txBody>
                    <a:bodyPr/>
                    <a:lstStyle/>
                    <a:p>
                      <a:endParaRPr lang="en-US" sz="1600" dirty="0"/>
                    </a:p>
                  </a:txBody>
                  <a:tcPr/>
                </a:tc>
                <a:tc>
                  <a:txBody>
                    <a:bodyPr/>
                    <a:lstStyle/>
                    <a:p>
                      <a:r>
                        <a:rPr lang="en-US" sz="1600" dirty="0" smtClean="0">
                          <a:solidFill>
                            <a:srgbClr val="C00000"/>
                          </a:solidFill>
                        </a:rPr>
                        <a:t>EE</a:t>
                      </a:r>
                      <a:endParaRPr lang="en-US" sz="1600" dirty="0">
                        <a:solidFill>
                          <a:srgbClr val="C00000"/>
                        </a:solidFill>
                      </a:endParaRPr>
                    </a:p>
                  </a:txBody>
                  <a:tcPr/>
                </a:tc>
                <a:tc>
                  <a:txBody>
                    <a:bodyPr/>
                    <a:lstStyle/>
                    <a:p>
                      <a:r>
                        <a:rPr lang="en-US" sz="1600" dirty="0" smtClean="0">
                          <a:solidFill>
                            <a:srgbClr val="C00000"/>
                          </a:solidFill>
                        </a:rPr>
                        <a:t>Organizational barriers to expanded member engagement have been identified and removed.</a:t>
                      </a:r>
                      <a:endParaRPr lang="en-US" sz="1600" dirty="0">
                        <a:solidFill>
                          <a:srgbClr val="C00000"/>
                        </a:solidFill>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968377">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821405">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759525">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423316"/>
            <a:ext cx="10515600" cy="1325563"/>
          </a:xfrm>
          <a:noFill/>
        </p:spPr>
        <p:txBody>
          <a:bodyPr>
            <a:normAutofit/>
          </a:bodyPr>
          <a:lstStyle/>
          <a:p>
            <a:r>
              <a:rPr lang="en-US" sz="2400" cap="all" dirty="0">
                <a:solidFill>
                  <a:schemeClr val="tx2"/>
                </a:solidFill>
              </a:rPr>
              <a:t>ORGANIZATIONAL DEVELOPMENT AND SUSTAINABILITY</a:t>
            </a:r>
            <a:r>
              <a:rPr lang="en-US" sz="2400" cap="all" dirty="0"/>
              <a:t/>
            </a:r>
            <a:br>
              <a:rPr lang="en-US" sz="2400" cap="all" dirty="0"/>
            </a:br>
            <a:r>
              <a:rPr lang="en-US" sz="3600" b="1" cap="all" dirty="0"/>
              <a:t>MEMBER OUTREACH AND ENGAGEMENT</a:t>
            </a:r>
            <a:endParaRPr lang="en-US" sz="3600" b="1" dirty="0"/>
          </a:p>
        </p:txBody>
      </p:sp>
      <p:sp>
        <p:nvSpPr>
          <p:cNvPr id="7" name="Slide Number Placeholder 6"/>
          <p:cNvSpPr>
            <a:spLocks noGrp="1"/>
          </p:cNvSpPr>
          <p:nvPr>
            <p:ph type="sldNum" sz="quarter" idx="12"/>
          </p:nvPr>
        </p:nvSpPr>
        <p:spPr>
          <a:xfrm>
            <a:off x="9448800" y="6492875"/>
            <a:ext cx="2743200" cy="365125"/>
          </a:xfrm>
        </p:spPr>
        <p:txBody>
          <a:bodyPr/>
          <a:lstStyle/>
          <a:p>
            <a:fld id="{E7AC6EC2-E45C-44D4-8C3E-54F4F5B23C90}" type="slidenum">
              <a:rPr lang="en-US" smtClean="0">
                <a:solidFill>
                  <a:schemeClr val="accent5">
                    <a:lumMod val="75000"/>
                  </a:schemeClr>
                </a:solidFill>
              </a:rPr>
              <a:t>18</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1801625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159AF-0226-4841-B418-B701A317CE71}"/>
              </a:ext>
            </a:extLst>
          </p:cNvPr>
          <p:cNvSpPr>
            <a:spLocks noGrp="1"/>
          </p:cNvSpPr>
          <p:nvPr>
            <p:ph type="title"/>
          </p:nvPr>
        </p:nvSpPr>
        <p:spPr>
          <a:xfrm>
            <a:off x="4938239" y="976009"/>
            <a:ext cx="5413537" cy="1325563"/>
          </a:xfrm>
        </p:spPr>
        <p:txBody>
          <a:bodyPr vert="horz" lIns="91440" tIns="45720" rIns="91440" bIns="45720" rtlCol="0" anchor="ctr">
            <a:noAutofit/>
          </a:bodyPr>
          <a:lstStyle/>
          <a:p>
            <a:r>
              <a:rPr lang="en-US" sz="4800" dirty="0"/>
              <a:t>ACSA </a:t>
            </a:r>
            <a:r>
              <a:rPr lang="en-US" sz="4800" dirty="0" smtClean="0"/>
              <a:t>Mission</a:t>
            </a:r>
            <a:endParaRPr lang="en-US" sz="4800" dirty="0"/>
          </a:p>
        </p:txBody>
      </p:sp>
      <p:sp>
        <p:nvSpPr>
          <p:cNvPr id="11" name="TextBox 10">
            <a:extLst>
              <a:ext uri="{FF2B5EF4-FFF2-40B4-BE49-F238E27FC236}">
                <a16:creationId xmlns:a16="http://schemas.microsoft.com/office/drawing/2014/main" id="{085690A0-69A6-4E21-BBF5-EE2543DA2AEE}"/>
              </a:ext>
            </a:extLst>
          </p:cNvPr>
          <p:cNvSpPr txBox="1"/>
          <p:nvPr/>
        </p:nvSpPr>
        <p:spPr>
          <a:xfrm>
            <a:off x="220874" y="3316115"/>
            <a:ext cx="11361526" cy="3348124"/>
          </a:xfrm>
          <a:prstGeom prst="rect">
            <a:avLst/>
          </a:prstGeom>
        </p:spPr>
        <p:txBody>
          <a:bodyPr vert="horz" lIns="91440" tIns="45720" rIns="91440" bIns="45720" rtlCol="0" anchor="t">
            <a:normAutofit/>
          </a:bodyPr>
          <a:lstStyle/>
          <a:p>
            <a:pPr marL="571500" lvl="1" algn="ctr">
              <a:lnSpc>
                <a:spcPct val="170000"/>
              </a:lnSpc>
              <a:spcAft>
                <a:spcPts val="600"/>
              </a:spcAft>
            </a:pPr>
            <a:r>
              <a:rPr lang="en-US" sz="2800" dirty="0" smtClean="0"/>
              <a:t>The Association of California School Administrators is the driving force for  an equitable, world-class education system and </a:t>
            </a:r>
          </a:p>
          <a:p>
            <a:pPr marL="571500" lvl="1" algn="ctr">
              <a:lnSpc>
                <a:spcPct val="170000"/>
              </a:lnSpc>
              <a:spcAft>
                <a:spcPts val="600"/>
              </a:spcAft>
            </a:pPr>
            <a:r>
              <a:rPr lang="en-US" sz="2800" dirty="0" smtClean="0"/>
              <a:t>the development and support of inspired educational leaders                                      who meet the diverse needs of all California students.</a:t>
            </a:r>
            <a:endParaRPr lang="en-US" sz="2800" dirty="0"/>
          </a:p>
        </p:txBody>
      </p:sp>
      <p:sp>
        <p:nvSpPr>
          <p:cNvPr id="10" name="Slide Number Placeholder 9"/>
          <p:cNvSpPr>
            <a:spLocks noGrp="1"/>
          </p:cNvSpPr>
          <p:nvPr>
            <p:ph type="sldNum" sz="quarter" idx="12"/>
          </p:nvPr>
        </p:nvSpPr>
        <p:spPr>
          <a:xfrm>
            <a:off x="9448800" y="6481677"/>
            <a:ext cx="2743200" cy="365125"/>
          </a:xfrm>
        </p:spPr>
        <p:txBody>
          <a:bodyPr/>
          <a:lstStyle/>
          <a:p>
            <a:fld id="{E7AC6EC2-E45C-44D4-8C3E-54F4F5B23C90}" type="slidenum">
              <a:rPr lang="en-US" smtClean="0"/>
              <a:t>1</a:t>
            </a:fld>
            <a:endParaRPr lang="en-US"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30473" y="620251"/>
            <a:ext cx="2865126" cy="2923038"/>
          </a:xfrm>
        </p:spPr>
      </p:pic>
    </p:spTree>
    <p:extLst>
      <p:ext uri="{BB962C8B-B14F-4D97-AF65-F5344CB8AC3E}">
        <p14:creationId xmlns:p14="http://schemas.microsoft.com/office/powerpoint/2010/main" val="10084923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15007327"/>
              </p:ext>
            </p:extLst>
          </p:nvPr>
        </p:nvGraphicFramePr>
        <p:xfrm>
          <a:off x="0" y="1554481"/>
          <a:ext cx="12192000" cy="5441520"/>
        </p:xfrm>
        <a:graphic>
          <a:graphicData uri="http://schemas.openxmlformats.org/drawingml/2006/table">
            <a:tbl>
              <a:tblPr firstRow="1" bandRow="1">
                <a:tableStyleId>{93296810-A885-4BE3-A3E7-6D5BEEA58F35}</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921754">
                <a:tc gridSpan="6">
                  <a:txBody>
                    <a:bodyPr/>
                    <a:lstStyle/>
                    <a:p>
                      <a:pPr algn="ctr"/>
                      <a:endParaRPr lang="en-US" dirty="0" smtClean="0"/>
                    </a:p>
                    <a:p>
                      <a:pPr algn="ctr"/>
                      <a:r>
                        <a:rPr lang="en-US" b="0" dirty="0" smtClean="0"/>
                        <a:t>Raise member awareness of ACSA benefits, services and initiatives, and the overall value of </a:t>
                      </a:r>
                    </a:p>
                    <a:p>
                      <a:pPr algn="ctr"/>
                      <a:r>
                        <a:rPr lang="en-US" b="0" dirty="0" smtClean="0"/>
                        <a:t>ACSA membership and engagement.</a:t>
                      </a:r>
                      <a:endParaRPr lang="en-US" b="0" baseline="0" dirty="0" smtClean="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68702">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643129">
                <a:tc>
                  <a:txBody>
                    <a:bodyPr/>
                    <a:lstStyle/>
                    <a:p>
                      <a:endParaRPr lang="en-US" sz="1600" dirty="0"/>
                    </a:p>
                  </a:txBody>
                  <a:tcPr/>
                </a:tc>
                <a:tc>
                  <a:txBody>
                    <a:bodyPr/>
                    <a:lstStyle/>
                    <a:p>
                      <a:endParaRPr lang="en-US" sz="1600" dirty="0"/>
                    </a:p>
                  </a:txBody>
                  <a:tcPr/>
                </a:tc>
                <a:tc>
                  <a:txBody>
                    <a:bodyPr/>
                    <a:lstStyle/>
                    <a:p>
                      <a:r>
                        <a:rPr lang="en-US" sz="1600" dirty="0" smtClean="0"/>
                        <a:t>GG</a:t>
                      </a:r>
                      <a:endParaRPr lang="en-US" sz="1600" dirty="0"/>
                    </a:p>
                  </a:txBody>
                  <a:tcPr/>
                </a:tc>
                <a:tc>
                  <a:txBody>
                    <a:bodyPr/>
                    <a:lstStyle/>
                    <a:p>
                      <a:r>
                        <a:rPr lang="en-US" sz="1600" dirty="0" smtClean="0"/>
                        <a:t>An evaluation has been conducted to</a:t>
                      </a:r>
                      <a:r>
                        <a:rPr lang="en-US" sz="1600" baseline="0" dirty="0" smtClean="0"/>
                        <a:t> determine what is most important for ACSA to communicate through different channels and vehicles, and to different target audiences.</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1383688">
                <a:tc>
                  <a:txBody>
                    <a:bodyPr/>
                    <a:lstStyle/>
                    <a:p>
                      <a:endParaRPr lang="en-US" sz="1600" dirty="0"/>
                    </a:p>
                  </a:txBody>
                  <a:tcPr/>
                </a:tc>
                <a:tc>
                  <a:txBody>
                    <a:bodyPr/>
                    <a:lstStyle/>
                    <a:p>
                      <a:endParaRPr lang="en-US" sz="1600" dirty="0"/>
                    </a:p>
                  </a:txBody>
                  <a:tcPr/>
                </a:tc>
                <a:tc>
                  <a:txBody>
                    <a:bodyPr/>
                    <a:lstStyle/>
                    <a:p>
                      <a:r>
                        <a:rPr lang="en-US" sz="1600" dirty="0" smtClean="0">
                          <a:solidFill>
                            <a:srgbClr val="FF0000"/>
                          </a:solidFill>
                        </a:rPr>
                        <a:t>HH</a:t>
                      </a:r>
                      <a:endParaRPr lang="en-US" sz="1600" dirty="0">
                        <a:solidFill>
                          <a:srgbClr val="FF0000"/>
                        </a:solidFill>
                      </a:endParaRPr>
                    </a:p>
                  </a:txBody>
                  <a:tcPr/>
                </a:tc>
                <a:tc>
                  <a:txBody>
                    <a:bodyPr/>
                    <a:lstStyle/>
                    <a:p>
                      <a:r>
                        <a:rPr lang="en-US" sz="1600" dirty="0" smtClean="0">
                          <a:solidFill>
                            <a:srgbClr val="FF0000"/>
                          </a:solidFill>
                        </a:rPr>
                        <a:t>ACSA continues to leverage technology to better inform and engage members across the state, and</a:t>
                      </a:r>
                      <a:r>
                        <a:rPr lang="en-US" sz="1600" baseline="0" dirty="0" smtClean="0">
                          <a:solidFill>
                            <a:srgbClr val="FF0000"/>
                          </a:solidFill>
                        </a:rPr>
                        <a:t> to customize information members receive.</a:t>
                      </a:r>
                      <a:endParaRPr lang="en-US" sz="1600" dirty="0">
                        <a:solidFill>
                          <a:srgbClr val="FF0000"/>
                        </a:solidFill>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1124247">
                <a:tc>
                  <a:txBody>
                    <a:bodyPr/>
                    <a:lstStyle/>
                    <a:p>
                      <a:endParaRPr lang="en-US" sz="1600" dirty="0"/>
                    </a:p>
                  </a:txBody>
                  <a:tcPr/>
                </a:tc>
                <a:tc>
                  <a:txBody>
                    <a:bodyPr/>
                    <a:lstStyle/>
                    <a:p>
                      <a:endParaRPr lang="en-US" sz="1600" dirty="0"/>
                    </a:p>
                  </a:txBody>
                  <a:tcPr/>
                </a:tc>
                <a:tc>
                  <a:txBody>
                    <a:bodyPr/>
                    <a:lstStyle/>
                    <a:p>
                      <a:r>
                        <a:rPr lang="en-US" sz="1600" dirty="0" smtClean="0"/>
                        <a:t>II</a:t>
                      </a:r>
                      <a:endParaRPr lang="en-US" sz="1600" dirty="0"/>
                    </a:p>
                  </a:txBody>
                  <a:tcPr/>
                </a:tc>
                <a:tc>
                  <a:txBody>
                    <a:bodyPr/>
                    <a:lstStyle/>
                    <a:p>
                      <a:r>
                        <a:rPr lang="en-US" sz="1600" dirty="0" smtClean="0"/>
                        <a:t>A more comprehensive member database is being</a:t>
                      </a:r>
                      <a:r>
                        <a:rPr lang="en-US" sz="1600" baseline="0" dirty="0" smtClean="0"/>
                        <a:t> developed to better target member interests and preferences for communication.</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bl>
          </a:graphicData>
        </a:graphic>
      </p:graphicFrame>
      <p:sp>
        <p:nvSpPr>
          <p:cNvPr id="2" name="Title 1"/>
          <p:cNvSpPr>
            <a:spLocks noGrp="1"/>
          </p:cNvSpPr>
          <p:nvPr>
            <p:ph type="title"/>
          </p:nvPr>
        </p:nvSpPr>
        <p:spPr>
          <a:xfrm>
            <a:off x="1676400" y="323564"/>
            <a:ext cx="10515600" cy="1325563"/>
          </a:xfrm>
          <a:noFill/>
        </p:spPr>
        <p:txBody>
          <a:bodyPr>
            <a:normAutofit/>
          </a:bodyPr>
          <a:lstStyle/>
          <a:p>
            <a:r>
              <a:rPr lang="en-US" sz="2400" cap="all" dirty="0">
                <a:solidFill>
                  <a:schemeClr val="tx2"/>
                </a:solidFill>
              </a:rPr>
              <a:t>ORGANIZATIONAL DEVELOPMENT AND SUSTAINABILITY</a:t>
            </a:r>
            <a:r>
              <a:rPr lang="en-US" sz="2400" cap="all" dirty="0"/>
              <a:t/>
            </a:r>
            <a:br>
              <a:rPr lang="en-US" sz="2400" cap="all" dirty="0"/>
            </a:br>
            <a:r>
              <a:rPr lang="en-US" sz="3600" b="1" cap="all" dirty="0"/>
              <a:t>MEMBER communication</a:t>
            </a:r>
            <a:endParaRPr lang="en-US" sz="3600" b="1" dirty="0"/>
          </a:p>
        </p:txBody>
      </p:sp>
      <p:sp>
        <p:nvSpPr>
          <p:cNvPr id="7" name="Slide Number Placeholder 6"/>
          <p:cNvSpPr>
            <a:spLocks noGrp="1"/>
          </p:cNvSpPr>
          <p:nvPr>
            <p:ph type="sldNum" sz="quarter" idx="12"/>
          </p:nvPr>
        </p:nvSpPr>
        <p:spPr>
          <a:xfrm>
            <a:off x="9448800" y="6630876"/>
            <a:ext cx="2743200" cy="365125"/>
          </a:xfrm>
        </p:spPr>
        <p:txBody>
          <a:bodyPr/>
          <a:lstStyle/>
          <a:p>
            <a:fld id="{E7AC6EC2-E45C-44D4-8C3E-54F4F5B23C90}" type="slidenum">
              <a:rPr lang="en-US" smtClean="0">
                <a:solidFill>
                  <a:schemeClr val="accent5">
                    <a:lumMod val="75000"/>
                  </a:schemeClr>
                </a:solidFill>
              </a:rPr>
              <a:t>19</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2260393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446701168"/>
              </p:ext>
            </p:extLst>
          </p:nvPr>
        </p:nvGraphicFramePr>
        <p:xfrm>
          <a:off x="-1" y="1554482"/>
          <a:ext cx="12192000" cy="5303519"/>
        </p:xfrm>
        <a:graphic>
          <a:graphicData uri="http://schemas.openxmlformats.org/drawingml/2006/table">
            <a:tbl>
              <a:tblPr firstRow="1" bandRow="1">
                <a:tableStyleId>{93296810-A885-4BE3-A3E7-6D5BEEA58F35}</a:tableStyleId>
              </a:tblPr>
              <a:tblGrid>
                <a:gridCol w="493221">
                  <a:extLst>
                    <a:ext uri="{9D8B030D-6E8A-4147-A177-3AD203B41FA5}">
                      <a16:colId xmlns:a16="http://schemas.microsoft.com/office/drawing/2014/main" val="693220675"/>
                    </a:ext>
                  </a:extLst>
                </a:gridCol>
                <a:gridCol w="3570778">
                  <a:extLst>
                    <a:ext uri="{9D8B030D-6E8A-4147-A177-3AD203B41FA5}">
                      <a16:colId xmlns:a16="http://schemas.microsoft.com/office/drawing/2014/main" val="4129137676"/>
                    </a:ext>
                  </a:extLst>
                </a:gridCol>
                <a:gridCol w="494144">
                  <a:extLst>
                    <a:ext uri="{9D8B030D-6E8A-4147-A177-3AD203B41FA5}">
                      <a16:colId xmlns:a16="http://schemas.microsoft.com/office/drawing/2014/main" val="3389779153"/>
                    </a:ext>
                  </a:extLst>
                </a:gridCol>
                <a:gridCol w="3569857">
                  <a:extLst>
                    <a:ext uri="{9D8B030D-6E8A-4147-A177-3AD203B41FA5}">
                      <a16:colId xmlns:a16="http://schemas.microsoft.com/office/drawing/2014/main" val="535308839"/>
                    </a:ext>
                  </a:extLst>
                </a:gridCol>
                <a:gridCol w="470126">
                  <a:extLst>
                    <a:ext uri="{9D8B030D-6E8A-4147-A177-3AD203B41FA5}">
                      <a16:colId xmlns:a16="http://schemas.microsoft.com/office/drawing/2014/main" val="3598096286"/>
                    </a:ext>
                  </a:extLst>
                </a:gridCol>
                <a:gridCol w="3593874">
                  <a:extLst>
                    <a:ext uri="{9D8B030D-6E8A-4147-A177-3AD203B41FA5}">
                      <a16:colId xmlns:a16="http://schemas.microsoft.com/office/drawing/2014/main" val="2801818737"/>
                    </a:ext>
                  </a:extLst>
                </a:gridCol>
              </a:tblGrid>
              <a:tr h="898378">
                <a:tc gridSpan="6">
                  <a:txBody>
                    <a:bodyPr/>
                    <a:lstStyle/>
                    <a:p>
                      <a:pPr algn="ctr"/>
                      <a:endParaRPr lang="en-US" dirty="0" smtClean="0"/>
                    </a:p>
                    <a:p>
                      <a:pPr algn="ctr"/>
                      <a:r>
                        <a:rPr lang="en-US" b="0" dirty="0" smtClean="0"/>
                        <a:t>Sustain and grow ACSA’s human and financial resources to support evolving goals and priorities.</a:t>
                      </a:r>
                      <a:endParaRPr lang="en-US" b="0" baseline="0" dirty="0" smtClean="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59351">
                <a:tc gridSpan="2">
                  <a:txBody>
                    <a:bodyPr/>
                    <a:lstStyle/>
                    <a:p>
                      <a:r>
                        <a:rPr lang="en-US" sz="1600" dirty="0" smtClean="0"/>
                        <a:t>Year</a:t>
                      </a:r>
                      <a:r>
                        <a:rPr lang="en-US" sz="1600" baseline="0" dirty="0" smtClean="0"/>
                        <a:t> 1:  2018-19</a:t>
                      </a:r>
                      <a:endParaRPr lang="en-US" sz="1600" dirty="0"/>
                    </a:p>
                  </a:txBody>
                  <a:tcPr/>
                </a:tc>
                <a:tc hMerge="1">
                  <a:txBody>
                    <a:bodyPr/>
                    <a:lstStyle/>
                    <a:p>
                      <a:endParaRPr lang="en-US" dirty="0"/>
                    </a:p>
                  </a:txBody>
                  <a:tcPr/>
                </a:tc>
                <a:tc gridSpan="2">
                  <a:txBody>
                    <a:bodyPr/>
                    <a:lstStyle/>
                    <a:p>
                      <a:r>
                        <a:rPr lang="en-US" sz="1600" dirty="0" smtClean="0"/>
                        <a:t>Year 2:  2019-20</a:t>
                      </a:r>
                      <a:endParaRPr lang="en-US" sz="1600" dirty="0"/>
                    </a:p>
                  </a:txBody>
                  <a:tcPr/>
                </a:tc>
                <a:tc hMerge="1">
                  <a:txBody>
                    <a:bodyPr/>
                    <a:lstStyle/>
                    <a:p>
                      <a:endParaRPr lang="en-US" dirty="0"/>
                    </a:p>
                  </a:txBody>
                  <a:tcPr/>
                </a:tc>
                <a:tc gridSpan="2">
                  <a:txBody>
                    <a:bodyPr/>
                    <a:lstStyle/>
                    <a:p>
                      <a:r>
                        <a:rPr lang="en-US" sz="1600" dirty="0" smtClean="0"/>
                        <a:t>Year 3:  2020-21</a:t>
                      </a:r>
                      <a:endParaRPr lang="en-US" sz="1600" dirty="0"/>
                    </a:p>
                  </a:txBody>
                  <a:tcPr/>
                </a:tc>
                <a:tc hMerge="1">
                  <a:txBody>
                    <a:bodyPr/>
                    <a:lstStyle/>
                    <a:p>
                      <a:endParaRPr lang="en-US" dirty="0"/>
                    </a:p>
                  </a:txBody>
                  <a:tcPr/>
                </a:tc>
                <a:extLst>
                  <a:ext uri="{0D108BD9-81ED-4DB2-BD59-A6C34878D82A}">
                    <a16:rowId xmlns:a16="http://schemas.microsoft.com/office/drawing/2014/main" val="3065945175"/>
                  </a:ext>
                </a:extLst>
              </a:tr>
              <a:tr h="1601458">
                <a:tc>
                  <a:txBody>
                    <a:bodyPr/>
                    <a:lstStyle/>
                    <a:p>
                      <a:endParaRPr lang="en-US" sz="1600" dirty="0"/>
                    </a:p>
                  </a:txBody>
                  <a:tcPr/>
                </a:tc>
                <a:tc>
                  <a:txBody>
                    <a:bodyPr/>
                    <a:lstStyle/>
                    <a:p>
                      <a:endParaRPr lang="en-US" sz="1600" dirty="0"/>
                    </a:p>
                  </a:txBody>
                  <a:tcPr/>
                </a:tc>
                <a:tc>
                  <a:txBody>
                    <a:bodyPr/>
                    <a:lstStyle/>
                    <a:p>
                      <a:r>
                        <a:rPr lang="en-US" sz="1600" dirty="0" smtClean="0"/>
                        <a:t>JJ</a:t>
                      </a:r>
                      <a:endParaRPr lang="en-US" sz="1600" dirty="0"/>
                    </a:p>
                  </a:txBody>
                  <a:tcPr/>
                </a:tc>
                <a:tc>
                  <a:txBody>
                    <a:bodyPr/>
                    <a:lstStyle/>
                    <a:p>
                      <a:r>
                        <a:rPr lang="en-US" sz="1600" dirty="0" smtClean="0"/>
                        <a:t>Implement</a:t>
                      </a:r>
                      <a:r>
                        <a:rPr lang="en-US" sz="1600" baseline="0" dirty="0" smtClean="0"/>
                        <a:t> an ongoing cycle to evaluate and update the financial plan and to ensure uninterrupted delivery of ACSA services through a downturn.</a:t>
                      </a:r>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1348597">
                <a:tc>
                  <a:txBody>
                    <a:bodyPr/>
                    <a:lstStyle/>
                    <a:p>
                      <a:endParaRPr lang="en-US" sz="1600" dirty="0"/>
                    </a:p>
                  </a:txBody>
                  <a:tcPr/>
                </a:tc>
                <a:tc>
                  <a:txBody>
                    <a:bodyPr/>
                    <a:lstStyle/>
                    <a:p>
                      <a:endParaRPr lang="en-US" sz="1600" dirty="0"/>
                    </a:p>
                  </a:txBody>
                  <a:tcPr/>
                </a:tc>
                <a:tc>
                  <a:txBody>
                    <a:bodyPr/>
                    <a:lstStyle/>
                    <a:p>
                      <a:endParaRPr lang="en-US" dirty="0"/>
                    </a:p>
                  </a:txBody>
                  <a:tcPr/>
                </a:tc>
                <a:tc>
                  <a:txBody>
                    <a:bodyPr/>
                    <a:lstStyle/>
                    <a:p>
                      <a:endParaRPr lang="en-US"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1095735">
                <a:tc>
                  <a:txBody>
                    <a:bodyPr/>
                    <a:lstStyle/>
                    <a:p>
                      <a:endParaRPr lang="en-US" sz="1600" dirty="0"/>
                    </a:p>
                  </a:txBody>
                  <a:tcPr/>
                </a:tc>
                <a:tc>
                  <a:txBody>
                    <a:bodyPr/>
                    <a:lstStyle/>
                    <a:p>
                      <a:endParaRPr lang="en-US" sz="1600" dirty="0"/>
                    </a:p>
                  </a:txBody>
                  <a:tcPr/>
                </a:tc>
                <a:tc>
                  <a:txBody>
                    <a:bodyPr/>
                    <a:lstStyle/>
                    <a:p>
                      <a:endParaRPr lang="en-US" dirty="0"/>
                    </a:p>
                  </a:txBody>
                  <a:tcPr/>
                </a:tc>
                <a:tc>
                  <a:txBody>
                    <a:bodyPr/>
                    <a:lstStyle/>
                    <a:p>
                      <a:endParaRPr lang="en-US"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bl>
          </a:graphicData>
        </a:graphic>
      </p:graphicFrame>
      <p:sp>
        <p:nvSpPr>
          <p:cNvPr id="2" name="Title 1"/>
          <p:cNvSpPr>
            <a:spLocks noGrp="1"/>
          </p:cNvSpPr>
          <p:nvPr>
            <p:ph type="title"/>
          </p:nvPr>
        </p:nvSpPr>
        <p:spPr>
          <a:xfrm>
            <a:off x="1822315" y="228919"/>
            <a:ext cx="10515600" cy="1325563"/>
          </a:xfrm>
          <a:noFill/>
        </p:spPr>
        <p:txBody>
          <a:bodyPr>
            <a:normAutofit/>
          </a:bodyPr>
          <a:lstStyle/>
          <a:p>
            <a:r>
              <a:rPr lang="en-US" sz="2400" cap="all" dirty="0">
                <a:solidFill>
                  <a:schemeClr val="tx2"/>
                </a:solidFill>
              </a:rPr>
              <a:t>ORGANIZATIONAL DEVELOPMENT AND SUSTAINABILITY</a:t>
            </a:r>
            <a:r>
              <a:rPr lang="en-US" sz="2400" cap="all" dirty="0"/>
              <a:t/>
            </a:r>
            <a:br>
              <a:rPr lang="en-US" sz="2400" cap="all" dirty="0"/>
            </a:br>
            <a:r>
              <a:rPr lang="en-US" sz="3600" b="1" cap="all" dirty="0"/>
              <a:t>sustainability</a:t>
            </a:r>
            <a:endParaRPr lang="en-US" sz="3600" b="1" dirty="0"/>
          </a:p>
        </p:txBody>
      </p:sp>
      <p:sp>
        <p:nvSpPr>
          <p:cNvPr id="7" name="Slide Number Placeholder 6"/>
          <p:cNvSpPr>
            <a:spLocks noGrp="1"/>
          </p:cNvSpPr>
          <p:nvPr>
            <p:ph type="sldNum" sz="quarter" idx="12"/>
          </p:nvPr>
        </p:nvSpPr>
        <p:spPr>
          <a:xfrm>
            <a:off x="9448799" y="6492875"/>
            <a:ext cx="2743200" cy="365125"/>
          </a:xfrm>
        </p:spPr>
        <p:txBody>
          <a:bodyPr/>
          <a:lstStyle/>
          <a:p>
            <a:fld id="{E7AC6EC2-E45C-44D4-8C3E-54F4F5B23C90}" type="slidenum">
              <a:rPr lang="en-US" smtClean="0">
                <a:solidFill>
                  <a:schemeClr val="accent5">
                    <a:lumMod val="75000"/>
                  </a:schemeClr>
                </a:solidFill>
              </a:rPr>
              <a:t>20</a:t>
            </a:fld>
            <a:endParaRPr lang="en-US" dirty="0">
              <a:solidFill>
                <a:schemeClr val="accent5">
                  <a:lumMod val="75000"/>
                </a:schemeClr>
              </a:solidFill>
            </a:endParaRPr>
          </a:p>
        </p:txBody>
      </p:sp>
      <p:pic>
        <p:nvPicPr>
          <p:cNvPr id="4"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2336411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159AF-0226-4841-B418-B701A317CE71}"/>
              </a:ext>
            </a:extLst>
          </p:cNvPr>
          <p:cNvSpPr>
            <a:spLocks noGrp="1"/>
          </p:cNvSpPr>
          <p:nvPr>
            <p:ph type="title"/>
          </p:nvPr>
        </p:nvSpPr>
        <p:spPr>
          <a:xfrm>
            <a:off x="4198102" y="1150793"/>
            <a:ext cx="5413537" cy="1325563"/>
          </a:xfrm>
        </p:spPr>
        <p:txBody>
          <a:bodyPr vert="horz" lIns="91440" tIns="45720" rIns="91440" bIns="45720" rtlCol="0" anchor="ctr">
            <a:noAutofit/>
          </a:bodyPr>
          <a:lstStyle/>
          <a:p>
            <a:r>
              <a:rPr lang="en-US" sz="4800" dirty="0" smtClean="0"/>
              <a:t>Steps in Progress</a:t>
            </a:r>
            <a:r>
              <a:rPr lang="en-US" sz="4800" dirty="0"/>
              <a:t/>
            </a:r>
            <a:br>
              <a:rPr lang="en-US" sz="4800" dirty="0"/>
            </a:br>
            <a:r>
              <a:rPr lang="en-US" sz="2400" dirty="0"/>
              <a:t>State ACSA</a:t>
            </a:r>
            <a:endParaRPr lang="en-US" sz="4800" dirty="0"/>
          </a:p>
        </p:txBody>
      </p:sp>
      <p:sp>
        <p:nvSpPr>
          <p:cNvPr id="6" name="Slide Number Placeholder 5"/>
          <p:cNvSpPr>
            <a:spLocks noGrp="1"/>
          </p:cNvSpPr>
          <p:nvPr>
            <p:ph type="sldNum" sz="quarter" idx="12"/>
          </p:nvPr>
        </p:nvSpPr>
        <p:spPr>
          <a:xfrm>
            <a:off x="9448800" y="6492875"/>
            <a:ext cx="2743200" cy="365125"/>
          </a:xfrm>
        </p:spPr>
        <p:txBody>
          <a:bodyPr/>
          <a:lstStyle/>
          <a:p>
            <a:fld id="{E7AC6EC2-E45C-44D4-8C3E-54F4F5B23C90}" type="slidenum">
              <a:rPr lang="en-US" smtClean="0"/>
              <a:t>21</a:t>
            </a:fld>
            <a:endParaRPr lang="en-US" dirty="0"/>
          </a:p>
        </p:txBody>
      </p:sp>
      <p:sp>
        <p:nvSpPr>
          <p:cNvPr id="11" name="TextBox 10">
            <a:extLst>
              <a:ext uri="{FF2B5EF4-FFF2-40B4-BE49-F238E27FC236}">
                <a16:creationId xmlns:a16="http://schemas.microsoft.com/office/drawing/2014/main" id="{085690A0-69A6-4E21-BBF5-EE2543DA2AEE}"/>
              </a:ext>
            </a:extLst>
          </p:cNvPr>
          <p:cNvSpPr txBox="1"/>
          <p:nvPr/>
        </p:nvSpPr>
        <p:spPr>
          <a:xfrm>
            <a:off x="5414343" y="3040233"/>
            <a:ext cx="6809362" cy="3629643"/>
          </a:xfrm>
          <a:prstGeom prst="rect">
            <a:avLst/>
          </a:prstGeom>
        </p:spPr>
        <p:txBody>
          <a:bodyPr vert="horz" lIns="91440" tIns="45720" rIns="91440" bIns="45720" rtlCol="0" anchor="t">
            <a:normAutofit/>
          </a:bodyPr>
          <a:lstStyle/>
          <a:p>
            <a:pPr marL="1085850" lvl="1" indent="-514350">
              <a:lnSpc>
                <a:spcPct val="170000"/>
              </a:lnSpc>
              <a:spcAft>
                <a:spcPts val="600"/>
              </a:spcAft>
              <a:buFont typeface="+mj-lt"/>
              <a:buAutoNum type="arabicPeriod"/>
            </a:pPr>
            <a:endParaRPr lang="en-US" sz="2800" dirty="0"/>
          </a:p>
        </p:txBody>
      </p:sp>
      <p:sp>
        <p:nvSpPr>
          <p:cNvPr id="3" name="Rectangle 2"/>
          <p:cNvSpPr/>
          <p:nvPr/>
        </p:nvSpPr>
        <p:spPr>
          <a:xfrm>
            <a:off x="3569917" y="2696180"/>
            <a:ext cx="9206630" cy="3846630"/>
          </a:xfrm>
          <a:prstGeom prst="rect">
            <a:avLst/>
          </a:prstGeom>
        </p:spPr>
        <p:txBody>
          <a:bodyPr wrap="square">
            <a:spAutoFit/>
          </a:bodyPr>
          <a:lstStyle/>
          <a:p>
            <a:pPr marL="1085850" lvl="1" indent="-514350">
              <a:lnSpc>
                <a:spcPct val="170000"/>
              </a:lnSpc>
              <a:spcAft>
                <a:spcPts val="600"/>
              </a:spcAft>
              <a:buFont typeface="+mj-lt"/>
              <a:buAutoNum type="arabicPeriod"/>
            </a:pPr>
            <a:r>
              <a:rPr lang="en-US" sz="2700" dirty="0"/>
              <a:t>Support Regions/Charters and Committees/Councils</a:t>
            </a:r>
          </a:p>
          <a:p>
            <a:pPr marL="1085850" lvl="1" indent="-514350">
              <a:lnSpc>
                <a:spcPct val="170000"/>
              </a:lnSpc>
              <a:spcAft>
                <a:spcPts val="600"/>
              </a:spcAft>
              <a:buFont typeface="+mj-lt"/>
              <a:buAutoNum type="arabicPeriod"/>
            </a:pPr>
            <a:r>
              <a:rPr lang="en-US" sz="2700" dirty="0"/>
              <a:t>Develop Action Steps</a:t>
            </a:r>
          </a:p>
          <a:p>
            <a:pPr marL="1085850" lvl="1" indent="-514350">
              <a:lnSpc>
                <a:spcPct val="170000"/>
              </a:lnSpc>
              <a:spcAft>
                <a:spcPts val="600"/>
              </a:spcAft>
              <a:buFont typeface="+mj-lt"/>
              <a:buAutoNum type="arabicPeriod"/>
            </a:pPr>
            <a:r>
              <a:rPr lang="en-US" sz="2700" dirty="0"/>
              <a:t>Allocate Resources</a:t>
            </a:r>
          </a:p>
          <a:p>
            <a:pPr marL="1085850" lvl="1" indent="-514350">
              <a:lnSpc>
                <a:spcPct val="170000"/>
              </a:lnSpc>
              <a:spcAft>
                <a:spcPts val="600"/>
              </a:spcAft>
              <a:buFont typeface="+mj-lt"/>
              <a:buAutoNum type="arabicPeriod"/>
            </a:pPr>
            <a:r>
              <a:rPr lang="en-US" sz="2700" dirty="0"/>
              <a:t>Identify Performance Measures</a:t>
            </a:r>
          </a:p>
          <a:p>
            <a:pPr marL="1085850" lvl="1" indent="-514350">
              <a:lnSpc>
                <a:spcPct val="170000"/>
              </a:lnSpc>
              <a:spcAft>
                <a:spcPts val="600"/>
              </a:spcAft>
              <a:buFont typeface="+mj-lt"/>
              <a:buAutoNum type="arabicPeriod"/>
            </a:pPr>
            <a:r>
              <a:rPr lang="en-US" sz="2700" dirty="0"/>
              <a:t>Craft Communications and Resources</a:t>
            </a:r>
          </a:p>
        </p:txBody>
      </p:sp>
      <p:pic>
        <p:nvPicPr>
          <p:cNvPr id="8"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0473" y="620251"/>
            <a:ext cx="2865126" cy="2923038"/>
          </a:xfrm>
          <a:prstGeom prst="rect">
            <a:avLst/>
          </a:prstGeom>
        </p:spPr>
      </p:pic>
    </p:spTree>
    <p:extLst>
      <p:ext uri="{BB962C8B-B14F-4D97-AF65-F5344CB8AC3E}">
        <p14:creationId xmlns:p14="http://schemas.microsoft.com/office/powerpoint/2010/main" val="26967612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159AF-0226-4841-B418-B701A317CE71}"/>
              </a:ext>
            </a:extLst>
          </p:cNvPr>
          <p:cNvSpPr>
            <a:spLocks noGrp="1"/>
          </p:cNvSpPr>
          <p:nvPr>
            <p:ph type="title"/>
          </p:nvPr>
        </p:nvSpPr>
        <p:spPr>
          <a:xfrm>
            <a:off x="4198102" y="1150793"/>
            <a:ext cx="5413537" cy="1325563"/>
          </a:xfrm>
        </p:spPr>
        <p:txBody>
          <a:bodyPr vert="horz" lIns="91440" tIns="45720" rIns="91440" bIns="45720" rtlCol="0" anchor="ctr">
            <a:noAutofit/>
          </a:bodyPr>
          <a:lstStyle/>
          <a:p>
            <a:r>
              <a:rPr lang="en-US" sz="4800" dirty="0"/>
              <a:t>Next Steps </a:t>
            </a:r>
            <a:br>
              <a:rPr lang="en-US" sz="4800" dirty="0"/>
            </a:br>
            <a:r>
              <a:rPr lang="en-US" sz="2400" dirty="0" smtClean="0"/>
              <a:t>Regions/Charters &amp; Committees/Councils</a:t>
            </a:r>
            <a:endParaRPr lang="en-US" sz="4800" dirty="0"/>
          </a:p>
        </p:txBody>
      </p:sp>
      <p:sp>
        <p:nvSpPr>
          <p:cNvPr id="6" name="Slide Number Placeholder 5"/>
          <p:cNvSpPr>
            <a:spLocks noGrp="1"/>
          </p:cNvSpPr>
          <p:nvPr>
            <p:ph type="sldNum" sz="quarter" idx="12"/>
          </p:nvPr>
        </p:nvSpPr>
        <p:spPr>
          <a:xfrm>
            <a:off x="9448800" y="6492875"/>
            <a:ext cx="2743200" cy="365125"/>
          </a:xfrm>
        </p:spPr>
        <p:txBody>
          <a:bodyPr/>
          <a:lstStyle/>
          <a:p>
            <a:fld id="{E7AC6EC2-E45C-44D4-8C3E-54F4F5B23C90}" type="slidenum">
              <a:rPr lang="en-US" smtClean="0"/>
              <a:t>22</a:t>
            </a:fld>
            <a:endParaRPr lang="en-US" dirty="0"/>
          </a:p>
        </p:txBody>
      </p:sp>
      <p:sp>
        <p:nvSpPr>
          <p:cNvPr id="11" name="TextBox 10">
            <a:extLst>
              <a:ext uri="{FF2B5EF4-FFF2-40B4-BE49-F238E27FC236}">
                <a16:creationId xmlns:a16="http://schemas.microsoft.com/office/drawing/2014/main" id="{085690A0-69A6-4E21-BBF5-EE2543DA2AEE}"/>
              </a:ext>
            </a:extLst>
          </p:cNvPr>
          <p:cNvSpPr txBox="1"/>
          <p:nvPr/>
        </p:nvSpPr>
        <p:spPr>
          <a:xfrm>
            <a:off x="5414343" y="3040233"/>
            <a:ext cx="6809362" cy="3629643"/>
          </a:xfrm>
          <a:prstGeom prst="rect">
            <a:avLst/>
          </a:prstGeom>
        </p:spPr>
        <p:txBody>
          <a:bodyPr vert="horz" lIns="91440" tIns="45720" rIns="91440" bIns="45720" rtlCol="0" anchor="t">
            <a:normAutofit/>
          </a:bodyPr>
          <a:lstStyle/>
          <a:p>
            <a:pPr marL="1085850" lvl="1" indent="-514350">
              <a:lnSpc>
                <a:spcPct val="170000"/>
              </a:lnSpc>
              <a:spcAft>
                <a:spcPts val="600"/>
              </a:spcAft>
              <a:buFont typeface="+mj-lt"/>
              <a:buAutoNum type="arabicPeriod"/>
            </a:pPr>
            <a:endParaRPr lang="en-US" sz="2800" dirty="0"/>
          </a:p>
        </p:txBody>
      </p:sp>
      <p:sp>
        <p:nvSpPr>
          <p:cNvPr id="3" name="Rectangle 2"/>
          <p:cNvSpPr/>
          <p:nvPr/>
        </p:nvSpPr>
        <p:spPr>
          <a:xfrm>
            <a:off x="3569917" y="2696180"/>
            <a:ext cx="9206630" cy="3931846"/>
          </a:xfrm>
          <a:prstGeom prst="rect">
            <a:avLst/>
          </a:prstGeom>
        </p:spPr>
        <p:txBody>
          <a:bodyPr wrap="square">
            <a:spAutoFit/>
          </a:bodyPr>
          <a:lstStyle/>
          <a:p>
            <a:pPr marL="1085850" lvl="1" indent="-514350">
              <a:lnSpc>
                <a:spcPct val="170000"/>
              </a:lnSpc>
              <a:spcAft>
                <a:spcPts val="600"/>
              </a:spcAft>
              <a:buFont typeface="+mj-lt"/>
              <a:buAutoNum type="arabicPeriod"/>
            </a:pPr>
            <a:r>
              <a:rPr lang="en-US" sz="2700" dirty="0" smtClean="0"/>
              <a:t>Integrate Milestones into Planning</a:t>
            </a:r>
          </a:p>
          <a:p>
            <a:pPr marL="1085850" lvl="1" indent="-514350">
              <a:lnSpc>
                <a:spcPct val="170000"/>
              </a:lnSpc>
              <a:spcAft>
                <a:spcPts val="600"/>
              </a:spcAft>
              <a:buFont typeface="+mj-lt"/>
              <a:buAutoNum type="arabicPeriod"/>
            </a:pPr>
            <a:r>
              <a:rPr lang="en-US" sz="2700" dirty="0" smtClean="0"/>
              <a:t>Complete </a:t>
            </a:r>
            <a:r>
              <a:rPr lang="en-US" sz="2700" dirty="0" smtClean="0"/>
              <a:t>Annual Planning </a:t>
            </a:r>
            <a:r>
              <a:rPr lang="en-US" sz="2700" dirty="0" smtClean="0"/>
              <a:t>Template  </a:t>
            </a:r>
            <a:r>
              <a:rPr lang="en-US" sz="2700" dirty="0" smtClean="0"/>
              <a:t>(10/1)                 </a:t>
            </a:r>
            <a:endParaRPr lang="en-US" sz="2700" dirty="0" smtClean="0"/>
          </a:p>
          <a:p>
            <a:pPr marL="1085850" lvl="1" indent="-514350">
              <a:lnSpc>
                <a:spcPct val="170000"/>
              </a:lnSpc>
              <a:spcAft>
                <a:spcPts val="600"/>
              </a:spcAft>
              <a:buFont typeface="+mj-lt"/>
              <a:buAutoNum type="arabicPeriod"/>
            </a:pPr>
            <a:r>
              <a:rPr lang="en-US" sz="2700" dirty="0" smtClean="0"/>
              <a:t>Coordinate with other ACSA Groups</a:t>
            </a:r>
          </a:p>
          <a:p>
            <a:pPr marL="1085850" lvl="1" indent="-514350">
              <a:lnSpc>
                <a:spcPct val="170000"/>
              </a:lnSpc>
              <a:spcAft>
                <a:spcPts val="600"/>
              </a:spcAft>
              <a:buFont typeface="+mj-lt"/>
              <a:buAutoNum type="arabicPeriod"/>
            </a:pPr>
            <a:r>
              <a:rPr lang="en-US" sz="2700" dirty="0" smtClean="0"/>
              <a:t>Support Milestone </a:t>
            </a:r>
            <a:r>
              <a:rPr lang="en-US" sz="2700" dirty="0" smtClean="0"/>
              <a:t>Objectives</a:t>
            </a:r>
          </a:p>
          <a:p>
            <a:pPr marL="1085850" lvl="1" indent="-514350">
              <a:lnSpc>
                <a:spcPct val="170000"/>
              </a:lnSpc>
              <a:spcAft>
                <a:spcPts val="600"/>
              </a:spcAft>
              <a:buFont typeface="+mj-lt"/>
              <a:buAutoNum type="arabicPeriod"/>
            </a:pPr>
            <a:r>
              <a:rPr lang="en-US" sz="2700" dirty="0" smtClean="0"/>
              <a:t>Complete your Annual Reporting Template (8/31)</a:t>
            </a:r>
            <a:endParaRPr lang="en-US" sz="2700" dirty="0"/>
          </a:p>
        </p:txBody>
      </p:sp>
      <p:pic>
        <p:nvPicPr>
          <p:cNvPr id="8"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0473" y="620251"/>
            <a:ext cx="2865126" cy="2923038"/>
          </a:xfrm>
          <a:prstGeom prst="rect">
            <a:avLst/>
          </a:prstGeom>
        </p:spPr>
      </p:pic>
    </p:spTree>
    <p:extLst>
      <p:ext uri="{BB962C8B-B14F-4D97-AF65-F5344CB8AC3E}">
        <p14:creationId xmlns:p14="http://schemas.microsoft.com/office/powerpoint/2010/main" val="33562164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73214"/>
            <a:ext cx="10515600" cy="1325563"/>
          </a:xfrm>
        </p:spPr>
        <p:txBody>
          <a:bodyPr>
            <a:normAutofit/>
          </a:bodyPr>
          <a:lstStyle/>
          <a:p>
            <a:r>
              <a:rPr lang="en-US" sz="3600" dirty="0" smtClean="0"/>
              <a:t>Formulating the Group’s Annual Plan</a:t>
            </a:r>
            <a:endParaRPr lang="en-US" sz="3600" dirty="0"/>
          </a:p>
        </p:txBody>
      </p:sp>
      <p:sp>
        <p:nvSpPr>
          <p:cNvPr id="4" name="Slide Number Placeholder 3"/>
          <p:cNvSpPr>
            <a:spLocks noGrp="1"/>
          </p:cNvSpPr>
          <p:nvPr>
            <p:ph type="sldNum" sz="quarter" idx="12"/>
          </p:nvPr>
        </p:nvSpPr>
        <p:spPr/>
        <p:txBody>
          <a:bodyPr/>
          <a:lstStyle/>
          <a:p>
            <a:fld id="{E7AC6EC2-E45C-44D4-8C3E-54F4F5B23C90}" type="slidenum">
              <a:rPr lang="en-US" smtClean="0"/>
              <a:t>23</a:t>
            </a:fld>
            <a:endParaRPr lang="en-US" dirty="0"/>
          </a:p>
        </p:txBody>
      </p:sp>
      <p:pic>
        <p:nvPicPr>
          <p:cNvPr id="5"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9867" y="257844"/>
            <a:ext cx="1376533" cy="1404357"/>
          </a:xfrm>
          <a:prstGeom prst="rect">
            <a:avLst/>
          </a:prstGeom>
        </p:spPr>
      </p:pic>
      <p:sp>
        <p:nvSpPr>
          <p:cNvPr id="7" name="TextBox 6">
            <a:extLst>
              <a:ext uri="{FF2B5EF4-FFF2-40B4-BE49-F238E27FC236}">
                <a16:creationId xmlns:a16="http://schemas.microsoft.com/office/drawing/2014/main" id="{529C2BEA-8CDB-45D9-9E71-0E75B6358D82}"/>
              </a:ext>
            </a:extLst>
          </p:cNvPr>
          <p:cNvSpPr txBox="1"/>
          <p:nvPr/>
        </p:nvSpPr>
        <p:spPr>
          <a:xfrm>
            <a:off x="520010" y="1465064"/>
            <a:ext cx="11186035" cy="5078313"/>
          </a:xfrm>
          <a:prstGeom prst="rect">
            <a:avLst/>
          </a:prstGeom>
          <a:noFill/>
        </p:spPr>
        <p:txBody>
          <a:bodyPr wrap="square" rtlCol="0">
            <a:spAutoFit/>
          </a:bodyPr>
          <a:lstStyle/>
          <a:p>
            <a:pPr marL="457200" marR="0" lvl="2" indent="-344488" defTabSz="914400" eaLnBrk="1" fontAlgn="auto" latinLnBrk="0" hangingPunct="1">
              <a:lnSpc>
                <a:spcPct val="150000"/>
              </a:lnSpc>
              <a:spcBef>
                <a:spcPts val="0"/>
              </a:spcBef>
              <a:spcAft>
                <a:spcPts val="600"/>
              </a:spcAft>
              <a:buClrTx/>
              <a:buSzTx/>
              <a:buFont typeface="Arial" panose="020B0604020202020204" pitchFamily="34" charset="0"/>
              <a:buChar char="•"/>
              <a:tabLst>
                <a:tab pos="1484313" algn="l"/>
              </a:tabLst>
              <a:defRPr/>
            </a:pPr>
            <a:r>
              <a:rPr kumimoji="0" lang="en-US" sz="2800" i="0" u="none" strike="noStrike" kern="0" cap="none" spc="0" normalizeH="0" baseline="0" noProof="0" dirty="0" smtClean="0">
                <a:ln>
                  <a:noFill/>
                </a:ln>
                <a:effectLst/>
                <a:uLnTx/>
                <a:uFillTx/>
                <a:latin typeface="+mj-lt"/>
              </a:rPr>
              <a:t>Review Purpose Statement and Propose Changes if Needed</a:t>
            </a:r>
          </a:p>
          <a:p>
            <a:pPr marL="457200" marR="0" lvl="2" indent="-344488" defTabSz="914400" eaLnBrk="1" fontAlgn="auto" latinLnBrk="0" hangingPunct="1">
              <a:lnSpc>
                <a:spcPct val="150000"/>
              </a:lnSpc>
              <a:spcBef>
                <a:spcPts val="0"/>
              </a:spcBef>
              <a:spcAft>
                <a:spcPts val="600"/>
              </a:spcAft>
              <a:buClrTx/>
              <a:buSzTx/>
              <a:buFont typeface="Arial" panose="020B0604020202020204" pitchFamily="34" charset="0"/>
              <a:buChar char="•"/>
              <a:tabLst>
                <a:tab pos="1484313" algn="l"/>
              </a:tabLst>
              <a:defRPr/>
            </a:pPr>
            <a:r>
              <a:rPr kumimoji="0" lang="en-US" sz="2800" i="0" u="none" strike="noStrike" kern="0" cap="none" spc="0" normalizeH="0" baseline="0" noProof="0" dirty="0" smtClean="0">
                <a:ln>
                  <a:noFill/>
                </a:ln>
                <a:effectLst/>
                <a:uLnTx/>
                <a:uFillTx/>
                <a:latin typeface="+mj-lt"/>
              </a:rPr>
              <a:t>Clarify Goals and Objectives for the Year</a:t>
            </a:r>
          </a:p>
          <a:p>
            <a:pPr marL="457200" marR="0" lvl="2" indent="-344488" defTabSz="914400" eaLnBrk="1" fontAlgn="auto" latinLnBrk="0" hangingPunct="1">
              <a:lnSpc>
                <a:spcPct val="150000"/>
              </a:lnSpc>
              <a:spcBef>
                <a:spcPts val="0"/>
              </a:spcBef>
              <a:spcAft>
                <a:spcPts val="600"/>
              </a:spcAft>
              <a:buClrTx/>
              <a:buSzTx/>
              <a:buFont typeface="Arial" panose="020B0604020202020204" pitchFamily="34" charset="0"/>
              <a:buChar char="•"/>
              <a:tabLst>
                <a:tab pos="1484313" algn="l"/>
              </a:tabLst>
              <a:defRPr/>
            </a:pPr>
            <a:r>
              <a:rPr kumimoji="0" lang="en-US" sz="2800" i="0" u="none" strike="noStrike" kern="0" cap="none" spc="0" normalizeH="0" baseline="0" noProof="0" dirty="0" smtClean="0">
                <a:ln>
                  <a:noFill/>
                </a:ln>
                <a:effectLst/>
                <a:uLnTx/>
                <a:uFillTx/>
                <a:latin typeface="+mj-lt"/>
              </a:rPr>
              <a:t>Decide on Events, Activities, and Meetings</a:t>
            </a:r>
          </a:p>
          <a:p>
            <a:pPr marL="457200" marR="0" lvl="2" indent="-344488" defTabSz="914400" eaLnBrk="1" fontAlgn="auto" latinLnBrk="0" hangingPunct="1">
              <a:lnSpc>
                <a:spcPct val="150000"/>
              </a:lnSpc>
              <a:spcBef>
                <a:spcPts val="0"/>
              </a:spcBef>
              <a:spcAft>
                <a:spcPts val="600"/>
              </a:spcAft>
              <a:buClrTx/>
              <a:buSzTx/>
              <a:buFont typeface="Arial" panose="020B0604020202020204" pitchFamily="34" charset="0"/>
              <a:buChar char="•"/>
              <a:tabLst>
                <a:tab pos="1484313" algn="l"/>
              </a:tabLst>
              <a:defRPr/>
            </a:pPr>
            <a:r>
              <a:rPr kumimoji="0" lang="en-US" sz="2800" i="0" u="none" strike="noStrike" kern="0" cap="none" spc="0" normalizeH="0" baseline="0" noProof="0" dirty="0" smtClean="0">
                <a:ln>
                  <a:noFill/>
                </a:ln>
                <a:effectLst/>
                <a:uLnTx/>
                <a:uFillTx/>
                <a:latin typeface="+mj-lt"/>
              </a:rPr>
              <a:t>Define Evaluation Methods</a:t>
            </a:r>
          </a:p>
          <a:p>
            <a:pPr marL="457200" marR="0" lvl="2" indent="-344488" defTabSz="914400" eaLnBrk="1" fontAlgn="auto" latinLnBrk="0" hangingPunct="1">
              <a:lnSpc>
                <a:spcPct val="150000"/>
              </a:lnSpc>
              <a:spcBef>
                <a:spcPts val="0"/>
              </a:spcBef>
              <a:spcAft>
                <a:spcPts val="600"/>
              </a:spcAft>
              <a:buClrTx/>
              <a:buSzTx/>
              <a:buFont typeface="Arial" panose="020B0604020202020204" pitchFamily="34" charset="0"/>
              <a:buChar char="•"/>
              <a:tabLst>
                <a:tab pos="1484313" algn="l"/>
              </a:tabLst>
              <a:defRPr/>
            </a:pPr>
            <a:r>
              <a:rPr kumimoji="0" lang="en-US" sz="2800" i="0" u="none" strike="noStrike" kern="0" cap="none" spc="0" normalizeH="0" baseline="0" noProof="0" dirty="0" smtClean="0">
                <a:ln>
                  <a:noFill/>
                </a:ln>
                <a:effectLst/>
                <a:uLnTx/>
                <a:uFillTx/>
                <a:latin typeface="+mj-lt"/>
              </a:rPr>
              <a:t>Assure the Group’s Work Supports the Strategic Plan</a:t>
            </a:r>
          </a:p>
          <a:p>
            <a:pPr marL="974725" marR="0" lvl="3" indent="-457200" defTabSz="914400" eaLnBrk="1" fontAlgn="auto" latinLnBrk="0" hangingPunct="1">
              <a:lnSpc>
                <a:spcPct val="150000"/>
              </a:lnSpc>
              <a:spcBef>
                <a:spcPts val="0"/>
              </a:spcBef>
              <a:spcAft>
                <a:spcPts val="600"/>
              </a:spcAft>
              <a:buClrTx/>
              <a:buSzTx/>
              <a:buFont typeface="Wingdings" panose="05000000000000000000" pitchFamily="2" charset="2"/>
              <a:buChar char="Ø"/>
              <a:tabLst>
                <a:tab pos="1311275" algn="l"/>
              </a:tabLst>
              <a:defRPr/>
            </a:pPr>
            <a:r>
              <a:rPr kumimoji="0" lang="en-US" sz="2800" i="0" u="none" strike="noStrike" kern="0" cap="none" spc="0" normalizeH="0" baseline="0" noProof="0" dirty="0" smtClean="0">
                <a:ln>
                  <a:noFill/>
                </a:ln>
                <a:effectLst/>
                <a:uLnTx/>
                <a:uFillTx/>
                <a:latin typeface="+mj-lt"/>
              </a:rPr>
              <a:t>Identify Milestones that Dovetail with Goals and Objectives</a:t>
            </a:r>
          </a:p>
          <a:p>
            <a:pPr marL="974725" marR="0" lvl="3" indent="-457200" defTabSz="914400" eaLnBrk="1" fontAlgn="auto" latinLnBrk="0" hangingPunct="1">
              <a:lnSpc>
                <a:spcPct val="150000"/>
              </a:lnSpc>
              <a:spcBef>
                <a:spcPts val="0"/>
              </a:spcBef>
              <a:spcAft>
                <a:spcPts val="600"/>
              </a:spcAft>
              <a:buClrTx/>
              <a:buSzTx/>
              <a:buFont typeface="Wingdings" panose="05000000000000000000" pitchFamily="2" charset="2"/>
              <a:buChar char="Ø"/>
              <a:tabLst>
                <a:tab pos="1311275" algn="l"/>
              </a:tabLst>
              <a:defRPr/>
            </a:pPr>
            <a:r>
              <a:rPr kumimoji="0" lang="en-US" sz="2800" i="0" u="none" strike="noStrike" kern="0" cap="none" spc="0" normalizeH="0" baseline="0" noProof="0" dirty="0" smtClean="0">
                <a:ln>
                  <a:noFill/>
                </a:ln>
                <a:effectLst/>
                <a:uLnTx/>
                <a:uFillTx/>
                <a:latin typeface="+mj-lt"/>
              </a:rPr>
              <a:t>Decide How the Group can Support these Milestones</a:t>
            </a:r>
          </a:p>
        </p:txBody>
      </p:sp>
    </p:spTree>
    <p:extLst>
      <p:ext uri="{BB962C8B-B14F-4D97-AF65-F5344CB8AC3E}">
        <p14:creationId xmlns:p14="http://schemas.microsoft.com/office/powerpoint/2010/main" val="35994887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a:xfrm>
            <a:off x="9448800" y="6487313"/>
            <a:ext cx="2743200" cy="365125"/>
          </a:xfrm>
        </p:spPr>
        <p:txBody>
          <a:bodyPr/>
          <a:lstStyle/>
          <a:p>
            <a:fld id="{E7AC6EC2-E45C-44D4-8C3E-54F4F5B23C90}" type="slidenum">
              <a:rPr lang="en-US" smtClean="0"/>
              <a:t>24</a:t>
            </a:fld>
            <a:endParaRPr lang="en-US" dirty="0"/>
          </a:p>
        </p:txBody>
      </p:sp>
      <p:sp>
        <p:nvSpPr>
          <p:cNvPr id="11" name="TextBox 10">
            <a:extLst>
              <a:ext uri="{FF2B5EF4-FFF2-40B4-BE49-F238E27FC236}">
                <a16:creationId xmlns:a16="http://schemas.microsoft.com/office/drawing/2014/main" id="{085690A0-69A6-4E21-BBF5-EE2543DA2AEE}"/>
              </a:ext>
            </a:extLst>
          </p:cNvPr>
          <p:cNvSpPr txBox="1"/>
          <p:nvPr/>
        </p:nvSpPr>
        <p:spPr>
          <a:xfrm>
            <a:off x="5414343" y="3040233"/>
            <a:ext cx="6809362" cy="3629643"/>
          </a:xfrm>
          <a:prstGeom prst="rect">
            <a:avLst/>
          </a:prstGeom>
        </p:spPr>
        <p:txBody>
          <a:bodyPr vert="horz" lIns="91440" tIns="45720" rIns="91440" bIns="45720" rtlCol="0" anchor="t">
            <a:normAutofit/>
          </a:bodyPr>
          <a:lstStyle/>
          <a:p>
            <a:pPr marL="1085850" lvl="1" indent="-514350">
              <a:lnSpc>
                <a:spcPct val="170000"/>
              </a:lnSpc>
              <a:spcAft>
                <a:spcPts val="600"/>
              </a:spcAft>
              <a:buFont typeface="+mj-lt"/>
              <a:buAutoNum type="arabicPeriod"/>
            </a:pPr>
            <a:endParaRPr lang="en-US" sz="2800" dirty="0"/>
          </a:p>
        </p:txBody>
      </p:sp>
      <p:sp>
        <p:nvSpPr>
          <p:cNvPr id="3" name="Rectangle 2"/>
          <p:cNvSpPr/>
          <p:nvPr/>
        </p:nvSpPr>
        <p:spPr>
          <a:xfrm>
            <a:off x="1947197" y="1334177"/>
            <a:ext cx="8459244" cy="3600986"/>
          </a:xfrm>
          <a:prstGeom prst="rect">
            <a:avLst/>
          </a:prstGeom>
        </p:spPr>
        <p:txBody>
          <a:bodyPr wrap="square">
            <a:spAutoFit/>
          </a:bodyPr>
          <a:lstStyle/>
          <a:p>
            <a:pPr algn="ctr"/>
            <a:endParaRPr lang="en-US" sz="6000" dirty="0" smtClean="0">
              <a:latin typeface="+mj-lt"/>
            </a:endParaRPr>
          </a:p>
          <a:p>
            <a:pPr algn="ctr"/>
            <a:r>
              <a:rPr lang="en-US" sz="6000" dirty="0" smtClean="0">
                <a:latin typeface="+mj-lt"/>
              </a:rPr>
              <a:t>Thank You</a:t>
            </a:r>
          </a:p>
          <a:p>
            <a:pPr algn="ctr"/>
            <a:endParaRPr lang="en-US" sz="3600" dirty="0">
              <a:latin typeface="+mj-lt"/>
            </a:endParaRPr>
          </a:p>
          <a:p>
            <a:pPr algn="ctr"/>
            <a:r>
              <a:rPr lang="en-US" sz="3600" dirty="0" smtClean="0">
                <a:solidFill>
                  <a:srgbClr val="92D050"/>
                </a:solidFill>
                <a:latin typeface="+mj-lt"/>
              </a:rPr>
              <a:t>Members Make the Difference!</a:t>
            </a:r>
            <a:r>
              <a:rPr lang="en-US" sz="3600" dirty="0">
                <a:solidFill>
                  <a:srgbClr val="92D050"/>
                </a:solidFill>
                <a:latin typeface="+mj-lt"/>
              </a:rPr>
              <a:t/>
            </a:r>
            <a:br>
              <a:rPr lang="en-US" sz="3600" dirty="0">
                <a:solidFill>
                  <a:srgbClr val="92D050"/>
                </a:solidFill>
                <a:latin typeface="+mj-lt"/>
              </a:rPr>
            </a:br>
            <a:endParaRPr lang="en-US" sz="3600" dirty="0">
              <a:solidFill>
                <a:srgbClr val="92D050"/>
              </a:solidFill>
              <a:latin typeface="+mj-lt"/>
            </a:endParaRPr>
          </a:p>
        </p:txBody>
      </p:sp>
      <p:pic>
        <p:nvPicPr>
          <p:cNvPr id="12"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0473" y="620251"/>
            <a:ext cx="2865126" cy="2923038"/>
          </a:xfrm>
          <a:prstGeom prst="rect">
            <a:avLst/>
          </a:prstGeom>
        </p:spPr>
      </p:pic>
    </p:spTree>
    <p:extLst>
      <p:ext uri="{BB962C8B-B14F-4D97-AF65-F5344CB8AC3E}">
        <p14:creationId xmlns:p14="http://schemas.microsoft.com/office/powerpoint/2010/main" val="37748207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159AF-0226-4841-B418-B701A317CE71}"/>
              </a:ext>
            </a:extLst>
          </p:cNvPr>
          <p:cNvSpPr>
            <a:spLocks noGrp="1"/>
          </p:cNvSpPr>
          <p:nvPr>
            <p:ph type="title"/>
          </p:nvPr>
        </p:nvSpPr>
        <p:spPr>
          <a:xfrm>
            <a:off x="4938239" y="976009"/>
            <a:ext cx="5413537" cy="1325563"/>
          </a:xfrm>
        </p:spPr>
        <p:txBody>
          <a:bodyPr vert="horz" lIns="91440" tIns="45720" rIns="91440" bIns="45720" rtlCol="0" anchor="ctr">
            <a:noAutofit/>
          </a:bodyPr>
          <a:lstStyle/>
          <a:p>
            <a:r>
              <a:rPr lang="en-US" sz="4800" dirty="0"/>
              <a:t>ACSA Strategic Plan      3 Key </a:t>
            </a:r>
            <a:r>
              <a:rPr lang="en-US" sz="4800" dirty="0" smtClean="0"/>
              <a:t>Areas</a:t>
            </a:r>
            <a:endParaRPr lang="en-US" sz="4800" dirty="0"/>
          </a:p>
        </p:txBody>
      </p:sp>
      <p:sp>
        <p:nvSpPr>
          <p:cNvPr id="11" name="TextBox 10">
            <a:extLst>
              <a:ext uri="{FF2B5EF4-FFF2-40B4-BE49-F238E27FC236}">
                <a16:creationId xmlns:a16="http://schemas.microsoft.com/office/drawing/2014/main" id="{085690A0-69A6-4E21-BBF5-EE2543DA2AEE}"/>
              </a:ext>
            </a:extLst>
          </p:cNvPr>
          <p:cNvSpPr txBox="1"/>
          <p:nvPr/>
        </p:nvSpPr>
        <p:spPr>
          <a:xfrm>
            <a:off x="4424672" y="3020753"/>
            <a:ext cx="6809362" cy="3348124"/>
          </a:xfrm>
          <a:prstGeom prst="rect">
            <a:avLst/>
          </a:prstGeom>
        </p:spPr>
        <p:txBody>
          <a:bodyPr vert="horz" lIns="91440" tIns="45720" rIns="91440" bIns="45720" rtlCol="0" anchor="t">
            <a:normAutofit/>
          </a:bodyPr>
          <a:lstStyle/>
          <a:p>
            <a:pPr marL="1085850" lvl="1" indent="-514350">
              <a:lnSpc>
                <a:spcPct val="170000"/>
              </a:lnSpc>
              <a:spcAft>
                <a:spcPts val="600"/>
              </a:spcAft>
              <a:buFont typeface="+mj-lt"/>
              <a:buAutoNum type="arabicPeriod"/>
            </a:pPr>
            <a:r>
              <a:rPr lang="en-US" sz="2800" dirty="0"/>
              <a:t>Member Development and Support</a:t>
            </a:r>
          </a:p>
          <a:p>
            <a:pPr marL="1085850" lvl="1" indent="-514350">
              <a:lnSpc>
                <a:spcPct val="170000"/>
              </a:lnSpc>
              <a:spcAft>
                <a:spcPts val="600"/>
              </a:spcAft>
              <a:buFont typeface="+mj-lt"/>
              <a:buAutoNum type="arabicPeriod"/>
            </a:pPr>
            <a:r>
              <a:rPr lang="en-US" sz="2800" dirty="0"/>
              <a:t>Advocacy and Influence</a:t>
            </a:r>
          </a:p>
          <a:p>
            <a:pPr marL="1085850" lvl="1" indent="-514350">
              <a:lnSpc>
                <a:spcPct val="170000"/>
              </a:lnSpc>
              <a:spcAft>
                <a:spcPts val="600"/>
              </a:spcAft>
              <a:buFont typeface="+mj-lt"/>
              <a:buAutoNum type="arabicPeriod"/>
            </a:pPr>
            <a:r>
              <a:rPr lang="en-US" sz="2800" dirty="0"/>
              <a:t>ACSA Organizational Development and Sustainability</a:t>
            </a:r>
          </a:p>
        </p:txBody>
      </p:sp>
      <p:sp>
        <p:nvSpPr>
          <p:cNvPr id="10" name="Slide Number Placeholder 9"/>
          <p:cNvSpPr>
            <a:spLocks noGrp="1"/>
          </p:cNvSpPr>
          <p:nvPr>
            <p:ph type="sldNum" sz="quarter" idx="12"/>
          </p:nvPr>
        </p:nvSpPr>
        <p:spPr>
          <a:xfrm>
            <a:off x="9448800" y="6481677"/>
            <a:ext cx="2743200" cy="365125"/>
          </a:xfrm>
        </p:spPr>
        <p:txBody>
          <a:bodyPr/>
          <a:lstStyle/>
          <a:p>
            <a:fld id="{E7AC6EC2-E45C-44D4-8C3E-54F4F5B23C90}" type="slidenum">
              <a:rPr lang="en-US" smtClean="0"/>
              <a:t>2</a:t>
            </a:fld>
            <a:endParaRPr lang="en-US"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55525" y="595199"/>
            <a:ext cx="2865126" cy="2923038"/>
          </a:xfrm>
        </p:spPr>
      </p:pic>
    </p:spTree>
    <p:extLst>
      <p:ext uri="{BB962C8B-B14F-4D97-AF65-F5344CB8AC3E}">
        <p14:creationId xmlns:p14="http://schemas.microsoft.com/office/powerpoint/2010/main" val="525763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73214"/>
            <a:ext cx="10515600" cy="1325563"/>
          </a:xfrm>
        </p:spPr>
        <p:txBody>
          <a:bodyPr>
            <a:normAutofit/>
          </a:bodyPr>
          <a:lstStyle/>
          <a:p>
            <a:r>
              <a:rPr lang="en-US" sz="3600" dirty="0" smtClean="0"/>
              <a:t>We Are All ACSA and This Is OUR Strategic Plan</a:t>
            </a:r>
            <a:endParaRPr lang="en-US" sz="3600" dirty="0"/>
          </a:p>
        </p:txBody>
      </p:sp>
      <p:sp>
        <p:nvSpPr>
          <p:cNvPr id="3" name="Content Placeholder 2"/>
          <p:cNvSpPr>
            <a:spLocks noGrp="1"/>
          </p:cNvSpPr>
          <p:nvPr>
            <p:ph idx="1"/>
          </p:nvPr>
        </p:nvSpPr>
        <p:spPr/>
        <p:txBody>
          <a:bodyPr/>
          <a:lstStyle/>
          <a:p>
            <a:r>
              <a:rPr lang="en-US" dirty="0" smtClean="0"/>
              <a:t>Our membership not only developed the plan but helped the board sequence our annual </a:t>
            </a:r>
            <a:r>
              <a:rPr lang="en-US" dirty="0" smtClean="0"/>
              <a:t>milestones</a:t>
            </a:r>
          </a:p>
          <a:p>
            <a:pPr marL="0" indent="0">
              <a:buNone/>
            </a:pPr>
            <a:endParaRPr lang="en-US" dirty="0" smtClean="0"/>
          </a:p>
          <a:p>
            <a:r>
              <a:rPr lang="en-US" dirty="0" smtClean="0"/>
              <a:t>Why has the board asked the </a:t>
            </a:r>
            <a:r>
              <a:rPr lang="en-US" dirty="0" smtClean="0"/>
              <a:t>committees and councils to </a:t>
            </a:r>
            <a:r>
              <a:rPr lang="en-US" dirty="0" smtClean="0"/>
              <a:t>complete the “Annual Planning Template” and submit by 10/1?</a:t>
            </a:r>
          </a:p>
          <a:p>
            <a:pPr lvl="1"/>
            <a:endParaRPr lang="en-US" dirty="0" smtClean="0"/>
          </a:p>
          <a:p>
            <a:pPr lvl="1"/>
            <a:r>
              <a:rPr lang="en-US" b="1" dirty="0" smtClean="0"/>
              <a:t>Milestone </a:t>
            </a:r>
            <a:r>
              <a:rPr lang="en-US" b="1" dirty="0" smtClean="0"/>
              <a:t>AA.  Committees and councils are supporting implementation of priorities in the Strategic Plan within their areas of expertise.</a:t>
            </a:r>
            <a:endParaRPr lang="en-US" b="1" dirty="0"/>
          </a:p>
        </p:txBody>
      </p:sp>
      <p:sp>
        <p:nvSpPr>
          <p:cNvPr id="4" name="Slide Number Placeholder 3"/>
          <p:cNvSpPr>
            <a:spLocks noGrp="1"/>
          </p:cNvSpPr>
          <p:nvPr>
            <p:ph type="sldNum" sz="quarter" idx="12"/>
          </p:nvPr>
        </p:nvSpPr>
        <p:spPr/>
        <p:txBody>
          <a:bodyPr/>
          <a:lstStyle/>
          <a:p>
            <a:fld id="{E7AC6EC2-E45C-44D4-8C3E-54F4F5B23C90}" type="slidenum">
              <a:rPr lang="en-US" smtClean="0"/>
              <a:t>3</a:t>
            </a:fld>
            <a:endParaRPr lang="en-US" dirty="0"/>
          </a:p>
        </p:txBody>
      </p:sp>
      <p:pic>
        <p:nvPicPr>
          <p:cNvPr id="5"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9867" y="257844"/>
            <a:ext cx="1376533" cy="1404357"/>
          </a:xfrm>
          <a:prstGeom prst="rect">
            <a:avLst/>
          </a:prstGeom>
        </p:spPr>
      </p:pic>
    </p:spTree>
    <p:extLst>
      <p:ext uri="{BB962C8B-B14F-4D97-AF65-F5344CB8AC3E}">
        <p14:creationId xmlns:p14="http://schemas.microsoft.com/office/powerpoint/2010/main" val="475534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Grp="1" noChangeAspect="1"/>
          </p:cNvPicPr>
          <p:nvPr>
            <p:ph idx="1"/>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a:off x="6167846" y="10"/>
            <a:ext cx="6024154" cy="685799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sp>
        <p:nvSpPr>
          <p:cNvPr id="2" name="Title 1">
            <a:extLst>
              <a:ext uri="{FF2B5EF4-FFF2-40B4-BE49-F238E27FC236}">
                <a16:creationId xmlns:a16="http://schemas.microsoft.com/office/drawing/2014/main" id="{487159AF-0226-4841-B418-B701A317CE71}"/>
              </a:ext>
            </a:extLst>
          </p:cNvPr>
          <p:cNvSpPr>
            <a:spLocks noGrp="1"/>
          </p:cNvSpPr>
          <p:nvPr>
            <p:ph type="title"/>
          </p:nvPr>
        </p:nvSpPr>
        <p:spPr>
          <a:xfrm>
            <a:off x="599972" y="152007"/>
            <a:ext cx="5419246" cy="1325563"/>
          </a:xfrm>
        </p:spPr>
        <p:txBody>
          <a:bodyPr vert="horz" lIns="91440" tIns="45720" rIns="91440" bIns="45720" rtlCol="0" anchor="ctr">
            <a:noAutofit/>
          </a:bodyPr>
          <a:lstStyle/>
          <a:p>
            <a:r>
              <a:rPr lang="en-US" sz="4800" i="1" dirty="0" smtClean="0">
                <a:latin typeface="+mn-lt"/>
              </a:rPr>
              <a:t>n.</a:t>
            </a:r>
            <a:r>
              <a:rPr lang="en-US" sz="4800" dirty="0" smtClean="0">
                <a:latin typeface="+mn-lt"/>
              </a:rPr>
              <a:t> ‘hu·man cap·i·tal’</a:t>
            </a:r>
            <a:endParaRPr lang="en-US" sz="4800" dirty="0">
              <a:latin typeface="+mn-lt"/>
            </a:endParaRPr>
          </a:p>
        </p:txBody>
      </p:sp>
      <p:sp>
        <p:nvSpPr>
          <p:cNvPr id="11" name="TextBox 10">
            <a:extLst>
              <a:ext uri="{FF2B5EF4-FFF2-40B4-BE49-F238E27FC236}">
                <a16:creationId xmlns:a16="http://schemas.microsoft.com/office/drawing/2014/main" id="{085690A0-69A6-4E21-BBF5-EE2543DA2AEE}"/>
              </a:ext>
            </a:extLst>
          </p:cNvPr>
          <p:cNvSpPr txBox="1"/>
          <p:nvPr/>
        </p:nvSpPr>
        <p:spPr>
          <a:xfrm>
            <a:off x="618187" y="1314520"/>
            <a:ext cx="6058160" cy="3556100"/>
          </a:xfrm>
          <a:prstGeom prst="rect">
            <a:avLst/>
          </a:prstGeom>
        </p:spPr>
        <p:txBody>
          <a:bodyPr vert="horz" lIns="91440" tIns="45720" rIns="91440" bIns="45720" rtlCol="0" anchor="t">
            <a:noAutofit/>
          </a:bodyPr>
          <a:lstStyle/>
          <a:p>
            <a:r>
              <a:rPr lang="en-US" sz="2800" dirty="0" smtClean="0"/>
              <a:t>intangible </a:t>
            </a:r>
            <a:r>
              <a:rPr lang="en-US" sz="2800" dirty="0"/>
              <a:t>collective resources possessed by individuals and groups within a given population. These resources include all the knowledge, talents, skills, abilities, experience, intelligence, training, judgment, and wisdom possessed individually and collectively, the cumulative total of which represents a form of wealth available to nations and organizations to accomplish their goals</a:t>
            </a:r>
            <a:r>
              <a:rPr lang="en-US" sz="2800" dirty="0" smtClean="0"/>
              <a:t>.</a:t>
            </a:r>
          </a:p>
          <a:p>
            <a:endParaRPr lang="en-US" i="1" dirty="0" smtClean="0"/>
          </a:p>
          <a:p>
            <a:r>
              <a:rPr lang="en-US" i="1" dirty="0" smtClean="0"/>
              <a:t>Source: www.britannica.com/topic/human-capital</a:t>
            </a:r>
            <a:endParaRPr lang="en-US" i="1" dirty="0"/>
          </a:p>
        </p:txBody>
      </p:sp>
    </p:spTree>
    <p:extLst>
      <p:ext uri="{BB962C8B-B14F-4D97-AF65-F5344CB8AC3E}">
        <p14:creationId xmlns:p14="http://schemas.microsoft.com/office/powerpoint/2010/main" val="2919200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7AC6EC2-E45C-44D4-8C3E-54F4F5B23C90}" type="slidenum">
              <a:rPr lang="en-US" smtClean="0"/>
              <a:t>5</a:t>
            </a:fld>
            <a:endParaRPr lang="en-US" dirty="0"/>
          </a:p>
        </p:txBody>
      </p:sp>
      <p:pic>
        <p:nvPicPr>
          <p:cNvPr id="5"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6903" y="109778"/>
            <a:ext cx="928120" cy="946880"/>
          </a:xfrm>
        </p:spPr>
      </p:pic>
      <p:sp>
        <p:nvSpPr>
          <p:cNvPr id="6" name="TextBox 5"/>
          <p:cNvSpPr txBox="1"/>
          <p:nvPr/>
        </p:nvSpPr>
        <p:spPr>
          <a:xfrm>
            <a:off x="1244599" y="165156"/>
            <a:ext cx="8737601" cy="584775"/>
          </a:xfrm>
          <a:prstGeom prst="rect">
            <a:avLst/>
          </a:prstGeom>
          <a:noFill/>
        </p:spPr>
        <p:txBody>
          <a:bodyPr wrap="square" rtlCol="0">
            <a:spAutoFit/>
          </a:bodyPr>
          <a:lstStyle/>
          <a:p>
            <a:r>
              <a:rPr lang="en-US" sz="3200" dirty="0" smtClean="0"/>
              <a:t>Strategic </a:t>
            </a:r>
            <a:r>
              <a:rPr lang="en-US" sz="3200" dirty="0" smtClean="0"/>
              <a:t>Plan Engagement Resources</a:t>
            </a:r>
            <a:endParaRPr lang="en-US" sz="3200" dirty="0"/>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80744" y="907022"/>
            <a:ext cx="4380090" cy="2773691"/>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96421" y="4117444"/>
            <a:ext cx="4248250" cy="2421467"/>
          </a:xfrm>
          <a:prstGeom prst="rect">
            <a:avLst/>
          </a:prstGeom>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53286" y="907022"/>
            <a:ext cx="4679131" cy="3053331"/>
          </a:xfrm>
          <a:prstGeom prst="rect">
            <a:avLst/>
          </a:prstGeom>
        </p:spPr>
      </p:pic>
    </p:spTree>
    <p:extLst>
      <p:ext uri="{BB962C8B-B14F-4D97-AF65-F5344CB8AC3E}">
        <p14:creationId xmlns:p14="http://schemas.microsoft.com/office/powerpoint/2010/main" val="151212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73214"/>
            <a:ext cx="10515600" cy="1325563"/>
          </a:xfrm>
        </p:spPr>
        <p:txBody>
          <a:bodyPr>
            <a:normAutofit/>
          </a:bodyPr>
          <a:lstStyle/>
          <a:p>
            <a:r>
              <a:rPr lang="en-US" sz="3600" dirty="0" smtClean="0"/>
              <a:t>Annual Planning Cycle for State Committees &amp; Councils</a:t>
            </a:r>
            <a:endParaRPr lang="en-US" sz="3600" dirty="0"/>
          </a:p>
        </p:txBody>
      </p:sp>
      <p:sp>
        <p:nvSpPr>
          <p:cNvPr id="4" name="Slide Number Placeholder 3"/>
          <p:cNvSpPr>
            <a:spLocks noGrp="1"/>
          </p:cNvSpPr>
          <p:nvPr>
            <p:ph type="sldNum" sz="quarter" idx="12"/>
          </p:nvPr>
        </p:nvSpPr>
        <p:spPr/>
        <p:txBody>
          <a:bodyPr/>
          <a:lstStyle/>
          <a:p>
            <a:fld id="{E7AC6EC2-E45C-44D4-8C3E-54F4F5B23C90}" type="slidenum">
              <a:rPr lang="en-US" smtClean="0"/>
              <a:t>6</a:t>
            </a:fld>
            <a:endParaRPr lang="en-US" dirty="0"/>
          </a:p>
        </p:txBody>
      </p:sp>
      <p:pic>
        <p:nvPicPr>
          <p:cNvPr id="5" name="Content Placeholder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9867" y="257844"/>
            <a:ext cx="1376533" cy="1404357"/>
          </a:xfrm>
          <a:prstGeom prst="rect">
            <a:avLst/>
          </a:prstGeom>
        </p:spPr>
      </p:pic>
      <p:sp>
        <p:nvSpPr>
          <p:cNvPr id="6" name="TextBox 5">
            <a:extLst>
              <a:ext uri="{FF2B5EF4-FFF2-40B4-BE49-F238E27FC236}">
                <a16:creationId xmlns:a16="http://schemas.microsoft.com/office/drawing/2014/main" id="{529C2BEA-8CDB-45D9-9E71-0E75B6358D82}"/>
              </a:ext>
            </a:extLst>
          </p:cNvPr>
          <p:cNvSpPr txBox="1"/>
          <p:nvPr/>
        </p:nvSpPr>
        <p:spPr>
          <a:xfrm>
            <a:off x="1296386" y="1093371"/>
            <a:ext cx="10651197" cy="526297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dirty="0" smtClean="0">
              <a:ln>
                <a:noFill/>
              </a:ln>
              <a:solidFill>
                <a:prstClr val="black"/>
              </a:solidFill>
              <a:effectLst/>
              <a:uLnTx/>
              <a:uFillTx/>
            </a:endParaRPr>
          </a:p>
          <a:p>
            <a:pPr marL="457200" marR="0" lvl="0" indent="-4572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i="0" u="none" strike="noStrike" kern="0" cap="none" spc="0" normalizeH="0" baseline="0" noProof="0" dirty="0" smtClean="0">
                <a:ln>
                  <a:noFill/>
                </a:ln>
                <a:effectLst/>
                <a:uLnTx/>
                <a:uFillTx/>
                <a:latin typeface="+mj-lt"/>
              </a:rPr>
              <a:t>Formulate </a:t>
            </a:r>
            <a:r>
              <a:rPr kumimoji="0" lang="en-US" sz="2800" i="0" u="sng" strike="noStrike" kern="0" cap="none" spc="0" normalizeH="0" baseline="0" noProof="0" dirty="0" smtClean="0">
                <a:ln>
                  <a:noFill/>
                </a:ln>
                <a:effectLst/>
                <a:uLnTx/>
                <a:uFillTx/>
                <a:latin typeface="+mj-lt"/>
              </a:rPr>
              <a:t>Plan</a:t>
            </a:r>
            <a:r>
              <a:rPr kumimoji="0" lang="en-US" sz="2800" i="0" u="none" strike="noStrike" kern="0" cap="none" spc="0" normalizeH="0" baseline="0" noProof="0" dirty="0" smtClean="0">
                <a:ln>
                  <a:noFill/>
                </a:ln>
                <a:effectLst/>
                <a:uLnTx/>
                <a:uFillTx/>
                <a:latin typeface="+mj-lt"/>
              </a:rPr>
              <a:t> at Beginning of the Year for Board Consideration (Annual Planning Template due October 1 each year):</a:t>
            </a:r>
          </a:p>
          <a:p>
            <a:pPr marL="801688" marR="0" lvl="0" indent="-344488"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000" i="0" u="none" strike="noStrike" kern="0" cap="none" spc="0" normalizeH="0" baseline="0" noProof="0" dirty="0">
                <a:ln>
                  <a:noFill/>
                </a:ln>
                <a:effectLst/>
                <a:uLnTx/>
                <a:uFillTx/>
                <a:latin typeface="+mj-lt"/>
              </a:rPr>
              <a:t>Purpose</a:t>
            </a:r>
          </a:p>
          <a:p>
            <a:pPr marL="801688" marR="0" lvl="0" indent="-344488"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000" i="0" u="none" strike="noStrike" kern="0" cap="none" spc="0" normalizeH="0" baseline="0" noProof="0" dirty="0">
                <a:ln>
                  <a:noFill/>
                </a:ln>
                <a:effectLst/>
                <a:uLnTx/>
                <a:uFillTx/>
                <a:latin typeface="+mj-lt"/>
              </a:rPr>
              <a:t>Annual Goals</a:t>
            </a:r>
          </a:p>
          <a:p>
            <a:pPr marL="801688" marR="0" lvl="0" indent="-344488"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000" i="0" u="none" strike="noStrike" kern="0" cap="none" spc="0" normalizeH="0" baseline="0" noProof="0" dirty="0">
                <a:ln>
                  <a:noFill/>
                </a:ln>
                <a:effectLst/>
                <a:uLnTx/>
                <a:uFillTx/>
                <a:latin typeface="+mj-lt"/>
              </a:rPr>
              <a:t>Planned Events, Activities, and Meetings</a:t>
            </a:r>
          </a:p>
          <a:p>
            <a:pPr marL="801688" marR="0" lvl="0" indent="-344488"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000" i="0" u="none" strike="noStrike" kern="0" cap="none" spc="0" normalizeH="0" baseline="0" noProof="0" dirty="0">
                <a:ln>
                  <a:noFill/>
                </a:ln>
                <a:effectLst/>
                <a:uLnTx/>
                <a:uFillTx/>
                <a:latin typeface="+mj-lt"/>
              </a:rPr>
              <a:t>Evaluation </a:t>
            </a:r>
            <a:r>
              <a:rPr kumimoji="0" lang="en-US" sz="2000" i="0" u="none" strike="noStrike" kern="0" cap="none" spc="0" normalizeH="0" baseline="0" noProof="0" dirty="0" smtClean="0">
                <a:ln>
                  <a:noFill/>
                </a:ln>
                <a:effectLst/>
                <a:uLnTx/>
                <a:uFillTx/>
                <a:latin typeface="+mj-lt"/>
              </a:rPr>
              <a:t>Methods</a:t>
            </a:r>
            <a:endParaRPr kumimoji="0" lang="en-US" sz="2000" i="0" u="none" strike="noStrike" kern="0" cap="none" spc="0" normalizeH="0" baseline="0" noProof="0" dirty="0">
              <a:ln>
                <a:noFill/>
              </a:ln>
              <a:effectLst/>
              <a:uLnTx/>
              <a:uFillTx/>
              <a:latin typeface="+mj-lt"/>
            </a:endParaRPr>
          </a:p>
          <a:p>
            <a:pPr marL="457200" marR="0" lvl="0" indent="-4572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800" i="0" u="none" strike="noStrike" kern="0" cap="none" spc="0" normalizeH="0" baseline="0" noProof="0" dirty="0">
              <a:ln>
                <a:noFill/>
              </a:ln>
              <a:effectLst/>
              <a:uLnTx/>
              <a:uFillTx/>
              <a:latin typeface="+mj-lt"/>
            </a:endParaRPr>
          </a:p>
          <a:p>
            <a:pPr marL="457200" marR="0" lvl="0" indent="-4572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i="0" u="none" strike="noStrike" kern="0" cap="none" spc="0" normalizeH="0" baseline="0" noProof="0" dirty="0" smtClean="0">
                <a:ln>
                  <a:noFill/>
                </a:ln>
                <a:effectLst/>
                <a:uLnTx/>
                <a:uFillTx/>
                <a:latin typeface="+mj-lt"/>
              </a:rPr>
              <a:t>Submit </a:t>
            </a:r>
            <a:r>
              <a:rPr kumimoji="0" lang="en-US" sz="2800" i="0" u="sng" strike="noStrike" kern="0" cap="none" spc="0" normalizeH="0" baseline="0" noProof="0" dirty="0" smtClean="0">
                <a:ln>
                  <a:noFill/>
                </a:ln>
                <a:effectLst/>
                <a:uLnTx/>
                <a:uFillTx/>
                <a:latin typeface="+mj-lt"/>
              </a:rPr>
              <a:t>Report</a:t>
            </a:r>
            <a:r>
              <a:rPr kumimoji="0" lang="en-US" sz="2800" i="0" u="none" strike="noStrike" kern="0" cap="none" spc="0" normalizeH="0" baseline="0" noProof="0" dirty="0" smtClean="0">
                <a:ln>
                  <a:noFill/>
                </a:ln>
                <a:effectLst/>
                <a:uLnTx/>
                <a:uFillTx/>
                <a:latin typeface="+mj-lt"/>
              </a:rPr>
              <a:t> at Conclusion of the Year </a:t>
            </a:r>
          </a:p>
          <a:p>
            <a:pPr marL="457200" marR="0" lvl="0" indent="-457200" defTabSz="914400" eaLnBrk="1" fontAlgn="auto" latinLnBrk="0" hangingPunct="1">
              <a:lnSpc>
                <a:spcPct val="100000"/>
              </a:lnSpc>
              <a:spcBef>
                <a:spcPts val="0"/>
              </a:spcBef>
              <a:spcAft>
                <a:spcPts val="0"/>
              </a:spcAft>
              <a:buClrTx/>
              <a:buSzTx/>
              <a:buFontTx/>
              <a:buNone/>
              <a:tabLst/>
              <a:defRPr/>
            </a:pPr>
            <a:r>
              <a:rPr kumimoji="0" lang="en-US" sz="2800" i="0" u="none" strike="noStrike" kern="0" cap="none" spc="0" normalizeH="0" baseline="0" noProof="0" dirty="0" smtClean="0">
                <a:ln>
                  <a:noFill/>
                </a:ln>
                <a:effectLst/>
                <a:uLnTx/>
                <a:uFillTx/>
                <a:latin typeface="+mj-lt"/>
              </a:rPr>
              <a:t>	(Annual Reporting Template due August 31 each year):</a:t>
            </a:r>
          </a:p>
          <a:p>
            <a:pPr marL="801688" marR="0" lvl="0" indent="-344488"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000" i="0" u="none" strike="noStrike" kern="0" cap="none" spc="0" normalizeH="0" baseline="0" noProof="0" dirty="0" smtClean="0">
                <a:ln>
                  <a:noFill/>
                </a:ln>
                <a:effectLst/>
                <a:uLnTx/>
                <a:uFillTx/>
                <a:latin typeface="+mj-lt"/>
              </a:rPr>
              <a:t>How well were annual goals met?</a:t>
            </a:r>
            <a:endParaRPr kumimoji="0" lang="en-US" sz="2000" i="0" u="none" strike="noStrike" kern="0" cap="none" spc="0" normalizeH="0" baseline="0" noProof="0" dirty="0">
              <a:ln>
                <a:noFill/>
              </a:ln>
              <a:effectLst/>
              <a:uLnTx/>
              <a:uFillTx/>
              <a:latin typeface="+mj-lt"/>
            </a:endParaRPr>
          </a:p>
          <a:p>
            <a:pPr marL="801688" marR="0" lvl="0" indent="-344488"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000" i="0" u="none" strike="noStrike" kern="0" cap="none" spc="0" normalizeH="0" baseline="0" noProof="0" dirty="0" smtClean="0">
                <a:ln>
                  <a:noFill/>
                </a:ln>
                <a:effectLst/>
                <a:uLnTx/>
                <a:uFillTx/>
                <a:latin typeface="+mj-lt"/>
              </a:rPr>
              <a:t>What events</a:t>
            </a:r>
            <a:r>
              <a:rPr kumimoji="0" lang="en-US" sz="2000" i="0" u="none" strike="noStrike" kern="0" cap="none" spc="0" normalizeH="0" baseline="0" noProof="0" dirty="0">
                <a:ln>
                  <a:noFill/>
                </a:ln>
                <a:effectLst/>
                <a:uLnTx/>
                <a:uFillTx/>
                <a:latin typeface="+mj-lt"/>
              </a:rPr>
              <a:t>, </a:t>
            </a:r>
            <a:r>
              <a:rPr kumimoji="0" lang="en-US" sz="2000" i="0" u="none" strike="noStrike" kern="0" cap="none" spc="0" normalizeH="0" baseline="0" noProof="0" dirty="0" smtClean="0">
                <a:ln>
                  <a:noFill/>
                </a:ln>
                <a:effectLst/>
                <a:uLnTx/>
                <a:uFillTx/>
                <a:latin typeface="+mj-lt"/>
              </a:rPr>
              <a:t>activities</a:t>
            </a:r>
            <a:r>
              <a:rPr kumimoji="0" lang="en-US" sz="2000" i="0" u="none" strike="noStrike" kern="0" cap="none" spc="0" normalizeH="0" baseline="0" noProof="0" dirty="0">
                <a:ln>
                  <a:noFill/>
                </a:ln>
                <a:effectLst/>
                <a:uLnTx/>
                <a:uFillTx/>
                <a:latin typeface="+mj-lt"/>
              </a:rPr>
              <a:t>, and </a:t>
            </a:r>
            <a:r>
              <a:rPr kumimoji="0" lang="en-US" sz="2000" i="0" u="none" strike="noStrike" kern="0" cap="none" spc="0" normalizeH="0" baseline="0" noProof="0" dirty="0" smtClean="0">
                <a:ln>
                  <a:noFill/>
                </a:ln>
                <a:effectLst/>
                <a:uLnTx/>
                <a:uFillTx/>
                <a:latin typeface="+mj-lt"/>
              </a:rPr>
              <a:t>meetings were held and what were the results?</a:t>
            </a:r>
            <a:endParaRPr kumimoji="0" lang="en-US" sz="2000" i="0" u="none" strike="noStrike" kern="0" cap="none" spc="0" normalizeH="0" baseline="0" noProof="0" dirty="0">
              <a:ln>
                <a:noFill/>
              </a:ln>
              <a:effectLst/>
              <a:uLnTx/>
              <a:uFillTx/>
              <a:latin typeface="+mj-lt"/>
            </a:endParaRPr>
          </a:p>
          <a:p>
            <a:pPr marL="801688" marR="0" lvl="0" indent="-344488"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000" i="0" u="none" strike="noStrike" kern="0" cap="none" spc="0" normalizeH="0" baseline="0" noProof="0" dirty="0" smtClean="0">
                <a:ln>
                  <a:noFill/>
                </a:ln>
                <a:effectLst/>
                <a:uLnTx/>
                <a:uFillTx/>
                <a:latin typeface="+mj-lt"/>
              </a:rPr>
              <a:t>What was learned through evaluation and how will it impact future planning?</a:t>
            </a:r>
            <a:endParaRPr kumimoji="0" lang="en-US" sz="2000" i="0" u="none" strike="noStrike" kern="0" cap="none" spc="0" normalizeH="0" baseline="0" noProof="0" dirty="0">
              <a:ln>
                <a:noFill/>
              </a:ln>
              <a:effectLst/>
              <a:uLnTx/>
              <a:uFillTx/>
              <a:latin typeface="+mj-lt"/>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i="0" u="none" strike="noStrike" kern="0" cap="none" spc="0" normalizeH="0" baseline="0" noProof="0" dirty="0" smtClean="0">
              <a:ln>
                <a:noFill/>
              </a:ln>
              <a:solidFill>
                <a:prstClr val="black"/>
              </a:solidFill>
              <a:effectLst/>
              <a:uLnTx/>
              <a:uFillTx/>
              <a:latin typeface="+mj-lt"/>
            </a:endParaRPr>
          </a:p>
        </p:txBody>
      </p:sp>
    </p:spTree>
    <p:extLst>
      <p:ext uri="{BB962C8B-B14F-4D97-AF65-F5344CB8AC3E}">
        <p14:creationId xmlns:p14="http://schemas.microsoft.com/office/powerpoint/2010/main" val="485308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396953969"/>
              </p:ext>
            </p:extLst>
          </p:nvPr>
        </p:nvGraphicFramePr>
        <p:xfrm>
          <a:off x="0" y="1737360"/>
          <a:ext cx="12192000" cy="5120640"/>
        </p:xfrm>
        <a:graphic>
          <a:graphicData uri="http://schemas.openxmlformats.org/drawingml/2006/table">
            <a:tbl>
              <a:tblPr firstRow="1" bandRow="1">
                <a:tableStyleId>{F5AB1C69-6EDB-4FF4-983F-18BD219EF322}</a:tableStyleId>
              </a:tblPr>
              <a:tblGrid>
                <a:gridCol w="4064000">
                  <a:extLst>
                    <a:ext uri="{9D8B030D-6E8A-4147-A177-3AD203B41FA5}">
                      <a16:colId xmlns:a16="http://schemas.microsoft.com/office/drawing/2014/main" val="1090919938"/>
                    </a:ext>
                  </a:extLst>
                </a:gridCol>
                <a:gridCol w="4064000">
                  <a:extLst>
                    <a:ext uri="{9D8B030D-6E8A-4147-A177-3AD203B41FA5}">
                      <a16:colId xmlns:a16="http://schemas.microsoft.com/office/drawing/2014/main" val="1485279227"/>
                    </a:ext>
                  </a:extLst>
                </a:gridCol>
                <a:gridCol w="4064000">
                  <a:extLst>
                    <a:ext uri="{9D8B030D-6E8A-4147-A177-3AD203B41FA5}">
                      <a16:colId xmlns:a16="http://schemas.microsoft.com/office/drawing/2014/main" val="478353227"/>
                    </a:ext>
                  </a:extLst>
                </a:gridCol>
              </a:tblGrid>
              <a:tr h="4507992">
                <a:tc>
                  <a:txBody>
                    <a:bodyPr/>
                    <a:lstStyle/>
                    <a:p>
                      <a:pPr algn="ctr"/>
                      <a:r>
                        <a:rPr lang="en-US" sz="1800" baseline="0" dirty="0">
                          <a:solidFill>
                            <a:schemeClr val="tx1"/>
                          </a:solidFill>
                        </a:rPr>
                        <a:t>MEMBER </a:t>
                      </a:r>
                      <a:r>
                        <a:rPr lang="en-US" sz="1800" baseline="0" dirty="0" smtClean="0">
                          <a:solidFill>
                            <a:schemeClr val="tx1"/>
                          </a:solidFill>
                        </a:rPr>
                        <a:t>DEVELOPMENT </a:t>
                      </a:r>
                      <a:r>
                        <a:rPr lang="en-US" sz="1800" baseline="0" dirty="0">
                          <a:solidFill>
                            <a:schemeClr val="tx1"/>
                          </a:solidFill>
                        </a:rPr>
                        <a:t>&amp; </a:t>
                      </a:r>
                      <a:r>
                        <a:rPr lang="en-US" sz="1800" baseline="0" dirty="0" smtClean="0">
                          <a:solidFill>
                            <a:schemeClr val="tx1"/>
                          </a:solidFill>
                        </a:rPr>
                        <a:t>SUPPORT</a:t>
                      </a:r>
                    </a:p>
                    <a:p>
                      <a:pPr algn="ctr"/>
                      <a:r>
                        <a:rPr lang="en-US" sz="1600" baseline="0" dirty="0" smtClean="0">
                          <a:solidFill>
                            <a:schemeClr val="tx1"/>
                          </a:solidFill>
                        </a:rPr>
                        <a:t>Issue/Milestones</a:t>
                      </a:r>
                    </a:p>
                    <a:p>
                      <a:pPr algn="ctr"/>
                      <a:endParaRPr lang="en-US" sz="1800" baseline="0" dirty="0">
                        <a:solidFill>
                          <a:schemeClr val="accent6">
                            <a:lumMod val="50000"/>
                          </a:schemeClr>
                        </a:solidFill>
                      </a:endParaRPr>
                    </a:p>
                    <a:p>
                      <a:pPr marL="285750" marR="0" lvl="0" indent="-285750" algn="l" defTabSz="914400" rtl="0" eaLnBrk="1" fontAlgn="auto" latinLnBrk="0" hangingPunct="1">
                        <a:lnSpc>
                          <a:spcPct val="100000"/>
                        </a:lnSpc>
                        <a:spcBef>
                          <a:spcPts val="0"/>
                        </a:spcBef>
                        <a:spcAft>
                          <a:spcPts val="0"/>
                        </a:spcAft>
                        <a:buClr>
                          <a:srgbClr val="002060"/>
                        </a:buClr>
                        <a:buSzTx/>
                        <a:buFont typeface="Calibri" panose="020F0502020204030204" pitchFamily="34" charset="0"/>
                        <a:buChar char="•"/>
                        <a:tabLst/>
                        <a:defRPr/>
                      </a:pPr>
                      <a:r>
                        <a:rPr lang="en-US" sz="1600" b="1" kern="1200" dirty="0" smtClean="0">
                          <a:solidFill>
                            <a:schemeClr val="accent5">
                              <a:lumMod val="50000"/>
                            </a:schemeClr>
                          </a:solidFill>
                          <a:effectLst/>
                          <a:latin typeface="+mn-lt"/>
                          <a:ea typeface="+mn-ea"/>
                          <a:cs typeface="+mn-cs"/>
                        </a:rPr>
                        <a:t>Leadership Development</a:t>
                      </a:r>
                      <a:r>
                        <a:rPr lang="en-US" sz="1600" b="1" kern="1200" baseline="0" dirty="0" smtClean="0">
                          <a:solidFill>
                            <a:schemeClr val="accent5">
                              <a:lumMod val="50000"/>
                            </a:schemeClr>
                          </a:solidFill>
                          <a:effectLst/>
                          <a:latin typeface="+mn-lt"/>
                          <a:ea typeface="+mn-ea"/>
                          <a:cs typeface="+mn-cs"/>
                        </a:rPr>
                        <a:t>                 </a:t>
                      </a:r>
                      <a:r>
                        <a:rPr lang="en-US" sz="1400" b="1" kern="1200" baseline="0" dirty="0" smtClean="0">
                          <a:solidFill>
                            <a:schemeClr val="accent5">
                              <a:lumMod val="50000"/>
                            </a:schemeClr>
                          </a:solidFill>
                          <a:effectLst/>
                          <a:latin typeface="+mn-lt"/>
                          <a:ea typeface="+mn-ea"/>
                          <a:cs typeface="+mn-cs"/>
                        </a:rPr>
                        <a:t>Milestones:  </a:t>
                      </a:r>
                      <a:r>
                        <a:rPr lang="en-US" sz="1400" b="1" kern="1200" dirty="0" smtClean="0">
                          <a:solidFill>
                            <a:schemeClr val="accent5">
                              <a:lumMod val="50000"/>
                            </a:schemeClr>
                          </a:solidFill>
                          <a:effectLst/>
                          <a:latin typeface="+mn-lt"/>
                          <a:ea typeface="+mn-ea"/>
                          <a:cs typeface="+mn-cs"/>
                        </a:rPr>
                        <a:t>B,</a:t>
                      </a:r>
                      <a:r>
                        <a:rPr lang="en-US" sz="1400" b="1" kern="1200" baseline="0" dirty="0" smtClean="0">
                          <a:solidFill>
                            <a:schemeClr val="accent5">
                              <a:lumMod val="50000"/>
                            </a:schemeClr>
                          </a:solidFill>
                          <a:effectLst/>
                          <a:latin typeface="+mn-lt"/>
                          <a:ea typeface="+mn-ea"/>
                          <a:cs typeface="+mn-cs"/>
                        </a:rPr>
                        <a:t> C, D</a:t>
                      </a:r>
                    </a:p>
                    <a:p>
                      <a:pPr marL="0" marR="0" lvl="0" indent="0" algn="l" defTabSz="914400" rtl="0" eaLnBrk="1" fontAlgn="auto" latinLnBrk="0" hangingPunct="1">
                        <a:lnSpc>
                          <a:spcPct val="100000"/>
                        </a:lnSpc>
                        <a:spcBef>
                          <a:spcPts val="0"/>
                        </a:spcBef>
                        <a:spcAft>
                          <a:spcPts val="0"/>
                        </a:spcAft>
                        <a:buClr>
                          <a:srgbClr val="002060"/>
                        </a:buClr>
                        <a:buSzTx/>
                        <a:buFont typeface="Calibri" panose="020F0502020204030204" pitchFamily="34" charset="0"/>
                        <a:buNone/>
                        <a:tabLst/>
                        <a:defRPr/>
                      </a:pPr>
                      <a:endParaRPr lang="en-US" sz="14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PD</a:t>
                      </a:r>
                      <a:r>
                        <a:rPr lang="en-US" sz="1600" b="1" kern="1200" baseline="0" dirty="0" smtClean="0">
                          <a:solidFill>
                            <a:schemeClr val="accent5">
                              <a:lumMod val="50000"/>
                            </a:schemeClr>
                          </a:solidFill>
                          <a:effectLst/>
                          <a:latin typeface="+mn-lt"/>
                          <a:ea typeface="+mn-ea"/>
                          <a:cs typeface="+mn-cs"/>
                        </a:rPr>
                        <a:t> </a:t>
                      </a:r>
                      <a:r>
                        <a:rPr lang="en-US" sz="1600" b="1" kern="1200" dirty="0" smtClean="0">
                          <a:solidFill>
                            <a:schemeClr val="accent5">
                              <a:lumMod val="50000"/>
                            </a:schemeClr>
                          </a:solidFill>
                          <a:effectLst/>
                          <a:latin typeface="+mn-lt"/>
                          <a:ea typeface="+mn-ea"/>
                          <a:cs typeface="+mn-cs"/>
                        </a:rPr>
                        <a:t>Content</a:t>
                      </a:r>
                      <a:r>
                        <a:rPr lang="en-US" sz="1600" b="1" kern="1200" baseline="0" dirty="0" smtClean="0">
                          <a:solidFill>
                            <a:schemeClr val="accent5">
                              <a:lumMod val="50000"/>
                            </a:schemeClr>
                          </a:solidFill>
                          <a:effectLst/>
                          <a:latin typeface="+mn-lt"/>
                          <a:ea typeface="+mn-ea"/>
                          <a:cs typeface="+mn-cs"/>
                        </a:rPr>
                        <a:t>                                                          </a:t>
                      </a:r>
                      <a:r>
                        <a:rPr lang="en-US" sz="1400" b="1" kern="1200" baseline="0" dirty="0" smtClean="0">
                          <a:solidFill>
                            <a:schemeClr val="accent5">
                              <a:lumMod val="50000"/>
                            </a:schemeClr>
                          </a:solidFill>
                          <a:effectLst/>
                          <a:latin typeface="+mn-lt"/>
                          <a:ea typeface="+mn-ea"/>
                          <a:cs typeface="+mn-cs"/>
                        </a:rPr>
                        <a:t>Milestones:  E</a:t>
                      </a:r>
                    </a:p>
                    <a:p>
                      <a:pPr marL="0" indent="0">
                        <a:buClr>
                          <a:srgbClr val="002060"/>
                        </a:buClr>
                        <a:buFont typeface="Calibri" panose="020F0502020204030204" pitchFamily="34" charset="0"/>
                        <a:buNone/>
                      </a:pPr>
                      <a:endParaRPr lang="en-US" sz="14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PD Delivery/Reinforcement</a:t>
                      </a:r>
                      <a:r>
                        <a:rPr lang="en-US" sz="1600" b="1" kern="1200" baseline="0" dirty="0" smtClean="0">
                          <a:solidFill>
                            <a:schemeClr val="accent5">
                              <a:lumMod val="50000"/>
                            </a:schemeClr>
                          </a:solidFill>
                          <a:effectLst/>
                          <a:latin typeface="+mn-lt"/>
                          <a:ea typeface="+mn-ea"/>
                          <a:cs typeface="+mn-cs"/>
                        </a:rPr>
                        <a:t>          </a:t>
                      </a:r>
                      <a:r>
                        <a:rPr lang="en-US" sz="1400" b="1" kern="1200" baseline="0" dirty="0" smtClean="0">
                          <a:solidFill>
                            <a:schemeClr val="accent5">
                              <a:lumMod val="50000"/>
                            </a:schemeClr>
                          </a:solidFill>
                          <a:effectLst/>
                          <a:latin typeface="+mn-lt"/>
                          <a:ea typeface="+mn-ea"/>
                          <a:cs typeface="+mn-cs"/>
                        </a:rPr>
                        <a:t>Milestones:  I, J</a:t>
                      </a:r>
                    </a:p>
                    <a:p>
                      <a:pPr marL="0" indent="0">
                        <a:buClr>
                          <a:srgbClr val="002060"/>
                        </a:buClr>
                        <a:buFont typeface="Calibri" panose="020F0502020204030204" pitchFamily="34" charset="0"/>
                        <a:buNone/>
                      </a:pPr>
                      <a:endParaRPr lang="en-US" sz="1400" b="1" kern="1200" baseline="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Professional Resources</a:t>
                      </a:r>
                      <a:r>
                        <a:rPr lang="en-US" sz="1600" b="1" kern="1200" baseline="0" dirty="0" smtClean="0">
                          <a:solidFill>
                            <a:schemeClr val="accent5">
                              <a:lumMod val="50000"/>
                            </a:schemeClr>
                          </a:solidFill>
                          <a:effectLst/>
                          <a:latin typeface="+mn-lt"/>
                          <a:ea typeface="+mn-ea"/>
                          <a:cs typeface="+mn-cs"/>
                        </a:rPr>
                        <a:t>                                      </a:t>
                      </a:r>
                      <a:r>
                        <a:rPr lang="en-US" sz="1400" b="1" kern="1200" baseline="0" dirty="0" smtClean="0">
                          <a:solidFill>
                            <a:schemeClr val="accent5">
                              <a:lumMod val="50000"/>
                            </a:schemeClr>
                          </a:solidFill>
                          <a:effectLst/>
                          <a:latin typeface="+mn-lt"/>
                          <a:ea typeface="+mn-ea"/>
                          <a:cs typeface="+mn-cs"/>
                        </a:rPr>
                        <a:t>Milestones:   K, L</a:t>
                      </a:r>
                      <a:endParaRPr lang="en-US" sz="1400" b="1" kern="1200" dirty="0" smtClean="0">
                        <a:solidFill>
                          <a:schemeClr val="accent5">
                            <a:lumMod val="50000"/>
                          </a:schemeClr>
                        </a:solidFill>
                        <a:effectLst/>
                        <a:latin typeface="+mn-lt"/>
                        <a:ea typeface="+mn-ea"/>
                        <a:cs typeface="+mn-cs"/>
                      </a:endParaRPr>
                    </a:p>
                    <a:p>
                      <a:pPr marL="290513" indent="0">
                        <a:buClr>
                          <a:srgbClr val="002060"/>
                        </a:buClr>
                        <a:buFont typeface="Calibri" panose="020F0502020204030204" pitchFamily="34" charset="0"/>
                        <a:buNone/>
                      </a:pPr>
                      <a:endParaRPr lang="en-US" sz="14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Member Networking &amp;</a:t>
                      </a:r>
                      <a:r>
                        <a:rPr lang="en-US" sz="1600" b="1" kern="1200" baseline="0" dirty="0" smtClean="0">
                          <a:solidFill>
                            <a:schemeClr val="accent5">
                              <a:lumMod val="50000"/>
                            </a:schemeClr>
                          </a:solidFill>
                          <a:effectLst/>
                          <a:latin typeface="+mn-lt"/>
                          <a:ea typeface="+mn-ea"/>
                          <a:cs typeface="+mn-cs"/>
                        </a:rPr>
                        <a:t> </a:t>
                      </a:r>
                      <a:r>
                        <a:rPr lang="en-US" sz="1600" b="1" kern="1200" dirty="0" smtClean="0">
                          <a:solidFill>
                            <a:schemeClr val="accent5">
                              <a:lumMod val="50000"/>
                            </a:schemeClr>
                          </a:solidFill>
                          <a:effectLst/>
                          <a:latin typeface="+mn-lt"/>
                          <a:ea typeface="+mn-ea"/>
                          <a:cs typeface="+mn-cs"/>
                        </a:rPr>
                        <a:t>Collaboration   </a:t>
                      </a:r>
                      <a:r>
                        <a:rPr lang="en-US" sz="1400" b="1" kern="1200" dirty="0" smtClean="0">
                          <a:solidFill>
                            <a:schemeClr val="accent5">
                              <a:lumMod val="50000"/>
                            </a:schemeClr>
                          </a:solidFill>
                          <a:effectLst/>
                          <a:latin typeface="+mn-lt"/>
                          <a:ea typeface="+mn-ea"/>
                          <a:cs typeface="+mn-cs"/>
                        </a:rPr>
                        <a:t>Milestones:</a:t>
                      </a:r>
                    </a:p>
                    <a:p>
                      <a:pPr marL="0" indent="0">
                        <a:buClr>
                          <a:srgbClr val="002060"/>
                        </a:buClr>
                        <a:buFont typeface="Calibri" panose="020F0502020204030204" pitchFamily="34" charset="0"/>
                        <a:buNone/>
                      </a:pPr>
                      <a:endParaRPr lang="en-US" sz="14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District/County/School Site</a:t>
                      </a:r>
                      <a:r>
                        <a:rPr lang="en-US" sz="1600" b="1" kern="1200" baseline="0" dirty="0" smtClean="0">
                          <a:solidFill>
                            <a:schemeClr val="accent5">
                              <a:lumMod val="50000"/>
                            </a:schemeClr>
                          </a:solidFill>
                          <a:effectLst/>
                          <a:latin typeface="+mn-lt"/>
                          <a:ea typeface="+mn-ea"/>
                          <a:cs typeface="+mn-cs"/>
                        </a:rPr>
                        <a:t> Support Services                                                            </a:t>
                      </a:r>
                      <a:r>
                        <a:rPr lang="en-US" sz="1400" b="1" kern="1200" baseline="0" dirty="0" smtClean="0">
                          <a:solidFill>
                            <a:schemeClr val="accent5">
                              <a:lumMod val="50000"/>
                            </a:schemeClr>
                          </a:solidFill>
                          <a:effectLst/>
                          <a:latin typeface="+mn-lt"/>
                          <a:ea typeface="+mn-ea"/>
                          <a:cs typeface="+mn-cs"/>
                        </a:rPr>
                        <a:t>Milestones:  N</a:t>
                      </a:r>
                      <a:endParaRPr lang="en-US" sz="1400" b="1" kern="1200" dirty="0">
                        <a:solidFill>
                          <a:schemeClr val="accent5">
                            <a:lumMod val="50000"/>
                          </a:schemeClr>
                        </a:solidFill>
                        <a:effectLst/>
                        <a:latin typeface="+mn-lt"/>
                        <a:ea typeface="+mn-ea"/>
                        <a:cs typeface="+mn-cs"/>
                      </a:endParaRPr>
                    </a:p>
                    <a:p>
                      <a:pPr marL="0" indent="0">
                        <a:buClr>
                          <a:srgbClr val="FF0000"/>
                        </a:buClr>
                        <a:buFont typeface="Wingdings" panose="05000000000000000000" pitchFamily="2" charset="2"/>
                        <a:buNone/>
                      </a:pPr>
                      <a:endParaRPr lang="en-US" sz="1200" b="1" kern="1200" dirty="0">
                        <a:solidFill>
                          <a:schemeClr val="tx2"/>
                        </a:solidFill>
                        <a:effectLst/>
                        <a:latin typeface="+mn-lt"/>
                        <a:ea typeface="+mn-ea"/>
                        <a:cs typeface="+mn-cs"/>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a:r>
                        <a:rPr lang="en-US" sz="1800" dirty="0" smtClean="0">
                          <a:solidFill>
                            <a:schemeClr val="tx1"/>
                          </a:solidFill>
                        </a:rPr>
                        <a:t>ADVOCACY &amp; </a:t>
                      </a:r>
                    </a:p>
                    <a:p>
                      <a:pPr algn="ctr"/>
                      <a:r>
                        <a:rPr lang="en-US" sz="1800" dirty="0" smtClean="0">
                          <a:solidFill>
                            <a:schemeClr val="tx1"/>
                          </a:solidFill>
                        </a:rPr>
                        <a:t>INFLUENCE</a:t>
                      </a:r>
                    </a:p>
                    <a:p>
                      <a:pPr marL="0" indent="0" algn="ctr">
                        <a:buClr>
                          <a:srgbClr val="002060"/>
                        </a:buClr>
                        <a:buFont typeface="Calibri" panose="020F0502020204030204" pitchFamily="34" charset="0"/>
                        <a:buNone/>
                      </a:pPr>
                      <a:r>
                        <a:rPr lang="en-US" sz="1600" dirty="0" smtClean="0">
                          <a:solidFill>
                            <a:schemeClr val="tx1"/>
                          </a:solidFill>
                        </a:rPr>
                        <a:t>Issue/Milestones</a:t>
                      </a:r>
                    </a:p>
                    <a:p>
                      <a:pPr marL="0" indent="0">
                        <a:buClr>
                          <a:srgbClr val="002060"/>
                        </a:buClr>
                        <a:buFont typeface="Calibri" panose="020F0502020204030204" pitchFamily="34" charset="0"/>
                        <a:buNone/>
                      </a:pPr>
                      <a:endParaRPr lang="en-US" sz="1800" dirty="0" smtClean="0">
                        <a:solidFill>
                          <a:schemeClr val="accent5">
                            <a:lumMod val="50000"/>
                          </a:schemeClr>
                        </a:solidFill>
                      </a:endParaRPr>
                    </a:p>
                    <a:p>
                      <a:pPr marL="285750" marR="0" lvl="0" indent="-285750" algn="l" defTabSz="914400" rtl="0" eaLnBrk="1" fontAlgn="auto" latinLnBrk="0" hangingPunct="1">
                        <a:lnSpc>
                          <a:spcPct val="100000"/>
                        </a:lnSpc>
                        <a:spcBef>
                          <a:spcPts val="0"/>
                        </a:spcBef>
                        <a:spcAft>
                          <a:spcPts val="0"/>
                        </a:spcAft>
                        <a:buClr>
                          <a:srgbClr val="002060"/>
                        </a:buClr>
                        <a:buSzTx/>
                        <a:buFont typeface="Calibri" panose="020F0502020204030204" pitchFamily="34" charset="0"/>
                        <a:buChar char="•"/>
                        <a:tabLst/>
                        <a:defRPr/>
                      </a:pPr>
                      <a:r>
                        <a:rPr lang="en-US" sz="1600" b="1" kern="1200" dirty="0" smtClean="0">
                          <a:solidFill>
                            <a:schemeClr val="accent5">
                              <a:lumMod val="50000"/>
                            </a:schemeClr>
                          </a:solidFill>
                          <a:effectLst/>
                          <a:latin typeface="+mn-lt"/>
                          <a:ea typeface="+mn-ea"/>
                          <a:cs typeface="+mn-cs"/>
                        </a:rPr>
                        <a:t>ACSA Leadership Role                        </a:t>
                      </a:r>
                      <a:r>
                        <a:rPr lang="en-US" sz="1400" b="1" kern="1200" dirty="0" smtClean="0">
                          <a:solidFill>
                            <a:schemeClr val="accent5">
                              <a:lumMod val="50000"/>
                            </a:schemeClr>
                          </a:solidFill>
                          <a:effectLst/>
                          <a:latin typeface="+mn-lt"/>
                          <a:ea typeface="+mn-ea"/>
                          <a:cs typeface="+mn-cs"/>
                        </a:rPr>
                        <a:t>Milestones:</a:t>
                      </a:r>
                      <a:r>
                        <a:rPr lang="en-US" sz="1400" b="1" kern="1200" baseline="0" dirty="0" smtClean="0">
                          <a:solidFill>
                            <a:schemeClr val="accent5">
                              <a:lumMod val="50000"/>
                            </a:schemeClr>
                          </a:solidFill>
                          <a:effectLst/>
                          <a:latin typeface="+mn-lt"/>
                          <a:ea typeface="+mn-ea"/>
                          <a:cs typeface="+mn-cs"/>
                        </a:rPr>
                        <a:t>  </a:t>
                      </a:r>
                      <a:r>
                        <a:rPr lang="en-US" sz="1400" b="1" kern="1200" dirty="0" smtClean="0">
                          <a:solidFill>
                            <a:schemeClr val="accent5">
                              <a:lumMod val="50000"/>
                            </a:schemeClr>
                          </a:solidFill>
                          <a:effectLst/>
                          <a:latin typeface="+mn-lt"/>
                          <a:ea typeface="+mn-ea"/>
                          <a:cs typeface="+mn-cs"/>
                        </a:rPr>
                        <a:t>R</a:t>
                      </a:r>
                    </a:p>
                    <a:p>
                      <a:pPr marL="0" indent="0">
                        <a:buClr>
                          <a:srgbClr val="002060"/>
                        </a:buClr>
                        <a:buFont typeface="Calibri" panose="020F0502020204030204" pitchFamily="34" charset="0"/>
                        <a:buNone/>
                      </a:pPr>
                      <a:endParaRPr lang="en-US" sz="14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Grassroots Advocacy and Influence </a:t>
                      </a:r>
                      <a:r>
                        <a:rPr lang="en-US" sz="1400" b="1" kern="1200" dirty="0" smtClean="0">
                          <a:solidFill>
                            <a:schemeClr val="accent5">
                              <a:lumMod val="50000"/>
                            </a:schemeClr>
                          </a:solidFill>
                          <a:effectLst/>
                          <a:latin typeface="+mn-lt"/>
                          <a:ea typeface="+mn-ea"/>
                          <a:cs typeface="+mn-cs"/>
                        </a:rPr>
                        <a:t>Milestones:</a:t>
                      </a:r>
                      <a:r>
                        <a:rPr lang="en-US" sz="1400" b="1" kern="1200" baseline="0" dirty="0" smtClean="0">
                          <a:solidFill>
                            <a:schemeClr val="accent5">
                              <a:lumMod val="50000"/>
                            </a:schemeClr>
                          </a:solidFill>
                          <a:effectLst/>
                          <a:latin typeface="+mn-lt"/>
                          <a:ea typeface="+mn-ea"/>
                          <a:cs typeface="+mn-cs"/>
                        </a:rPr>
                        <a:t>  </a:t>
                      </a:r>
                      <a:r>
                        <a:rPr lang="en-US" sz="1400" b="1" kern="1200" dirty="0" smtClean="0">
                          <a:solidFill>
                            <a:schemeClr val="accent5">
                              <a:lumMod val="50000"/>
                            </a:schemeClr>
                          </a:solidFill>
                          <a:effectLst/>
                          <a:latin typeface="+mn-lt"/>
                          <a:ea typeface="+mn-ea"/>
                          <a:cs typeface="+mn-cs"/>
                        </a:rPr>
                        <a:t>T, U</a:t>
                      </a:r>
                    </a:p>
                    <a:p>
                      <a:pPr marL="0" indent="0">
                        <a:buClr>
                          <a:srgbClr val="002060"/>
                        </a:buClr>
                        <a:buFont typeface="Calibri" panose="020F0502020204030204" pitchFamily="34" charset="0"/>
                        <a:buNone/>
                      </a:pPr>
                      <a:endParaRPr lang="en-US" sz="14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Media Relations                                </a:t>
                      </a:r>
                      <a:r>
                        <a:rPr lang="en-US" sz="1400" b="1" kern="1200" dirty="0" smtClean="0">
                          <a:solidFill>
                            <a:schemeClr val="accent5">
                              <a:lumMod val="50000"/>
                            </a:schemeClr>
                          </a:solidFill>
                          <a:effectLst/>
                          <a:latin typeface="+mn-lt"/>
                          <a:ea typeface="+mn-ea"/>
                          <a:cs typeface="+mn-cs"/>
                        </a:rPr>
                        <a:t>Milestones:</a:t>
                      </a:r>
                      <a:r>
                        <a:rPr lang="en-US" sz="1400" b="1" kern="1200" baseline="0" dirty="0" smtClean="0">
                          <a:solidFill>
                            <a:schemeClr val="accent5">
                              <a:lumMod val="50000"/>
                            </a:schemeClr>
                          </a:solidFill>
                          <a:effectLst/>
                          <a:latin typeface="+mn-lt"/>
                          <a:ea typeface="+mn-ea"/>
                          <a:cs typeface="+mn-cs"/>
                        </a:rPr>
                        <a:t>  </a:t>
                      </a:r>
                      <a:r>
                        <a:rPr lang="en-US" sz="1400" b="1" kern="1200" dirty="0" smtClean="0">
                          <a:solidFill>
                            <a:schemeClr val="accent5">
                              <a:lumMod val="50000"/>
                            </a:schemeClr>
                          </a:solidFill>
                          <a:effectLst/>
                          <a:latin typeface="+mn-lt"/>
                          <a:ea typeface="+mn-ea"/>
                          <a:cs typeface="+mn-cs"/>
                        </a:rPr>
                        <a:t>W</a:t>
                      </a:r>
                    </a:p>
                    <a:p>
                      <a:pPr marL="0" indent="0">
                        <a:buClr>
                          <a:srgbClr val="002060"/>
                        </a:buClr>
                        <a:buFont typeface="Calibri" panose="020F0502020204030204" pitchFamily="34" charset="0"/>
                        <a:buNone/>
                      </a:pPr>
                      <a:endParaRPr lang="en-US" sz="18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endParaRPr lang="en-US" dirty="0">
                        <a:solidFill>
                          <a:schemeClr val="accent5">
                            <a:lumMod val="50000"/>
                          </a:schemeClr>
                        </a:solidFill>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r>
                        <a:rPr lang="en-US" sz="1800" dirty="0" smtClean="0">
                          <a:solidFill>
                            <a:schemeClr val="tx1"/>
                          </a:solidFill>
                        </a:rPr>
                        <a:t>ORGANIZATIONAL</a:t>
                      </a:r>
                      <a:r>
                        <a:rPr lang="en-US" sz="1800" baseline="0" dirty="0" smtClean="0">
                          <a:solidFill>
                            <a:schemeClr val="tx1"/>
                          </a:solidFill>
                        </a:rPr>
                        <a:t> DEVELOPMENT</a:t>
                      </a:r>
                      <a:r>
                        <a:rPr lang="en-US" sz="1800" dirty="0" smtClean="0">
                          <a:solidFill>
                            <a:schemeClr val="tx1"/>
                          </a:solidFill>
                        </a:rPr>
                        <a:t> </a:t>
                      </a:r>
                      <a:r>
                        <a:rPr lang="en-US" sz="1800" dirty="0">
                          <a:solidFill>
                            <a:schemeClr val="tx1"/>
                          </a:solidFill>
                        </a:rPr>
                        <a:t>&amp; </a:t>
                      </a:r>
                      <a:r>
                        <a:rPr lang="en-US" sz="1800" dirty="0" smtClean="0">
                          <a:solidFill>
                            <a:schemeClr val="tx1"/>
                          </a:solidFill>
                        </a:rPr>
                        <a:t>SUSTAINABILITY</a:t>
                      </a:r>
                    </a:p>
                    <a:p>
                      <a:pPr algn="ctr"/>
                      <a:r>
                        <a:rPr lang="en-US" sz="1600" dirty="0" smtClean="0">
                          <a:solidFill>
                            <a:schemeClr val="tx1"/>
                          </a:solidFill>
                        </a:rPr>
                        <a:t>Issue/Milestones</a:t>
                      </a:r>
                    </a:p>
                    <a:p>
                      <a:pPr algn="ctr"/>
                      <a:endParaRPr lang="en-US" sz="2400" dirty="0">
                        <a:solidFill>
                          <a:schemeClr val="accent6">
                            <a:lumMod val="50000"/>
                          </a:schemeClr>
                        </a:solidFill>
                      </a:endParaRPr>
                    </a:p>
                    <a:p>
                      <a:pPr marL="285750" marR="0" lvl="0" indent="-285750" algn="l" defTabSz="914400" rtl="0" eaLnBrk="1" fontAlgn="auto" latinLnBrk="0" hangingPunct="1">
                        <a:lnSpc>
                          <a:spcPct val="100000"/>
                        </a:lnSpc>
                        <a:spcBef>
                          <a:spcPts val="0"/>
                        </a:spcBef>
                        <a:spcAft>
                          <a:spcPts val="0"/>
                        </a:spcAft>
                        <a:buClr>
                          <a:srgbClr val="002060"/>
                        </a:buClr>
                        <a:buSzTx/>
                        <a:buFont typeface="Calibri" panose="020F0502020204030204" pitchFamily="34" charset="0"/>
                        <a:buChar char="•"/>
                        <a:tabLst/>
                        <a:defRPr/>
                      </a:pPr>
                      <a:r>
                        <a:rPr lang="en-US" sz="1600" b="1" kern="1200" dirty="0" smtClean="0">
                          <a:solidFill>
                            <a:schemeClr val="accent5">
                              <a:lumMod val="50000"/>
                            </a:schemeClr>
                          </a:solidFill>
                          <a:effectLst/>
                          <a:latin typeface="+mn-lt"/>
                          <a:ea typeface="+mn-ea"/>
                          <a:cs typeface="+mn-cs"/>
                        </a:rPr>
                        <a:t>Alignment </a:t>
                      </a:r>
                      <a:r>
                        <a:rPr lang="en-US" sz="1600" b="1" kern="1200" dirty="0">
                          <a:solidFill>
                            <a:schemeClr val="accent5">
                              <a:lumMod val="50000"/>
                            </a:schemeClr>
                          </a:solidFill>
                          <a:effectLst/>
                          <a:latin typeface="+mn-lt"/>
                          <a:ea typeface="+mn-ea"/>
                          <a:cs typeface="+mn-cs"/>
                        </a:rPr>
                        <a:t>and </a:t>
                      </a:r>
                      <a:r>
                        <a:rPr lang="en-US" sz="1600" b="1" kern="1200" dirty="0" smtClean="0">
                          <a:solidFill>
                            <a:schemeClr val="accent5">
                              <a:lumMod val="50000"/>
                            </a:schemeClr>
                          </a:solidFill>
                          <a:effectLst/>
                          <a:latin typeface="+mn-lt"/>
                          <a:ea typeface="+mn-ea"/>
                          <a:cs typeface="+mn-cs"/>
                        </a:rPr>
                        <a:t>Accountability                           </a:t>
                      </a:r>
                      <a:r>
                        <a:rPr lang="en-US" sz="1400" b="1" kern="1200" dirty="0" smtClean="0">
                          <a:solidFill>
                            <a:schemeClr val="accent5">
                              <a:lumMod val="50000"/>
                            </a:schemeClr>
                          </a:solidFill>
                          <a:effectLst/>
                          <a:latin typeface="+mn-lt"/>
                          <a:ea typeface="+mn-ea"/>
                          <a:cs typeface="+mn-cs"/>
                        </a:rPr>
                        <a:t>Milestones: </a:t>
                      </a:r>
                    </a:p>
                    <a:p>
                      <a:pPr marL="290513" marR="0" lvl="0" indent="0" algn="l" defTabSz="914400" rtl="0" eaLnBrk="1" fontAlgn="auto" latinLnBrk="0" hangingPunct="1">
                        <a:lnSpc>
                          <a:spcPct val="100000"/>
                        </a:lnSpc>
                        <a:spcBef>
                          <a:spcPts val="0"/>
                        </a:spcBef>
                        <a:spcAft>
                          <a:spcPts val="0"/>
                        </a:spcAft>
                        <a:buClr>
                          <a:srgbClr val="002060"/>
                        </a:buClr>
                        <a:buSzTx/>
                        <a:buFont typeface="Calibri" panose="020F0502020204030204" pitchFamily="34" charset="0"/>
                        <a:buNone/>
                        <a:tabLst>
                          <a:tab pos="576263" algn="l"/>
                        </a:tabLst>
                        <a:defRPr/>
                      </a:pPr>
                      <a:endParaRPr lang="en-US" sz="14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Member </a:t>
                      </a:r>
                      <a:r>
                        <a:rPr lang="en-US" sz="1600" b="1" kern="1200" dirty="0">
                          <a:solidFill>
                            <a:schemeClr val="accent5">
                              <a:lumMod val="50000"/>
                            </a:schemeClr>
                          </a:solidFill>
                          <a:effectLst/>
                          <a:latin typeface="+mn-lt"/>
                          <a:ea typeface="+mn-ea"/>
                          <a:cs typeface="+mn-cs"/>
                        </a:rPr>
                        <a:t>Outreach and </a:t>
                      </a:r>
                      <a:r>
                        <a:rPr lang="en-US" sz="1600" b="1" kern="1200" dirty="0" smtClean="0">
                          <a:solidFill>
                            <a:schemeClr val="accent5">
                              <a:lumMod val="50000"/>
                            </a:schemeClr>
                          </a:solidFill>
                          <a:effectLst/>
                          <a:latin typeface="+mn-lt"/>
                          <a:ea typeface="+mn-ea"/>
                          <a:cs typeface="+mn-cs"/>
                        </a:rPr>
                        <a:t>Engagement </a:t>
                      </a:r>
                      <a:r>
                        <a:rPr lang="en-US" sz="1600" b="1" kern="1200" baseline="0" dirty="0" smtClean="0">
                          <a:solidFill>
                            <a:schemeClr val="accent5">
                              <a:lumMod val="50000"/>
                            </a:schemeClr>
                          </a:solidFill>
                          <a:effectLst/>
                          <a:latin typeface="+mn-lt"/>
                          <a:ea typeface="+mn-ea"/>
                          <a:cs typeface="+mn-cs"/>
                        </a:rPr>
                        <a:t> </a:t>
                      </a:r>
                      <a:r>
                        <a:rPr lang="en-US" sz="1400" b="1" kern="1200" baseline="0" dirty="0" smtClean="0">
                          <a:solidFill>
                            <a:schemeClr val="accent5">
                              <a:lumMod val="50000"/>
                            </a:schemeClr>
                          </a:solidFill>
                          <a:effectLst/>
                          <a:latin typeface="+mn-lt"/>
                          <a:ea typeface="+mn-ea"/>
                          <a:cs typeface="+mn-cs"/>
                        </a:rPr>
                        <a:t>Milestones:</a:t>
                      </a:r>
                      <a:r>
                        <a:rPr lang="en-US" sz="1400" b="1" kern="1200" dirty="0" smtClean="0">
                          <a:solidFill>
                            <a:schemeClr val="accent5">
                              <a:lumMod val="50000"/>
                            </a:schemeClr>
                          </a:solidFill>
                          <a:effectLst/>
                          <a:latin typeface="+mn-lt"/>
                          <a:ea typeface="+mn-ea"/>
                          <a:cs typeface="+mn-cs"/>
                        </a:rPr>
                        <a:t> EE</a:t>
                      </a:r>
                    </a:p>
                    <a:p>
                      <a:pPr marL="285750" indent="-285750">
                        <a:buClr>
                          <a:srgbClr val="002060"/>
                        </a:buClr>
                        <a:buFont typeface="Calibri" panose="020F0502020204030204" pitchFamily="34" charset="0"/>
                        <a:buChar char="•"/>
                      </a:pPr>
                      <a:endParaRPr lang="en-US" sz="16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Member Communication</a:t>
                      </a:r>
                      <a:r>
                        <a:rPr lang="en-US" sz="1600" b="1" kern="1200" baseline="0" dirty="0" smtClean="0">
                          <a:solidFill>
                            <a:schemeClr val="accent5">
                              <a:lumMod val="50000"/>
                            </a:schemeClr>
                          </a:solidFill>
                          <a:effectLst/>
                          <a:latin typeface="+mn-lt"/>
                          <a:ea typeface="+mn-ea"/>
                          <a:cs typeface="+mn-cs"/>
                        </a:rPr>
                        <a:t>                             </a:t>
                      </a:r>
                      <a:r>
                        <a:rPr lang="en-US" sz="1400" b="1" kern="1200" baseline="0" dirty="0" smtClean="0">
                          <a:solidFill>
                            <a:schemeClr val="accent5">
                              <a:lumMod val="50000"/>
                            </a:schemeClr>
                          </a:solidFill>
                          <a:effectLst/>
                          <a:latin typeface="+mn-lt"/>
                          <a:ea typeface="+mn-ea"/>
                          <a:cs typeface="+mn-cs"/>
                        </a:rPr>
                        <a:t>Milestones:  </a:t>
                      </a:r>
                      <a:r>
                        <a:rPr lang="en-US" sz="1400" b="1" kern="1200" dirty="0" smtClean="0">
                          <a:solidFill>
                            <a:schemeClr val="accent5">
                              <a:lumMod val="50000"/>
                            </a:schemeClr>
                          </a:solidFill>
                          <a:effectLst/>
                          <a:latin typeface="+mn-lt"/>
                          <a:ea typeface="+mn-ea"/>
                          <a:cs typeface="+mn-cs"/>
                        </a:rPr>
                        <a:t> GG, HH, II</a:t>
                      </a:r>
                    </a:p>
                    <a:p>
                      <a:pPr marL="0" indent="0">
                        <a:buClr>
                          <a:srgbClr val="002060"/>
                        </a:buClr>
                        <a:buFont typeface="Calibri" panose="020F0502020204030204" pitchFamily="34" charset="0"/>
                        <a:buNone/>
                      </a:pPr>
                      <a:endParaRPr lang="en-US" sz="1400" b="1" kern="1200" dirty="0" smtClean="0">
                        <a:solidFill>
                          <a:schemeClr val="accent5">
                            <a:lumMod val="50000"/>
                          </a:schemeClr>
                        </a:solidFill>
                        <a:effectLst/>
                        <a:latin typeface="+mn-lt"/>
                        <a:ea typeface="+mn-ea"/>
                        <a:cs typeface="+mn-cs"/>
                      </a:endParaRPr>
                    </a:p>
                    <a:p>
                      <a:pPr marL="285750" indent="-285750">
                        <a:buClr>
                          <a:srgbClr val="002060"/>
                        </a:buClr>
                        <a:buFont typeface="Calibri" panose="020F0502020204030204" pitchFamily="34" charset="0"/>
                        <a:buChar char="•"/>
                      </a:pPr>
                      <a:r>
                        <a:rPr lang="en-US" sz="1600" b="1" kern="1200" dirty="0" smtClean="0">
                          <a:solidFill>
                            <a:schemeClr val="accent5">
                              <a:lumMod val="50000"/>
                            </a:schemeClr>
                          </a:solidFill>
                          <a:effectLst/>
                          <a:latin typeface="+mn-lt"/>
                          <a:ea typeface="+mn-ea"/>
                          <a:cs typeface="+mn-cs"/>
                        </a:rPr>
                        <a:t>Sustainability</a:t>
                      </a:r>
                      <a:r>
                        <a:rPr lang="en-US" sz="1600" b="1" kern="1200" baseline="0" dirty="0" smtClean="0">
                          <a:solidFill>
                            <a:schemeClr val="accent5">
                              <a:lumMod val="50000"/>
                            </a:schemeClr>
                          </a:solidFill>
                          <a:effectLst/>
                          <a:latin typeface="+mn-lt"/>
                          <a:ea typeface="+mn-ea"/>
                          <a:cs typeface="+mn-cs"/>
                        </a:rPr>
                        <a:t>                                      </a:t>
                      </a:r>
                      <a:r>
                        <a:rPr lang="en-US" sz="1400" b="1" kern="1200" baseline="0" dirty="0" smtClean="0">
                          <a:solidFill>
                            <a:schemeClr val="accent5">
                              <a:lumMod val="50000"/>
                            </a:schemeClr>
                          </a:solidFill>
                          <a:effectLst/>
                          <a:latin typeface="+mn-lt"/>
                          <a:ea typeface="+mn-ea"/>
                          <a:cs typeface="+mn-cs"/>
                        </a:rPr>
                        <a:t>Milestones:  </a:t>
                      </a:r>
                      <a:r>
                        <a:rPr lang="en-US" sz="1400" b="1" kern="1200" dirty="0" smtClean="0">
                          <a:solidFill>
                            <a:schemeClr val="accent5">
                              <a:lumMod val="50000"/>
                            </a:schemeClr>
                          </a:solidFill>
                          <a:effectLst/>
                          <a:latin typeface="+mn-lt"/>
                          <a:ea typeface="+mn-ea"/>
                          <a:cs typeface="+mn-cs"/>
                        </a:rPr>
                        <a:t>JJ</a:t>
                      </a:r>
                    </a:p>
                    <a:p>
                      <a:pPr marL="0" indent="0">
                        <a:buClr>
                          <a:srgbClr val="002060"/>
                        </a:buClr>
                        <a:buFont typeface="Calibri" panose="020F0502020204030204" pitchFamily="34" charset="0"/>
                        <a:buNone/>
                      </a:pPr>
                      <a:endParaRPr lang="en-US" dirty="0">
                        <a:solidFill>
                          <a:schemeClr val="accent5">
                            <a:lumMod val="50000"/>
                          </a:schemeClr>
                        </a:solidFill>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850350698"/>
                  </a:ext>
                </a:extLst>
              </a:tr>
            </a:tbl>
          </a:graphicData>
        </a:graphic>
      </p:graphicFrame>
      <p:sp>
        <p:nvSpPr>
          <p:cNvPr id="2" name="Title 1">
            <a:extLst>
              <a:ext uri="{FF2B5EF4-FFF2-40B4-BE49-F238E27FC236}">
                <a16:creationId xmlns:a16="http://schemas.microsoft.com/office/drawing/2014/main" id="{3FDC9FFD-DFA8-4A15-A1F9-4DBAC8E2675F}"/>
              </a:ext>
            </a:extLst>
          </p:cNvPr>
          <p:cNvSpPr>
            <a:spLocks noGrp="1"/>
          </p:cNvSpPr>
          <p:nvPr>
            <p:ph type="title"/>
          </p:nvPr>
        </p:nvSpPr>
        <p:spPr>
          <a:xfrm>
            <a:off x="1365477" y="212727"/>
            <a:ext cx="10826523" cy="1378331"/>
          </a:xfrm>
        </p:spPr>
        <p:txBody>
          <a:bodyPr>
            <a:normAutofit/>
          </a:bodyPr>
          <a:lstStyle/>
          <a:p>
            <a:r>
              <a:rPr lang="en-US" sz="2400" dirty="0"/>
              <a:t>ACSA Strategic Plan</a:t>
            </a:r>
            <a:br>
              <a:rPr lang="en-US" sz="2400" dirty="0"/>
            </a:br>
            <a:r>
              <a:rPr lang="en-US" sz="3200" dirty="0" smtClean="0"/>
              <a:t>Second Year </a:t>
            </a:r>
            <a:r>
              <a:rPr lang="en-US" sz="3200" dirty="0"/>
              <a:t>Focus Milestones</a:t>
            </a:r>
          </a:p>
        </p:txBody>
      </p:sp>
      <p:sp>
        <p:nvSpPr>
          <p:cNvPr id="7" name="Slide Number Placeholder 6"/>
          <p:cNvSpPr>
            <a:spLocks noGrp="1"/>
          </p:cNvSpPr>
          <p:nvPr>
            <p:ph type="sldNum" sz="quarter" idx="12"/>
          </p:nvPr>
        </p:nvSpPr>
        <p:spPr>
          <a:xfrm>
            <a:off x="9448800" y="6492875"/>
            <a:ext cx="2743200" cy="365125"/>
          </a:xfrm>
        </p:spPr>
        <p:txBody>
          <a:bodyPr/>
          <a:lstStyle/>
          <a:p>
            <a:fld id="{E7AC6EC2-E45C-44D4-8C3E-54F4F5B23C90}" type="slidenum">
              <a:rPr lang="en-US" smtClean="0">
                <a:solidFill>
                  <a:schemeClr val="accent5">
                    <a:lumMod val="75000"/>
                  </a:schemeClr>
                </a:solidFill>
              </a:rPr>
              <a:t>7</a:t>
            </a:fld>
            <a:endParaRPr lang="en-US" dirty="0">
              <a:solidFill>
                <a:schemeClr val="accent5">
                  <a:lumMod val="75000"/>
                </a:schemeClr>
              </a:solidFill>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21808405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116238167"/>
              </p:ext>
            </p:extLst>
          </p:nvPr>
        </p:nvGraphicFramePr>
        <p:xfrm>
          <a:off x="-1" y="1496907"/>
          <a:ext cx="12319004" cy="5361092"/>
        </p:xfrm>
        <a:graphic>
          <a:graphicData uri="http://schemas.openxmlformats.org/drawingml/2006/table">
            <a:tbl>
              <a:tblPr firstRow="1" bandRow="1">
                <a:tableStyleId>{5C22544A-7EE6-4342-B048-85BDC9FD1C3A}</a:tableStyleId>
              </a:tblPr>
              <a:tblGrid>
                <a:gridCol w="498359">
                  <a:extLst>
                    <a:ext uri="{9D8B030D-6E8A-4147-A177-3AD203B41FA5}">
                      <a16:colId xmlns:a16="http://schemas.microsoft.com/office/drawing/2014/main" val="693220675"/>
                    </a:ext>
                  </a:extLst>
                </a:gridCol>
                <a:gridCol w="3607976">
                  <a:extLst>
                    <a:ext uri="{9D8B030D-6E8A-4147-A177-3AD203B41FA5}">
                      <a16:colId xmlns:a16="http://schemas.microsoft.com/office/drawing/2014/main" val="4129137676"/>
                    </a:ext>
                  </a:extLst>
                </a:gridCol>
                <a:gridCol w="499291">
                  <a:extLst>
                    <a:ext uri="{9D8B030D-6E8A-4147-A177-3AD203B41FA5}">
                      <a16:colId xmlns:a16="http://schemas.microsoft.com/office/drawing/2014/main" val="3389779153"/>
                    </a:ext>
                  </a:extLst>
                </a:gridCol>
                <a:gridCol w="3607043">
                  <a:extLst>
                    <a:ext uri="{9D8B030D-6E8A-4147-A177-3AD203B41FA5}">
                      <a16:colId xmlns:a16="http://schemas.microsoft.com/office/drawing/2014/main" val="535308839"/>
                    </a:ext>
                  </a:extLst>
                </a:gridCol>
                <a:gridCol w="475024">
                  <a:extLst>
                    <a:ext uri="{9D8B030D-6E8A-4147-A177-3AD203B41FA5}">
                      <a16:colId xmlns:a16="http://schemas.microsoft.com/office/drawing/2014/main" val="3598096286"/>
                    </a:ext>
                  </a:extLst>
                </a:gridCol>
                <a:gridCol w="3631311">
                  <a:extLst>
                    <a:ext uri="{9D8B030D-6E8A-4147-A177-3AD203B41FA5}">
                      <a16:colId xmlns:a16="http://schemas.microsoft.com/office/drawing/2014/main" val="2801818737"/>
                    </a:ext>
                  </a:extLst>
                </a:gridCol>
              </a:tblGrid>
              <a:tr h="925168">
                <a:tc gridSpan="6">
                  <a:txBody>
                    <a:bodyPr/>
                    <a:lstStyle/>
                    <a:p>
                      <a:pPr algn="ctr"/>
                      <a:endParaRPr lang="en-US" b="0" dirty="0" smtClean="0"/>
                    </a:p>
                    <a:p>
                      <a:pPr algn="ctr"/>
                      <a:r>
                        <a:rPr lang="en-US" b="0" dirty="0" smtClean="0"/>
                        <a:t>Provide</a:t>
                      </a:r>
                      <a:r>
                        <a:rPr lang="en-US" b="0" baseline="0" dirty="0" smtClean="0"/>
                        <a:t> engaging, career-long leadership development opportunities for all members.</a:t>
                      </a:r>
                    </a:p>
                    <a:p>
                      <a:pPr algn="ctr"/>
                      <a:endParaRPr lang="en-US" b="0" dirty="0"/>
                    </a:p>
                  </a:txBody>
                  <a:tcPr>
                    <a:solidFill>
                      <a:schemeClr val="accent1">
                        <a:lumMod val="75000"/>
                      </a:schemeClr>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729331521"/>
                  </a:ext>
                </a:extLst>
              </a:tr>
              <a:tr h="370067">
                <a:tc gridSpan="2">
                  <a:txBody>
                    <a:bodyPr/>
                    <a:lstStyle/>
                    <a:p>
                      <a:r>
                        <a:rPr lang="en-US" sz="1800" dirty="0" smtClean="0"/>
                        <a:t>Year</a:t>
                      </a:r>
                      <a:r>
                        <a:rPr lang="en-US" sz="1800" baseline="0" dirty="0" smtClean="0"/>
                        <a:t> 1:  2018-19</a:t>
                      </a:r>
                      <a:endParaRPr lang="en-US" sz="1800" dirty="0"/>
                    </a:p>
                  </a:txBody>
                  <a:tcPr/>
                </a:tc>
                <a:tc hMerge="1">
                  <a:txBody>
                    <a:bodyPr/>
                    <a:lstStyle/>
                    <a:p>
                      <a:endParaRPr lang="en-US" dirty="0"/>
                    </a:p>
                  </a:txBody>
                  <a:tcPr/>
                </a:tc>
                <a:tc gridSpan="2">
                  <a:txBody>
                    <a:bodyPr/>
                    <a:lstStyle/>
                    <a:p>
                      <a:r>
                        <a:rPr lang="en-US" sz="1800" dirty="0" smtClean="0"/>
                        <a:t>Year 2:  2019-20</a:t>
                      </a:r>
                      <a:endParaRPr lang="en-US" sz="1800" dirty="0"/>
                    </a:p>
                  </a:txBody>
                  <a:tcPr/>
                </a:tc>
                <a:tc hMerge="1">
                  <a:txBody>
                    <a:bodyPr/>
                    <a:lstStyle/>
                    <a:p>
                      <a:endParaRPr lang="en-US" dirty="0"/>
                    </a:p>
                  </a:txBody>
                  <a:tcPr/>
                </a:tc>
                <a:tc gridSpan="2">
                  <a:txBody>
                    <a:bodyPr/>
                    <a:lstStyle/>
                    <a:p>
                      <a:r>
                        <a:rPr lang="en-US" sz="1800" dirty="0" smtClean="0"/>
                        <a:t>Year 3:  2020-21</a:t>
                      </a:r>
                      <a:endParaRPr lang="en-US" sz="1800" dirty="0"/>
                    </a:p>
                  </a:txBody>
                  <a:tcPr/>
                </a:tc>
                <a:tc hMerge="1">
                  <a:txBody>
                    <a:bodyPr/>
                    <a:lstStyle/>
                    <a:p>
                      <a:endParaRPr lang="en-US" dirty="0"/>
                    </a:p>
                  </a:txBody>
                  <a:tcPr/>
                </a:tc>
                <a:extLst>
                  <a:ext uri="{0D108BD9-81ED-4DB2-BD59-A6C34878D82A}">
                    <a16:rowId xmlns:a16="http://schemas.microsoft.com/office/drawing/2014/main" val="3065945175"/>
                  </a:ext>
                </a:extLst>
              </a:tr>
              <a:tr h="931224">
                <a:tc>
                  <a:txBody>
                    <a:bodyPr/>
                    <a:lstStyle/>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611761371"/>
                  </a:ext>
                </a:extLst>
              </a:tr>
              <a:tr h="832651">
                <a:tc>
                  <a:txBody>
                    <a:bodyPr/>
                    <a:lstStyle/>
                    <a:p>
                      <a:endParaRPr lang="en-US" sz="1600" dirty="0"/>
                    </a:p>
                  </a:txBody>
                  <a:tcPr/>
                </a:tc>
                <a:tc>
                  <a:txBody>
                    <a:bodyPr/>
                    <a:lstStyle/>
                    <a:p>
                      <a:endParaRPr lang="en-US" sz="1600" dirty="0"/>
                    </a:p>
                  </a:txBody>
                  <a:tcPr/>
                </a:tc>
                <a:tc>
                  <a:txBody>
                    <a:bodyPr/>
                    <a:lstStyle/>
                    <a:p>
                      <a:r>
                        <a:rPr lang="en-US" sz="1600" dirty="0" smtClean="0"/>
                        <a:t>B</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Implementation</a:t>
                      </a:r>
                      <a:r>
                        <a:rPr lang="en-US" sz="1600" baseline="0" dirty="0" smtClean="0"/>
                        <a:t> of supports at each career stage is underway.</a:t>
                      </a:r>
                      <a:endParaRPr lang="en-US" sz="1600" dirty="0" smtClean="0"/>
                    </a:p>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09341125"/>
                  </a:ext>
                </a:extLst>
              </a:tr>
              <a:tr h="1326074">
                <a:tc>
                  <a:txBody>
                    <a:bodyPr/>
                    <a:lstStyle/>
                    <a:p>
                      <a:endParaRPr lang="en-US" sz="1600" dirty="0"/>
                    </a:p>
                  </a:txBody>
                  <a:tcPr/>
                </a:tc>
                <a:tc>
                  <a:txBody>
                    <a:bodyPr/>
                    <a:lstStyle/>
                    <a:p>
                      <a:endParaRPr lang="en-US" sz="1600" dirty="0"/>
                    </a:p>
                  </a:txBody>
                  <a:tcPr/>
                </a:tc>
                <a:tc>
                  <a:txBody>
                    <a:bodyPr/>
                    <a:lstStyle/>
                    <a:p>
                      <a:r>
                        <a:rPr lang="en-US" sz="1600" dirty="0" smtClean="0">
                          <a:solidFill>
                            <a:schemeClr val="bg1"/>
                          </a:solidFill>
                        </a:rPr>
                        <a:t>C</a:t>
                      </a:r>
                      <a:endParaRPr lang="en-US" sz="1600"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A</a:t>
                      </a:r>
                      <a:r>
                        <a:rPr lang="en-US" sz="1600" baseline="0" dirty="0" smtClean="0">
                          <a:solidFill>
                            <a:schemeClr val="bg1"/>
                          </a:solidFill>
                        </a:rPr>
                        <a:t> focus on l</a:t>
                      </a:r>
                      <a:r>
                        <a:rPr lang="en-US" sz="1600" dirty="0" smtClean="0">
                          <a:solidFill>
                            <a:schemeClr val="bg1"/>
                          </a:solidFill>
                        </a:rPr>
                        <a:t>eadership</a:t>
                      </a:r>
                      <a:r>
                        <a:rPr lang="en-US" sz="1600" baseline="0" dirty="0" smtClean="0">
                          <a:solidFill>
                            <a:schemeClr val="bg1"/>
                          </a:solidFill>
                        </a:rPr>
                        <a:t> skills (including advocacy/influence and equity) has been integrated into all professional development offerings.</a:t>
                      </a:r>
                      <a:endParaRPr lang="en-US" sz="1600" dirty="0" smtClean="0">
                        <a:solidFill>
                          <a:schemeClr val="bg1"/>
                        </a:solidFill>
                      </a:endParaRPr>
                    </a:p>
                    <a:p>
                      <a:endParaRPr lang="en-US" sz="1600" dirty="0">
                        <a:solidFill>
                          <a:schemeClr val="bg1"/>
                        </a:solidFill>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32499389"/>
                  </a:ext>
                </a:extLst>
              </a:tr>
              <a:tr h="975908">
                <a:tc>
                  <a:txBody>
                    <a:bodyPr/>
                    <a:lstStyle/>
                    <a:p>
                      <a:endParaRPr lang="en-US" sz="1600" dirty="0"/>
                    </a:p>
                  </a:txBody>
                  <a:tcPr/>
                </a:tc>
                <a:tc>
                  <a:txBody>
                    <a:bodyPr/>
                    <a:lstStyle/>
                    <a:p>
                      <a:endParaRPr lang="en-US" sz="1600" dirty="0"/>
                    </a:p>
                  </a:txBody>
                  <a:tcPr/>
                </a:tc>
                <a:tc>
                  <a:txBody>
                    <a:bodyPr/>
                    <a:lstStyle/>
                    <a:p>
                      <a:r>
                        <a:rPr lang="en-US" sz="1600" dirty="0" smtClean="0">
                          <a:solidFill>
                            <a:schemeClr val="bg1"/>
                          </a:solidFill>
                        </a:rPr>
                        <a:t>D</a:t>
                      </a:r>
                      <a:endParaRPr lang="en-US" sz="1600"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A</a:t>
                      </a:r>
                      <a:r>
                        <a:rPr lang="en-US" sz="1600" baseline="0" dirty="0" smtClean="0">
                          <a:solidFill>
                            <a:schemeClr val="bg1"/>
                          </a:solidFill>
                        </a:rPr>
                        <a:t> s</a:t>
                      </a:r>
                      <a:r>
                        <a:rPr lang="en-US" sz="1600" dirty="0" smtClean="0">
                          <a:solidFill>
                            <a:schemeClr val="bg1"/>
                          </a:solidFill>
                        </a:rPr>
                        <a:t>ystem is in place that leverages collective expertise of members to support</a:t>
                      </a:r>
                      <a:r>
                        <a:rPr lang="en-US" sz="1600" baseline="0" dirty="0" smtClean="0">
                          <a:solidFill>
                            <a:schemeClr val="bg1"/>
                          </a:solidFill>
                        </a:rPr>
                        <a:t> leadership development </a:t>
                      </a:r>
                      <a:endParaRPr lang="en-US" sz="1600" dirty="0" smtClean="0">
                        <a:solidFill>
                          <a:schemeClr val="bg1"/>
                        </a:solidFill>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675348968"/>
                  </a:ext>
                </a:extLst>
              </a:tr>
            </a:tbl>
          </a:graphicData>
        </a:graphic>
      </p:graphicFrame>
      <p:sp>
        <p:nvSpPr>
          <p:cNvPr id="2" name="Title 1"/>
          <p:cNvSpPr>
            <a:spLocks noGrp="1"/>
          </p:cNvSpPr>
          <p:nvPr>
            <p:ph type="title"/>
          </p:nvPr>
        </p:nvSpPr>
        <p:spPr>
          <a:xfrm>
            <a:off x="1676400" y="364491"/>
            <a:ext cx="10515600" cy="1325563"/>
          </a:xfrm>
        </p:spPr>
        <p:txBody>
          <a:bodyPr>
            <a:normAutofit/>
          </a:bodyPr>
          <a:lstStyle/>
          <a:p>
            <a:r>
              <a:rPr lang="en-US" sz="2400" cap="all" dirty="0">
                <a:solidFill>
                  <a:schemeClr val="tx2"/>
                </a:solidFill>
              </a:rPr>
              <a:t>Member Development and Support</a:t>
            </a:r>
            <a:r>
              <a:rPr lang="en-US" sz="2400" dirty="0">
                <a:solidFill>
                  <a:schemeClr val="tx2"/>
                </a:solidFill>
              </a:rPr>
              <a:t/>
            </a:r>
            <a:br>
              <a:rPr lang="en-US" sz="2400" dirty="0">
                <a:solidFill>
                  <a:schemeClr val="tx2"/>
                </a:solidFill>
              </a:rPr>
            </a:br>
            <a:r>
              <a:rPr lang="en-US" sz="3200" dirty="0"/>
              <a:t>LEADERSHIP DEVELOPMENT</a:t>
            </a:r>
            <a:endParaRPr lang="en-US" sz="2400" dirty="0">
              <a:solidFill>
                <a:schemeClr val="tx2"/>
              </a:solidFill>
            </a:endParaRPr>
          </a:p>
        </p:txBody>
      </p:sp>
      <p:pic>
        <p:nvPicPr>
          <p:cNvPr id="5" name="Content Placeholder 8" descr="A close up of a green field&#10;&#10;Description generated with high confidence">
            <a:extLst>
              <a:ext uri="{FF2B5EF4-FFF2-40B4-BE49-F238E27FC236}">
                <a16:creationId xmlns:a16="http://schemas.microsoft.com/office/drawing/2014/main" id="{55BF0DF3-A64A-4ABD-BAFC-029C85BBB941}"/>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rcRect l="2261" r="9898"/>
          <a:stretch/>
        </p:blipFill>
        <p:spPr>
          <a:xfrm rot="10800000" flipV="1">
            <a:off x="-1524000" y="0"/>
            <a:ext cx="1365477" cy="155448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sp>
        <p:nvSpPr>
          <p:cNvPr id="9" name="Slide Number Placeholder 8"/>
          <p:cNvSpPr>
            <a:spLocks noGrp="1"/>
          </p:cNvSpPr>
          <p:nvPr>
            <p:ph type="sldNum" sz="quarter" idx="12"/>
          </p:nvPr>
        </p:nvSpPr>
        <p:spPr>
          <a:xfrm>
            <a:off x="9448800" y="6492874"/>
            <a:ext cx="2743200" cy="365125"/>
          </a:xfrm>
        </p:spPr>
        <p:txBody>
          <a:bodyPr/>
          <a:lstStyle/>
          <a:p>
            <a:fld id="{E7AC6EC2-E45C-44D4-8C3E-54F4F5B23C90}" type="slidenum">
              <a:rPr lang="en-US" smtClean="0">
                <a:solidFill>
                  <a:schemeClr val="accent5">
                    <a:lumMod val="75000"/>
                  </a:schemeClr>
                </a:solidFill>
              </a:rPr>
              <a:t>8</a:t>
            </a:fld>
            <a:endParaRPr lang="en-US" dirty="0">
              <a:solidFill>
                <a:schemeClr val="accent5">
                  <a:lumMod val="75000"/>
                </a:schemeClr>
              </a:solidFill>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494" y="185512"/>
            <a:ext cx="966267" cy="985798"/>
          </a:xfrm>
          <a:prstGeom prst="rect">
            <a:avLst/>
          </a:prstGeom>
        </p:spPr>
      </p:pic>
    </p:spTree>
    <p:extLst>
      <p:ext uri="{BB962C8B-B14F-4D97-AF65-F5344CB8AC3E}">
        <p14:creationId xmlns:p14="http://schemas.microsoft.com/office/powerpoint/2010/main" val="4534905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4686</TotalTime>
  <Words>1342</Words>
  <Application>Microsoft Office PowerPoint</Application>
  <PresentationFormat>Widescreen</PresentationFormat>
  <Paragraphs>233</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Wingdings</vt:lpstr>
      <vt:lpstr>Office Theme</vt:lpstr>
      <vt:lpstr>ACSA Strategic Plan</vt:lpstr>
      <vt:lpstr>ACSA Mission</vt:lpstr>
      <vt:lpstr>ACSA Strategic Plan      3 Key Areas</vt:lpstr>
      <vt:lpstr>We Are All ACSA and This Is OUR Strategic Plan</vt:lpstr>
      <vt:lpstr>n. ‘hu·man cap·i·tal’</vt:lpstr>
      <vt:lpstr>PowerPoint Presentation</vt:lpstr>
      <vt:lpstr>Annual Planning Cycle for State Committees &amp; Councils</vt:lpstr>
      <vt:lpstr>ACSA Strategic Plan Second Year Focus Milestones</vt:lpstr>
      <vt:lpstr>Member Development and Support LEADERSHIP DEVELOPMENT</vt:lpstr>
      <vt:lpstr>Member Development and Support professional development – content </vt:lpstr>
      <vt:lpstr>Member Development and support professional development – delivery/reinforcement</vt:lpstr>
      <vt:lpstr>Member Development and support professional practice resources</vt:lpstr>
      <vt:lpstr>Member Development and support member networking and collaboration</vt:lpstr>
      <vt:lpstr>Member Development and support DISTRICT/COUNTY/SCHOOL SITE SUPPORT SERVICES</vt:lpstr>
      <vt:lpstr>ADVOCACY AND INFLUENCE Acsa in a leadership role</vt:lpstr>
      <vt:lpstr>ADVOCACY AND INFLUENCE grassroots advocacy and influence</vt:lpstr>
      <vt:lpstr>ADVOCACY AND INFLUENCE media relations</vt:lpstr>
      <vt:lpstr>ORGANIZATIONAL DEVELOPMENT AND SUSTAINABILITY ORGANIZATIONAL ALIGNMENT AND ACCOUNTABILITY</vt:lpstr>
      <vt:lpstr>ORGANIZATIONAL DEVELOPMENT AND SUSTAINABILITY MEMBER OUTREACH AND ENGAGEMENT</vt:lpstr>
      <vt:lpstr>ORGANIZATIONAL DEVELOPMENT AND SUSTAINABILITY MEMBER communication</vt:lpstr>
      <vt:lpstr>ORGANIZATIONAL DEVELOPMENT AND SUSTAINABILITY sustainability</vt:lpstr>
      <vt:lpstr>Steps in Progress State ACSA</vt:lpstr>
      <vt:lpstr>Next Steps  Regions/Charters &amp; Committees/Councils</vt:lpstr>
      <vt:lpstr>Formulating the Group’s Annual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ACSA Strategic Planning</dc:title>
  <dc:creator>James DeLizia</dc:creator>
  <cp:lastModifiedBy>Scarlett Vanyi</cp:lastModifiedBy>
  <cp:revision>179</cp:revision>
  <cp:lastPrinted>2019-06-27T15:02:34Z</cp:lastPrinted>
  <dcterms:created xsi:type="dcterms:W3CDTF">2018-07-19T15:56:16Z</dcterms:created>
  <dcterms:modified xsi:type="dcterms:W3CDTF">2019-09-06T16:44:06Z</dcterms:modified>
</cp:coreProperties>
</file>